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264" r:id="rId3"/>
    <p:sldId id="283" r:id="rId4"/>
    <p:sldId id="266" r:id="rId5"/>
    <p:sldId id="277" r:id="rId6"/>
    <p:sldId id="278" r:id="rId7"/>
    <p:sldId id="279" r:id="rId8"/>
    <p:sldId id="257" r:id="rId9"/>
    <p:sldId id="258" r:id="rId10"/>
    <p:sldId id="274" r:id="rId11"/>
    <p:sldId id="265" r:id="rId12"/>
    <p:sldId id="281" r:id="rId13"/>
    <p:sldId id="259" r:id="rId14"/>
    <p:sldId id="260" r:id="rId15"/>
    <p:sldId id="261" r:id="rId16"/>
    <p:sldId id="262" r:id="rId17"/>
    <p:sldId id="263" r:id="rId18"/>
    <p:sldId id="267" r:id="rId19"/>
    <p:sldId id="275" r:id="rId20"/>
    <p:sldId id="268" r:id="rId21"/>
    <p:sldId id="280" r:id="rId22"/>
    <p:sldId id="270" r:id="rId23"/>
    <p:sldId id="271" r:id="rId24"/>
    <p:sldId id="272" r:id="rId25"/>
    <p:sldId id="269" r:id="rId26"/>
    <p:sldId id="273" r:id="rId27"/>
    <p:sldId id="282" r:id="rId28"/>
    <p:sldId id="276"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458" autoAdjust="0"/>
  </p:normalViewPr>
  <p:slideViewPr>
    <p:cSldViewPr snapToGrid="0">
      <p:cViewPr varScale="1">
        <p:scale>
          <a:sx n="60" d="100"/>
          <a:sy n="60" d="100"/>
        </p:scale>
        <p:origin x="10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1A4F6B2-165D-456F-A3F6-79CFDDB6F74C}" type="datetimeFigureOut">
              <a:rPr lang="en-CA" smtClean="0"/>
              <a:t>2018-05-07</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63FB3D-4C29-42F9-892C-4452C7DA7BAF}" type="slidenum">
              <a:rPr lang="en-CA" smtClean="0"/>
              <a:t>‹#›</a:t>
            </a:fld>
            <a:endParaRPr lang="en-CA"/>
          </a:p>
        </p:txBody>
      </p:sp>
    </p:spTree>
    <p:extLst>
      <p:ext uri="{BB962C8B-B14F-4D97-AF65-F5344CB8AC3E}">
        <p14:creationId xmlns:p14="http://schemas.microsoft.com/office/powerpoint/2010/main" val="18422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War_memorial" TargetMode="External"/><Relationship Id="rId7" Type="http://schemas.openxmlformats.org/officeDocument/2006/relationships/hyperlink" Target="https://en.wikipedia.org/wiki/Treaty_of_Versaille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Edwin_Lutyens" TargetMode="External"/><Relationship Id="rId5" Type="http://schemas.openxmlformats.org/officeDocument/2006/relationships/hyperlink" Target="https://en.wikipedia.org/wiki/World_War_I" TargetMode="External"/><Relationship Id="rId4" Type="http://schemas.openxmlformats.org/officeDocument/2006/relationships/hyperlink" Target="https://en.wikipedia.org/wiki/Whitehal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First_Australian_Imperial_Force"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n.wikipedia.org/wiki/Soldier" TargetMode="External"/><Relationship Id="rId4" Type="http://schemas.openxmlformats.org/officeDocument/2006/relationships/hyperlink" Target="https://en.wikipedia.org/wiki/Gallipoli_Campaign"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plcenter.org/20160421/whose-heritage-public-symbols-confederac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lobalnews.ca/tag/sir-john-a-macdonald/"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www.thecanadianencyclopedia.ca/en/article/edward-cornwallis/" TargetMode="External"/><Relationship Id="rId4" Type="http://schemas.openxmlformats.org/officeDocument/2006/relationships/hyperlink" Target="https://globalnews.ca/tag/edward-cornwalli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1</a:t>
            </a:fld>
            <a:endParaRPr lang="en-CA"/>
          </a:p>
        </p:txBody>
      </p:sp>
    </p:spTree>
    <p:extLst>
      <p:ext uri="{BB962C8B-B14F-4D97-AF65-F5344CB8AC3E}">
        <p14:creationId xmlns:p14="http://schemas.microsoft.com/office/powerpoint/2010/main" val="404629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Burial Ground at the Somme</a:t>
            </a:r>
          </a:p>
          <a:p>
            <a:r>
              <a:rPr lang="en-US" dirty="0"/>
              <a:t>Over a million Allied and German soldiers were killed or wounded during the Battle of the Somme in 1916. By the end of the four-month campaign, the battlefield resembled an enormous graveyard. It took months to clear away or disinter corpses for proper reburial. This photograph appears to show a grave digging team re-interring more than a dozen soldiers in individual plots.</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11</a:t>
            </a:fld>
            <a:endParaRPr lang="en-CA"/>
          </a:p>
        </p:txBody>
      </p:sp>
    </p:spTree>
    <p:extLst>
      <p:ext uri="{BB962C8B-B14F-4D97-AF65-F5344CB8AC3E}">
        <p14:creationId xmlns:p14="http://schemas.microsoft.com/office/powerpoint/2010/main" val="514419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1" dirty="0"/>
              <a:t>The Cenotaph</a:t>
            </a:r>
            <a:r>
              <a:rPr lang="en-US" dirty="0"/>
              <a:t> is a </a:t>
            </a:r>
            <a:r>
              <a:rPr lang="en-US" dirty="0">
                <a:hlinkClick r:id="rId3" tooltip="War memorial"/>
              </a:rPr>
              <a:t>war memorial</a:t>
            </a:r>
            <a:r>
              <a:rPr lang="en-US" dirty="0"/>
              <a:t> on </a:t>
            </a:r>
            <a:r>
              <a:rPr lang="en-US" dirty="0">
                <a:hlinkClick r:id="rId4" tooltip="Whitehall"/>
              </a:rPr>
              <a:t>Whitehall</a:t>
            </a:r>
            <a:r>
              <a:rPr lang="en-US" dirty="0"/>
              <a:t> in London, England. Its origin is in a temporary structure erected for a peace parade following the end of the </a:t>
            </a:r>
            <a:r>
              <a:rPr lang="en-US" dirty="0">
                <a:hlinkClick r:id="rId5" tooltip="World War I"/>
              </a:rPr>
              <a:t>First World War</a:t>
            </a:r>
            <a:r>
              <a:rPr lang="en-US" dirty="0"/>
              <a:t>, and after an outpouring of national sentiment it was replaced in 1920 by a permanent structure and designated the United Kingdom's official national war memorial.</a:t>
            </a:r>
          </a:p>
          <a:p>
            <a:pPr marL="174708" indent="-174708">
              <a:buFont typeface="Arial" panose="020B0604020202020204" pitchFamily="34" charset="0"/>
              <a:buChar char="•"/>
            </a:pPr>
            <a:r>
              <a:rPr lang="en-US" dirty="0"/>
              <a:t>The first cenotaph was a wood-and-plaster structure designed by Sir </a:t>
            </a:r>
            <a:r>
              <a:rPr lang="en-US" dirty="0">
                <a:hlinkClick r:id="rId6" tooltip="Edwin Lutyens"/>
              </a:rPr>
              <a:t>Edwin </a:t>
            </a:r>
            <a:r>
              <a:rPr lang="en-US" dirty="0" err="1">
                <a:hlinkClick r:id="rId6" tooltip="Edwin Lutyens"/>
              </a:rPr>
              <a:t>Lutyens</a:t>
            </a:r>
            <a:r>
              <a:rPr lang="en-US" dirty="0"/>
              <a:t> and erected in 1919.</a:t>
            </a:r>
            <a:r>
              <a:rPr lang="en-US" baseline="30000" dirty="0"/>
              <a:t> </a:t>
            </a:r>
          </a:p>
          <a:p>
            <a:pPr marL="174708" indent="-174708">
              <a:buFont typeface="Arial" panose="020B0604020202020204" pitchFamily="34" charset="0"/>
              <a:buChar char="•"/>
            </a:pPr>
            <a:r>
              <a:rPr lang="en-US" dirty="0"/>
              <a:t>It was one of a number of temporary structures erected for the London Victory Parade (also called the Peace Day Parade) on 19 July 1919. It marked the formal end of the </a:t>
            </a:r>
            <a:r>
              <a:rPr lang="en-US" dirty="0">
                <a:hlinkClick r:id="rId5" tooltip="World War I"/>
              </a:rPr>
              <a:t>First World War</a:t>
            </a:r>
            <a:r>
              <a:rPr lang="en-US" dirty="0"/>
              <a:t> that had taken place with the signing of the </a:t>
            </a:r>
            <a:r>
              <a:rPr lang="en-US" dirty="0">
                <a:hlinkClick r:id="rId7" tooltip="Treaty of Versailles"/>
              </a:rPr>
              <a:t>Treaty of Versailles</a:t>
            </a:r>
            <a:r>
              <a:rPr lang="en-US" dirty="0"/>
              <a:t> on 28 June 1919.</a:t>
            </a:r>
            <a:r>
              <a:rPr lang="en-US" baseline="30000" dirty="0"/>
              <a:t> </a:t>
            </a:r>
            <a:r>
              <a:rPr lang="en-US" dirty="0"/>
              <a:t>As one of a series of temporary wooden monuments constructed along the route of the parade, Whitehall's was not proposed until two weeks before the event. </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12</a:t>
            </a:fld>
            <a:endParaRPr lang="en-CA"/>
          </a:p>
        </p:txBody>
      </p:sp>
    </p:spTree>
    <p:extLst>
      <p:ext uri="{BB962C8B-B14F-4D97-AF65-F5344CB8AC3E}">
        <p14:creationId xmlns:p14="http://schemas.microsoft.com/office/powerpoint/2010/main" val="3958850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Notre Dame de </a:t>
            </a:r>
            <a:r>
              <a:rPr lang="en-US" dirty="0" err="1"/>
              <a:t>Lorette</a:t>
            </a:r>
            <a:r>
              <a:rPr lang="en-US" dirty="0"/>
              <a:t> military cemetery near Arras in northern France is the burial place of 40,000 French soldiers. Each grave is marked with a simple white cross bearing the soldier’s name</a:t>
            </a:r>
            <a:br>
              <a:rPr lang="en-US" dirty="0"/>
            </a:b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13</a:t>
            </a:fld>
            <a:endParaRPr lang="en-CA"/>
          </a:p>
        </p:txBody>
      </p:sp>
    </p:spTree>
    <p:extLst>
      <p:ext uri="{BB962C8B-B14F-4D97-AF65-F5344CB8AC3E}">
        <p14:creationId xmlns:p14="http://schemas.microsoft.com/office/powerpoint/2010/main" val="333052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Built to remember Victoria’s war dead of 1914–18, this is one of Australia’s great memorials. Inspired by the mausoleum to </a:t>
            </a:r>
            <a:r>
              <a:rPr lang="en-US" dirty="0" err="1"/>
              <a:t>Mausolus</a:t>
            </a:r>
            <a:r>
              <a:rPr lang="en-US" dirty="0"/>
              <a:t>, King of Caria, at Halicarnassus in Turkey, the shrine was inaugurated in November 1934. The sanctuary contains the Stone of Remembrance inscribed with the words “Greater Love Hath No Man”, designed so that a shaft of sunlight (or artificial light) falls on the word “Love” held at 11am on 11 November each year. More than 120 ceremonies are held at the shrine each year.</a:t>
            </a:r>
            <a:br>
              <a:rPr lang="en-US" dirty="0"/>
            </a:b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14</a:t>
            </a:fld>
            <a:endParaRPr lang="en-CA"/>
          </a:p>
        </p:txBody>
      </p:sp>
    </p:spTree>
    <p:extLst>
      <p:ext uri="{BB962C8B-B14F-4D97-AF65-F5344CB8AC3E}">
        <p14:creationId xmlns:p14="http://schemas.microsoft.com/office/powerpoint/2010/main" val="164932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battlefield areas evoke the tragedy of the Ypres salient more than Passchendaele, around the modern village of </a:t>
            </a:r>
            <a:r>
              <a:rPr lang="en-US" dirty="0" err="1"/>
              <a:t>Passendale</a:t>
            </a:r>
            <a:r>
              <a:rPr lang="en-US" dirty="0"/>
              <a:t>. The area is littered with memorials to individual battles and regiments, including the Canadian Memorial at Crest Farm, the 85th (Nova Scotia Highlanders) Battalion Memorial, and memorials to French soldiers and the British Seventh Division, both at </a:t>
            </a:r>
            <a:r>
              <a:rPr lang="en-US" dirty="0" err="1"/>
              <a:t>Broodseinde</a:t>
            </a:r>
            <a:r>
              <a:rPr lang="en-US" dirty="0"/>
              <a:t>.</a:t>
            </a:r>
          </a:p>
          <a:p>
            <a:r>
              <a:rPr lang="en-US" dirty="0"/>
              <a:t>Cemeteries in the area include the Passchendaele New British Cemetery, containing 2,101 British and Commonwealth burials, and the vast Tyne Cot cemetery to the southwest of </a:t>
            </a:r>
            <a:r>
              <a:rPr lang="en-US" dirty="0" err="1"/>
              <a:t>Passendale</a:t>
            </a:r>
            <a:r>
              <a:rPr lang="en-US" dirty="0"/>
              <a:t>. In </a:t>
            </a:r>
            <a:r>
              <a:rPr lang="en-US" dirty="0" err="1"/>
              <a:t>Zonnebeke</a:t>
            </a:r>
            <a:r>
              <a:rPr lang="en-US" dirty="0"/>
              <a:t>, the Passchendaele Memorial 1917 Museum contains a large display of military artifacts.</a:t>
            </a:r>
          </a:p>
          <a:p>
            <a:r>
              <a:rPr lang="en-US" dirty="0"/>
              <a:t/>
            </a:r>
            <a:br>
              <a:rPr lang="en-US" dirty="0"/>
            </a:b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15</a:t>
            </a:fld>
            <a:endParaRPr lang="en-CA"/>
          </a:p>
        </p:txBody>
      </p:sp>
    </p:spTree>
    <p:extLst>
      <p:ext uri="{BB962C8B-B14F-4D97-AF65-F5344CB8AC3E}">
        <p14:creationId xmlns:p14="http://schemas.microsoft.com/office/powerpoint/2010/main" val="2297528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arguably one of the most powerful memorials on the Western Front. Work on a provisional ossuary – a building where bones of the dead are kept – began in 1920 to provide a sanctuary for the hundreds of thousands of bones that were scattered throughout the Verdun battlefield site. Work on a permanent ossuary began in 1920, and bones were transferred here from the battlefield from 1927. The ossuary cloister contains the bones of 130,000 unidentified soldiers, arranged according to the area of the Verdun battlefield in which they were found.</a:t>
            </a:r>
            <a:br>
              <a:rPr lang="en-US" dirty="0"/>
            </a:b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16</a:t>
            </a:fld>
            <a:endParaRPr lang="en-CA"/>
          </a:p>
        </p:txBody>
      </p:sp>
    </p:spTree>
    <p:extLst>
      <p:ext uri="{BB962C8B-B14F-4D97-AF65-F5344CB8AC3E}">
        <p14:creationId xmlns:p14="http://schemas.microsoft.com/office/powerpoint/2010/main" val="973241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Situated on land granted by France to the Canadian people, the memorial towers over the scene of Canada’s most recognizable First World War engagement, the Battle of </a:t>
            </a:r>
            <a:r>
              <a:rPr lang="en-US" dirty="0" err="1"/>
              <a:t>Vimy</a:t>
            </a:r>
            <a:r>
              <a:rPr lang="en-US" dirty="0"/>
              <a:t> Ridge, fought from 9 to 12 April 1917. The imposing structure was designed by Walter </a:t>
            </a:r>
            <a:r>
              <a:rPr lang="en-US" dirty="0" err="1"/>
              <a:t>Allward</a:t>
            </a:r>
            <a:r>
              <a:rPr lang="en-US" dirty="0"/>
              <a:t>, one of Canada’s most famous sculptors, whose commissions included the national memorial commemorating Canada’s participation in the South African War (1899-1902).</a:t>
            </a:r>
          </a:p>
          <a:p>
            <a:r>
              <a:rPr lang="en-US" dirty="0" err="1"/>
              <a:t>Allward</a:t>
            </a:r>
            <a:r>
              <a:rPr lang="en-US" dirty="0"/>
              <a:t> began work on the </a:t>
            </a:r>
            <a:r>
              <a:rPr lang="en-US" dirty="0" err="1"/>
              <a:t>Vimy</a:t>
            </a:r>
            <a:r>
              <a:rPr lang="en-US" dirty="0"/>
              <a:t> memorial in 1925 and completed it 11 years later at a cost of $1.5 million. It is adorned by 20 allegorical figures representing faith, justice, peace, </a:t>
            </a:r>
            <a:r>
              <a:rPr lang="en-US" dirty="0" err="1"/>
              <a:t>honour</a:t>
            </a:r>
            <a:r>
              <a:rPr lang="en-US" dirty="0"/>
              <a:t>, charity, truth, knowledge, and hope. A key figure, “Canada mourning her fallen sons,” speaks to the country’s wartime losses. The </a:t>
            </a:r>
            <a:r>
              <a:rPr lang="en-US" dirty="0" err="1"/>
              <a:t>Vimy</a:t>
            </a:r>
            <a:r>
              <a:rPr lang="en-US" dirty="0"/>
              <a:t> Memorial is inscribed with the names of 11,285 Canadians who were killed on French soil and have no known graves.</a:t>
            </a:r>
          </a:p>
          <a:p>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17</a:t>
            </a:fld>
            <a:endParaRPr lang="en-CA"/>
          </a:p>
        </p:txBody>
      </p:sp>
    </p:spTree>
    <p:extLst>
      <p:ext uri="{BB962C8B-B14F-4D97-AF65-F5344CB8AC3E}">
        <p14:creationId xmlns:p14="http://schemas.microsoft.com/office/powerpoint/2010/main" val="2735994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Caribou is one of 5 such memorials on the Western Front which commemorate the location where the 1st Battalion of the Newfoundland Regiment was in action. The caribou is the emblem of the Newfoundland Regiment. The sculptor of the bronze caribou was an Englishman called Basil </a:t>
            </a:r>
            <a:r>
              <a:rPr lang="en-US" dirty="0" err="1"/>
              <a:t>Gotto</a:t>
            </a:r>
            <a:r>
              <a:rPr lang="en-US" dirty="0"/>
              <a:t>.</a:t>
            </a:r>
          </a:p>
          <a:p>
            <a:pPr marL="174708" indent="-174708">
              <a:buFont typeface="Arial" panose="020B0604020202020204" pitchFamily="34" charset="0"/>
              <a:buChar char="•"/>
            </a:pPr>
            <a:r>
              <a:rPr lang="en-US" dirty="0"/>
              <a:t>The Caribou Memorial is situated on the high ground at the western side of the park, behind the British July 1916 Front Line, from where the 1st Battalion the Newfoundland Regiment began it's advance into the attack on that fateful morning. The shrubs around the rocks are native plants from Newfoundland.</a:t>
            </a:r>
          </a:p>
          <a:p>
            <a:pPr marL="174708" indent="-174708">
              <a:buFont typeface="Arial" panose="020B0604020202020204" pitchFamily="34" charset="0"/>
              <a:buChar char="•"/>
            </a:pPr>
            <a:r>
              <a:rPr lang="en-US" dirty="0"/>
              <a:t>At the base of the Caribou there are three bronze panels listing 814 names for the Memorial to the Newfoundlanders Missing. These are Newfoundlanders who died on land and at sea in the First World War and who have no known graves.</a:t>
            </a:r>
          </a:p>
          <a:p>
            <a:pPr marL="174708" indent="-174708">
              <a:buFont typeface="Arial" panose="020B0604020202020204" pitchFamily="34" charset="0"/>
              <a:buChar char="•"/>
            </a:pPr>
            <a:r>
              <a:rPr lang="en-US" dirty="0"/>
              <a:t>The Caribou can be accessed by a path and there is an orientation table giving an overview of the park. From here there is an excellent view of the Memorial Park and across the landscape to Beaumont village and to </a:t>
            </a:r>
            <a:r>
              <a:rPr lang="en-US" dirty="0" err="1"/>
              <a:t>Thiepval</a:t>
            </a:r>
            <a:r>
              <a:rPr lang="en-US" dirty="0"/>
              <a:t> on the high ground of the southern bank of the </a:t>
            </a:r>
            <a:r>
              <a:rPr lang="en-US" dirty="0" err="1"/>
              <a:t>Ancre</a:t>
            </a:r>
            <a:r>
              <a:rPr lang="en-US" dirty="0"/>
              <a:t> River.</a:t>
            </a:r>
          </a:p>
          <a:p>
            <a:pPr marL="174708" indent="-174708">
              <a:buFont typeface="Arial" panose="020B0604020202020204" pitchFamily="34" charset="0"/>
              <a:buChar char="•"/>
            </a:pPr>
            <a:r>
              <a:rPr lang="en-US" dirty="0"/>
              <a:t>There are 5 Caribou Memorials on the Western Front</a:t>
            </a:r>
          </a:p>
          <a:p>
            <a:r>
              <a:rPr lang="en-CA" dirty="0"/>
              <a:t>Newfoundland Memorial Park, Somme battlefield near Beaumont Hamel</a:t>
            </a:r>
          </a:p>
          <a:p>
            <a:r>
              <a:rPr lang="en-CA" dirty="0" err="1"/>
              <a:t>Geudecourt</a:t>
            </a:r>
            <a:r>
              <a:rPr lang="en-CA" dirty="0"/>
              <a:t> (1916), Somme battlefield near </a:t>
            </a:r>
            <a:r>
              <a:rPr lang="en-CA" dirty="0" err="1"/>
              <a:t>Bapaume</a:t>
            </a:r>
            <a:endParaRPr lang="en-CA" dirty="0"/>
          </a:p>
          <a:p>
            <a:r>
              <a:rPr lang="en-CA" dirty="0" err="1"/>
              <a:t>Harelbeke</a:t>
            </a:r>
            <a:r>
              <a:rPr lang="en-CA" dirty="0"/>
              <a:t> (1918), near Courtrai (Kortrijk)</a:t>
            </a:r>
          </a:p>
          <a:p>
            <a:r>
              <a:rPr lang="en-CA" dirty="0" err="1"/>
              <a:t>Masnières</a:t>
            </a:r>
            <a:r>
              <a:rPr lang="en-CA" dirty="0"/>
              <a:t> (1918), near </a:t>
            </a:r>
            <a:r>
              <a:rPr lang="en-CA" dirty="0" err="1"/>
              <a:t>Cambrai</a:t>
            </a:r>
            <a:endParaRPr lang="en-CA" dirty="0"/>
          </a:p>
          <a:p>
            <a:r>
              <a:rPr lang="en-CA" dirty="0" err="1"/>
              <a:t>Monchy</a:t>
            </a:r>
            <a:r>
              <a:rPr lang="en-CA" dirty="0"/>
              <a:t>-le-</a:t>
            </a:r>
            <a:r>
              <a:rPr lang="en-CA" dirty="0" err="1"/>
              <a:t>Preux</a:t>
            </a:r>
            <a:r>
              <a:rPr lang="en-CA" dirty="0"/>
              <a:t>, near Arras</a:t>
            </a:r>
          </a:p>
          <a:p>
            <a:endParaRPr lang="en-US" dirty="0"/>
          </a:p>
          <a:p>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18</a:t>
            </a:fld>
            <a:endParaRPr lang="en-CA"/>
          </a:p>
        </p:txBody>
      </p:sp>
    </p:spTree>
    <p:extLst>
      <p:ext uri="{BB962C8B-B14F-4D97-AF65-F5344CB8AC3E}">
        <p14:creationId xmlns:p14="http://schemas.microsoft.com/office/powerpoint/2010/main" val="4227370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War</a:t>
            </a:r>
            <a:r>
              <a:rPr lang="en-CA" baseline="0" dirty="0" smtClean="0"/>
              <a:t> Memorial in Grand Falls Newfoundland and the Fredericton Cenotaph</a:t>
            </a:r>
          </a:p>
          <a:p>
            <a:r>
              <a:rPr lang="en-CA" baseline="0" dirty="0" smtClean="0"/>
              <a:t>Memorial University was founded and named as a tribute to the Newfoundlanders that lost their lives in WW1 and WW2. </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19</a:t>
            </a:fld>
            <a:endParaRPr lang="en-CA"/>
          </a:p>
        </p:txBody>
      </p:sp>
    </p:spTree>
    <p:extLst>
      <p:ext uri="{BB962C8B-B14F-4D97-AF65-F5344CB8AC3E}">
        <p14:creationId xmlns:p14="http://schemas.microsoft.com/office/powerpoint/2010/main" val="2161343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Gallipoli - Memorial at Anzac Cove by Ataturk.</a:t>
            </a:r>
            <a:r>
              <a:rPr lang="en-US" dirty="0" smtClean="0"/>
              <a:t/>
            </a:r>
            <a:br>
              <a:rPr lang="en-US" dirty="0" smtClean="0"/>
            </a:br>
            <a:r>
              <a:rPr lang="en-US" dirty="0"/>
              <a:t>"Those heroes that shed their blood and lost their lives…</a:t>
            </a:r>
            <a:r>
              <a:rPr lang="en-US" dirty="0" smtClean="0"/>
              <a:t/>
            </a:r>
            <a:br>
              <a:rPr lang="en-US" dirty="0" smtClean="0"/>
            </a:br>
            <a:r>
              <a:rPr lang="en-US" dirty="0"/>
              <a:t>You are now lying in the soil of a friendly country. Therefore rest in peace. There is no difference between the Johnnies and the </a:t>
            </a:r>
            <a:r>
              <a:rPr lang="en-US" dirty="0" err="1"/>
              <a:t>Mehmets</a:t>
            </a:r>
            <a:r>
              <a:rPr lang="en-US" dirty="0"/>
              <a:t> to us where they lie side by side here in this country of ours…</a:t>
            </a:r>
            <a:r>
              <a:rPr lang="en-US" dirty="0" smtClean="0"/>
              <a:t/>
            </a:r>
            <a:br>
              <a:rPr lang="en-US" dirty="0" smtClean="0"/>
            </a:br>
            <a:r>
              <a:rPr lang="en-US" dirty="0"/>
              <a:t>You, the mothers, who sent their sons from faraway countries wipe away your tears; your sons are now lying in our bosom and are in peace, after having lost their lives on this land they have become our sons as well."</a:t>
            </a:r>
            <a:r>
              <a:rPr lang="en-US" dirty="0" smtClean="0"/>
              <a:t/>
            </a:r>
            <a:br>
              <a:rPr lang="en-US" dirty="0" smtClean="0"/>
            </a:br>
            <a:r>
              <a:rPr lang="en-US" dirty="0"/>
              <a:t>Ataturk, 1934</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20</a:t>
            </a:fld>
            <a:endParaRPr lang="en-CA"/>
          </a:p>
        </p:txBody>
      </p:sp>
    </p:spTree>
    <p:extLst>
      <p:ext uri="{BB962C8B-B14F-4D97-AF65-F5344CB8AC3E}">
        <p14:creationId xmlns:p14="http://schemas.microsoft.com/office/powerpoint/2010/main" val="3464469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2</a:t>
            </a:fld>
            <a:endParaRPr lang="en-CA"/>
          </a:p>
        </p:txBody>
      </p:sp>
    </p:spTree>
    <p:extLst>
      <p:ext uri="{BB962C8B-B14F-4D97-AF65-F5344CB8AC3E}">
        <p14:creationId xmlns:p14="http://schemas.microsoft.com/office/powerpoint/2010/main" val="33466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 photograph shared on social media on May 19 shows a destroyed monument with words attributed by Turkey's founding father Mustafa Kemal Ataturk scratched out. </a:t>
            </a:r>
          </a:p>
          <a:p>
            <a:pPr marL="174708" indent="-174708">
              <a:buFont typeface="Arial" panose="020B0604020202020204" pitchFamily="34" charset="0"/>
              <a:buChar char="•"/>
            </a:pPr>
            <a:r>
              <a:rPr lang="en-US" dirty="0"/>
              <a:t>His words compared Australia's deceased 'Johnnies' to the Ottoman's '</a:t>
            </a:r>
            <a:r>
              <a:rPr lang="en-US" dirty="0" err="1"/>
              <a:t>Mehmets</a:t>
            </a:r>
            <a:r>
              <a:rPr lang="en-US" dirty="0"/>
              <a:t>,' and gave them his blessing to be buried in his country. </a:t>
            </a:r>
          </a:p>
          <a:p>
            <a:pPr marL="174708" indent="-174708">
              <a:buFont typeface="Arial" panose="020B0604020202020204" pitchFamily="34" charset="0"/>
              <a:buChar char="•"/>
            </a:pPr>
            <a:r>
              <a:rPr lang="en-US" dirty="0"/>
              <a:t>While the Turkish Government has reassured the Australian Government they are undergoing refurbishment on the memorials at Gallipoli, sources say this process could be a ploy to make a political statement to reflect Turkey's shift to focus on religion and culture under the leadership of </a:t>
            </a:r>
            <a:r>
              <a:rPr lang="en-US" dirty="0" err="1"/>
              <a:t>Recep</a:t>
            </a:r>
            <a:r>
              <a:rPr lang="en-US" dirty="0"/>
              <a:t> </a:t>
            </a:r>
            <a:r>
              <a:rPr lang="en-US" dirty="0" err="1"/>
              <a:t>Tayyip</a:t>
            </a:r>
            <a:r>
              <a:rPr lang="en-US" dirty="0"/>
              <a:t> Erdogan.</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Soldiers from the </a:t>
            </a:r>
            <a:r>
              <a:rPr lang="en-US" dirty="0">
                <a:hlinkClick r:id="rId3" tooltip="First Australian Imperial Force"/>
              </a:rPr>
              <a:t>Australian Imperial Force</a:t>
            </a:r>
            <a:r>
              <a:rPr lang="en-US" dirty="0"/>
              <a:t> in a trench at Lone Pine, during the </a:t>
            </a:r>
            <a:r>
              <a:rPr lang="en-US" dirty="0">
                <a:hlinkClick r:id="rId4" tooltip="Gallipoli Campaign"/>
              </a:rPr>
              <a:t>Gallipoli Campaign</a:t>
            </a:r>
            <a:r>
              <a:rPr lang="en-US" dirty="0"/>
              <a:t>, 1915 </a:t>
            </a:r>
            <a:r>
              <a:rPr lang="en-US" b="1" dirty="0"/>
              <a:t>Digger</a:t>
            </a:r>
            <a:r>
              <a:rPr lang="en-US" dirty="0"/>
              <a:t> is a military slang term for </a:t>
            </a:r>
            <a:r>
              <a:rPr lang="en-US" dirty="0">
                <a:hlinkClick r:id="rId5" tooltip="Soldier"/>
              </a:rPr>
              <a:t>soldiers</a:t>
            </a:r>
            <a:r>
              <a:rPr lang="en-US" dirty="0"/>
              <a:t> from Australia and New Zealand. </a:t>
            </a:r>
          </a:p>
          <a:p>
            <a:pPr marL="174708" indent="-174708">
              <a:buFont typeface="Arial" panose="020B0604020202020204" pitchFamily="34" charset="0"/>
              <a:buChar char="•"/>
            </a:pPr>
            <a:r>
              <a:rPr lang="en-US" dirty="0"/>
              <a:t>Although the Gallipoli campaign resulted in heavy casualties and ultimately ended in withdrawal for the Allies, the campaign became strongly linked with the emergence of national identity in Australia and New Zealand.</a:t>
            </a:r>
          </a:p>
        </p:txBody>
      </p:sp>
      <p:sp>
        <p:nvSpPr>
          <p:cNvPr id="4" name="Slide Number Placeholder 3"/>
          <p:cNvSpPr>
            <a:spLocks noGrp="1"/>
          </p:cNvSpPr>
          <p:nvPr>
            <p:ph type="sldNum" sz="quarter" idx="10"/>
          </p:nvPr>
        </p:nvSpPr>
        <p:spPr/>
        <p:txBody>
          <a:bodyPr/>
          <a:lstStyle/>
          <a:p>
            <a:fld id="{D463FB3D-4C29-42F9-892C-4452C7DA7BAF}" type="slidenum">
              <a:rPr lang="en-CA" smtClean="0"/>
              <a:t>21</a:t>
            </a:fld>
            <a:endParaRPr lang="en-CA"/>
          </a:p>
        </p:txBody>
      </p:sp>
    </p:spTree>
    <p:extLst>
      <p:ext uri="{BB962C8B-B14F-4D97-AF65-F5344CB8AC3E}">
        <p14:creationId xmlns:p14="http://schemas.microsoft.com/office/powerpoint/2010/main" val="195691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of the Armistice on 11</a:t>
            </a:r>
            <a:r>
              <a:rPr lang="en-US" baseline="30000" dirty="0"/>
              <a:t>th</a:t>
            </a:r>
            <a:r>
              <a:rPr lang="en-US" dirty="0"/>
              <a:t> November 1918 the defeated German Armies on The Western Front had withdrawn from regions of France and Belgium which they had occupied under German military rule for up to four years. They had abandoned their memorials dedicated to their own fallen comrades and battles they had won.</a:t>
            </a:r>
          </a:p>
          <a:p>
            <a:r>
              <a:rPr lang="en-US" dirty="0"/>
              <a:t>As the defeated enemy they could only hope that the Allies would respect any German military memorials for the loss in human life that they represented. It would take until the mid 1920s before the Germans were able to establish formal relations with France and Belgium to allow preservation work to be carried out on German military cemeteries and surviving German memorials.</a:t>
            </a:r>
          </a:p>
          <a:p>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22</a:t>
            </a:fld>
            <a:endParaRPr lang="en-CA"/>
          </a:p>
        </p:txBody>
      </p:sp>
    </p:spTree>
    <p:extLst>
      <p:ext uri="{BB962C8B-B14F-4D97-AF65-F5344CB8AC3E}">
        <p14:creationId xmlns:p14="http://schemas.microsoft.com/office/powerpoint/2010/main" val="372438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23</a:t>
            </a:fld>
            <a:endParaRPr lang="en-CA"/>
          </a:p>
        </p:txBody>
      </p:sp>
    </p:spTree>
    <p:extLst>
      <p:ext uri="{BB962C8B-B14F-4D97-AF65-F5344CB8AC3E}">
        <p14:creationId xmlns:p14="http://schemas.microsoft.com/office/powerpoint/2010/main" val="1679611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 general view of the grave of field marshal Alfred von Schlieffen, at </a:t>
            </a:r>
            <a:r>
              <a:rPr lang="en-US" dirty="0" err="1"/>
              <a:t>Invaliden</a:t>
            </a:r>
            <a:r>
              <a:rPr lang="en-US" dirty="0"/>
              <a:t> cemetery in Berlin </a:t>
            </a:r>
          </a:p>
          <a:p>
            <a:pPr marL="174708" indent="-174708" fontAlgn="base">
              <a:buFont typeface="Arial" panose="020B0604020202020204" pitchFamily="34" charset="0"/>
              <a:buChar char="•"/>
            </a:pPr>
            <a:r>
              <a:rPr lang="en-US" dirty="0"/>
              <a:t>“But that’s due to the collective memory of World War Two, as that overshadows World War One in every category from the loss of lives to the level of German guilt,” he told Reuters.</a:t>
            </a:r>
          </a:p>
          <a:p>
            <a:pPr marL="174708" indent="-174708" fontAlgn="base">
              <a:buFont typeface="Arial" panose="020B0604020202020204" pitchFamily="34" charset="0"/>
              <a:buChar char="•"/>
            </a:pPr>
            <a:r>
              <a:rPr lang="en-US" dirty="0"/>
              <a:t>Another reason the war is so little remembered is that the Nazis manipulated its legacy for nationalistic propaganda in their march to power in 1933. Defeat was cast as the result of betrayal of the army by weak, defeatist civilians and communist revolutionaries.</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24</a:t>
            </a:fld>
            <a:endParaRPr lang="en-CA"/>
          </a:p>
        </p:txBody>
      </p:sp>
    </p:spTree>
    <p:extLst>
      <p:ext uri="{BB962C8B-B14F-4D97-AF65-F5344CB8AC3E}">
        <p14:creationId xmlns:p14="http://schemas.microsoft.com/office/powerpoint/2010/main" val="3791638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25</a:t>
            </a:fld>
            <a:endParaRPr lang="en-CA"/>
          </a:p>
        </p:txBody>
      </p:sp>
    </p:spTree>
    <p:extLst>
      <p:ext uri="{BB962C8B-B14F-4D97-AF65-F5344CB8AC3E}">
        <p14:creationId xmlns:p14="http://schemas.microsoft.com/office/powerpoint/2010/main" val="1738894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Robert E. Lee Memorial Statue – This statue of the right was</a:t>
            </a:r>
            <a:r>
              <a:rPr lang="en-CA" baseline="0" dirty="0" smtClean="0"/>
              <a:t> at the heart of the Charlottesville protest/riot last year. </a:t>
            </a:r>
          </a:p>
          <a:p>
            <a:pPr marL="174708" indent="-174708">
              <a:buFont typeface="Arial" panose="020B0604020202020204" pitchFamily="34" charset="0"/>
              <a:buChar char="•"/>
            </a:pPr>
            <a:r>
              <a:rPr lang="en-US" dirty="0"/>
              <a:t>The Charlottesville city council voted in February for it to be removed from the recently renamed Emancipation Park (formerly Lee Park). The decision came as part of a movement to challenge the ubiquity of Confederate symbols in the South.</a:t>
            </a:r>
          </a:p>
          <a:p>
            <a:pPr marL="174708" indent="-174708">
              <a:buFont typeface="Arial" panose="020B0604020202020204" pitchFamily="34" charset="0"/>
              <a:buChar char="•"/>
            </a:pPr>
            <a:r>
              <a:rPr lang="en-US" dirty="0"/>
              <a:t>In the decades after the Civil War, memorials celebrating the south’s valiant effort and glorious defeat appeared all over the region. They embodied the myth of the “lost cause” – the idea that the war had been fought to defend states’ rights, rather than slavery. In this interpretation, the south only lost because of the industrial might of the northern “aggressor”.</a:t>
            </a:r>
          </a:p>
          <a:p>
            <a:pPr marL="174708" indent="-174708">
              <a:buFont typeface="Arial" panose="020B0604020202020204" pitchFamily="34" charset="0"/>
              <a:buChar char="•"/>
            </a:pPr>
            <a:r>
              <a:rPr lang="en-US" dirty="0"/>
              <a:t>Many of these monuments were erected in the 30s – 50s, possibly to remember the past but more than likely to hamper the civil rights movement as racial segregation was an issue and the movement was gathering steam for the eradication of segregation.</a:t>
            </a:r>
          </a:p>
          <a:p>
            <a:pPr marL="174708" indent="-174708">
              <a:buFont typeface="Arial" panose="020B0604020202020204" pitchFamily="34" charset="0"/>
              <a:buChar char="•"/>
            </a:pPr>
            <a:r>
              <a:rPr lang="en-US" dirty="0"/>
              <a:t>Lee is one of the most frequent figures to be </a:t>
            </a:r>
            <a:r>
              <a:rPr lang="en-US" dirty="0" err="1"/>
              <a:t>memorialised</a:t>
            </a:r>
            <a:r>
              <a:rPr lang="en-US" dirty="0"/>
              <a:t> in statues, aside from the common soldier. In 2016, the </a:t>
            </a:r>
            <a:r>
              <a:rPr lang="en-US" u="sng" dirty="0">
                <a:hlinkClick r:id="rId3"/>
              </a:rPr>
              <a:t>Southern Poverty Law Center</a:t>
            </a:r>
            <a:r>
              <a:rPr lang="en-US" dirty="0"/>
              <a:t> catalogued all publicly supported spaces dedicated to the Confederacy, finding 203 examples named for Robert E. Lee. Streets, highways, counties, cities, parks, monuments and 52 public schools are named for the Confederate general. Up until 2015, Lee’s birthday was officially marked in five states.</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26</a:t>
            </a:fld>
            <a:endParaRPr lang="en-CA"/>
          </a:p>
        </p:txBody>
      </p:sp>
    </p:spTree>
    <p:extLst>
      <p:ext uri="{BB962C8B-B14F-4D97-AF65-F5344CB8AC3E}">
        <p14:creationId xmlns:p14="http://schemas.microsoft.com/office/powerpoint/2010/main" val="2592085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hlinkClick r:id="rId3"/>
              </a:rPr>
              <a:t>Sir John A. Macdonald</a:t>
            </a:r>
            <a:r>
              <a:rPr lang="en-US" dirty="0"/>
              <a:t> was one of the founders of the Dominion of Canada and during his terms as prime minister (1867-1873 and 1878-1891), the transcontinental railway was built. But he also served during the time the federal government approved the first residential schools in the country.</a:t>
            </a:r>
          </a:p>
          <a:p>
            <a:pPr marL="174708" indent="-174708">
              <a:buFont typeface="Arial" panose="020B0604020202020204" pitchFamily="34" charset="0"/>
              <a:buChar char="•"/>
            </a:pPr>
            <a:r>
              <a:rPr lang="en-US" dirty="0"/>
              <a:t>“He built this country but decided Indigenous people did not have a place in this country. They were disposable,” said James </a:t>
            </a:r>
            <a:r>
              <a:rPr lang="en-US" dirty="0" err="1"/>
              <a:t>Daschuk</a:t>
            </a:r>
            <a:r>
              <a:rPr lang="en-US" dirty="0"/>
              <a:t>, an assistant professor of history at the University of Regina and author of </a:t>
            </a:r>
            <a:r>
              <a:rPr lang="en-US" i="1" dirty="0"/>
              <a:t>Clearing the Plains</a:t>
            </a:r>
            <a:r>
              <a:rPr lang="en-US" dirty="0"/>
              <a:t>.</a:t>
            </a:r>
          </a:p>
          <a:p>
            <a:pPr marL="174708" indent="-174708">
              <a:buFont typeface="Arial" panose="020B0604020202020204" pitchFamily="34" charset="0"/>
              <a:buChar char="•"/>
            </a:pPr>
            <a:r>
              <a:rPr lang="en-US" b="0" dirty="0" smtClean="0">
                <a:effectLst/>
              </a:rPr>
              <a:t>“He set up treaties and broke them, starved thousands of people on reserves, and was the architect for the relationship between Canada and First Nations … and the racism still festers today.”</a:t>
            </a:r>
          </a:p>
          <a:p>
            <a:r>
              <a:rPr lang="en-US" b="1" dirty="0"/>
              <a:t>Who</a:t>
            </a:r>
            <a:r>
              <a:rPr lang="en-US" dirty="0"/>
              <a:t>: </a:t>
            </a:r>
            <a:r>
              <a:rPr lang="en-US" dirty="0">
                <a:hlinkClick r:id="rId4"/>
              </a:rPr>
              <a:t>Edward Cornwallis</a:t>
            </a:r>
            <a:r>
              <a:rPr lang="en-US" dirty="0"/>
              <a:t> is a soldier and politician who founded Halifax in 1749.</a:t>
            </a:r>
          </a:p>
          <a:p>
            <a:r>
              <a:rPr lang="en-US" dirty="0"/>
              <a:t>Controversy: Cornwallis issued an order dubbed the </a:t>
            </a:r>
            <a:r>
              <a:rPr lang="en-US" dirty="0">
                <a:hlinkClick r:id="rId5"/>
              </a:rPr>
              <a:t>“Scalping Proclamation”</a:t>
            </a:r>
            <a:r>
              <a:rPr lang="en-US" dirty="0"/>
              <a:t> in October 1749, in response to an attack on colonists, which paid out a government-funded bounty to anyone who killed a Mi’kmaq adult or child. The death toll of the attacks that occurred is not known, according to the Canadian Encyclopedia, but dozens of people claimed rewards.</a:t>
            </a:r>
          </a:p>
          <a:p>
            <a:pPr marL="174708" indent="-174708">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27</a:t>
            </a:fld>
            <a:endParaRPr lang="en-CA"/>
          </a:p>
        </p:txBody>
      </p:sp>
    </p:spTree>
    <p:extLst>
      <p:ext uri="{BB962C8B-B14F-4D97-AF65-F5344CB8AC3E}">
        <p14:creationId xmlns:p14="http://schemas.microsoft.com/office/powerpoint/2010/main" val="2406193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CA" dirty="0" smtClean="0"/>
              <a:t>These memorials are supposed to help us remember and to be thank</a:t>
            </a:r>
            <a:r>
              <a:rPr lang="en-CA" baseline="0" dirty="0" smtClean="0"/>
              <a:t>ful for those who fight during the war but are we supposed to learn something from them? </a:t>
            </a:r>
          </a:p>
          <a:p>
            <a:pPr marL="174708" indent="-174708">
              <a:buFont typeface="Arial" panose="020B0604020202020204" pitchFamily="34" charset="0"/>
              <a:buChar char="•"/>
            </a:pPr>
            <a:r>
              <a:rPr lang="en-CA" baseline="0" dirty="0" smtClean="0"/>
              <a:t>What is the </a:t>
            </a:r>
            <a:r>
              <a:rPr lang="en-CA" b="1" baseline="0" dirty="0" smtClean="0"/>
              <a:t>value</a:t>
            </a:r>
            <a:r>
              <a:rPr lang="en-CA" baseline="0" dirty="0" smtClean="0"/>
              <a:t> of these monuments and memorials?</a:t>
            </a:r>
          </a:p>
          <a:p>
            <a:pPr marL="174708" indent="-174708">
              <a:buFont typeface="Arial" panose="020B0604020202020204" pitchFamily="34" charset="0"/>
              <a:buChar char="•"/>
            </a:pPr>
            <a:r>
              <a:rPr lang="en-CA" baseline="0" dirty="0" smtClean="0"/>
              <a:t>What are we supposed to </a:t>
            </a:r>
            <a:r>
              <a:rPr lang="en-CA" b="1" baseline="0" dirty="0" smtClean="0"/>
              <a:t>learn</a:t>
            </a:r>
            <a:r>
              <a:rPr lang="en-CA" baseline="0" dirty="0" smtClean="0"/>
              <a:t>? </a:t>
            </a:r>
          </a:p>
          <a:p>
            <a:pPr marL="174708" indent="-174708">
              <a:buFont typeface="Arial" panose="020B0604020202020204" pitchFamily="34" charset="0"/>
              <a:buChar char="•"/>
            </a:pPr>
            <a:r>
              <a:rPr lang="en-CA" b="1" baseline="0" dirty="0" smtClean="0"/>
              <a:t>Have we learned </a:t>
            </a:r>
            <a:r>
              <a:rPr lang="en-CA" baseline="0" dirty="0" smtClean="0"/>
              <a:t>anything at all?</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28</a:t>
            </a:fld>
            <a:endParaRPr lang="en-CA"/>
          </a:p>
        </p:txBody>
      </p:sp>
    </p:spTree>
    <p:extLst>
      <p:ext uri="{BB962C8B-B14F-4D97-AF65-F5344CB8AC3E}">
        <p14:creationId xmlns:p14="http://schemas.microsoft.com/office/powerpoint/2010/main" val="114456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smtClean="0"/>
              <a:t>Frederick Varley's </a:t>
            </a:r>
            <a:r>
              <a:rPr lang="en-US" i="1" dirty="0" smtClean="0"/>
              <a:t>For What?</a:t>
            </a:r>
            <a:r>
              <a:rPr lang="en-US" dirty="0" smtClean="0"/>
              <a:t> portrays a cart filled with bodies collected from the battlefield. It starkly portrays the horror of war and questions its purpose.</a:t>
            </a:r>
          </a:p>
          <a:p>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4</a:t>
            </a:fld>
            <a:endParaRPr lang="en-CA"/>
          </a:p>
        </p:txBody>
      </p:sp>
    </p:spTree>
    <p:extLst>
      <p:ext uri="{BB962C8B-B14F-4D97-AF65-F5344CB8AC3E}">
        <p14:creationId xmlns:p14="http://schemas.microsoft.com/office/powerpoint/2010/main" val="1046755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5</a:t>
            </a:fld>
            <a:endParaRPr lang="en-CA"/>
          </a:p>
        </p:txBody>
      </p:sp>
    </p:spTree>
    <p:extLst>
      <p:ext uri="{BB962C8B-B14F-4D97-AF65-F5344CB8AC3E}">
        <p14:creationId xmlns:p14="http://schemas.microsoft.com/office/powerpoint/2010/main" val="1389770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6</a:t>
            </a:fld>
            <a:endParaRPr lang="en-CA"/>
          </a:p>
        </p:txBody>
      </p:sp>
    </p:spTree>
    <p:extLst>
      <p:ext uri="{BB962C8B-B14F-4D97-AF65-F5344CB8AC3E}">
        <p14:creationId xmlns:p14="http://schemas.microsoft.com/office/powerpoint/2010/main" val="1424807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7</a:t>
            </a:fld>
            <a:endParaRPr lang="en-CA"/>
          </a:p>
        </p:txBody>
      </p:sp>
    </p:spTree>
    <p:extLst>
      <p:ext uri="{BB962C8B-B14F-4D97-AF65-F5344CB8AC3E}">
        <p14:creationId xmlns:p14="http://schemas.microsoft.com/office/powerpoint/2010/main" val="3176914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8</a:t>
            </a:fld>
            <a:endParaRPr lang="en-CA"/>
          </a:p>
        </p:txBody>
      </p:sp>
    </p:spTree>
    <p:extLst>
      <p:ext uri="{BB962C8B-B14F-4D97-AF65-F5344CB8AC3E}">
        <p14:creationId xmlns:p14="http://schemas.microsoft.com/office/powerpoint/2010/main" val="195156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463FB3D-4C29-42F9-892C-4452C7DA7BAF}" type="slidenum">
              <a:rPr lang="en-CA" smtClean="0"/>
              <a:t>9</a:t>
            </a:fld>
            <a:endParaRPr lang="en-CA"/>
          </a:p>
        </p:txBody>
      </p:sp>
    </p:spTree>
    <p:extLst>
      <p:ext uri="{BB962C8B-B14F-4D97-AF65-F5344CB8AC3E}">
        <p14:creationId xmlns:p14="http://schemas.microsoft.com/office/powerpoint/2010/main" val="2335428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Memorial rolls of </a:t>
            </a:r>
            <a:r>
              <a:rPr lang="en-US" dirty="0" err="1"/>
              <a:t>honour</a:t>
            </a:r>
            <a:r>
              <a:rPr lang="en-US" dirty="0"/>
              <a:t> were put up in factories, sports clubs, railway stations, schools, universities and so on. Church windows were designed and dedicated to military units or individuals. Memorial buildings were constructed to provide “living memorials”, for example, as community </a:t>
            </a:r>
            <a:r>
              <a:rPr lang="en-US" dirty="0" err="1"/>
              <a:t>centres</a:t>
            </a:r>
            <a:r>
              <a:rPr lang="en-US" dirty="0"/>
              <a:t>, places for rehabilitation or worship</a:t>
            </a:r>
            <a:endParaRPr lang="en-CA" dirty="0"/>
          </a:p>
        </p:txBody>
      </p:sp>
      <p:sp>
        <p:nvSpPr>
          <p:cNvPr id="4" name="Slide Number Placeholder 3"/>
          <p:cNvSpPr>
            <a:spLocks noGrp="1"/>
          </p:cNvSpPr>
          <p:nvPr>
            <p:ph type="sldNum" sz="quarter" idx="10"/>
          </p:nvPr>
        </p:nvSpPr>
        <p:spPr/>
        <p:txBody>
          <a:bodyPr/>
          <a:lstStyle/>
          <a:p>
            <a:fld id="{D463FB3D-4C29-42F9-892C-4452C7DA7BAF}" type="slidenum">
              <a:rPr lang="en-CA" smtClean="0"/>
              <a:t>10</a:t>
            </a:fld>
            <a:endParaRPr lang="en-CA"/>
          </a:p>
        </p:txBody>
      </p:sp>
    </p:spTree>
    <p:extLst>
      <p:ext uri="{BB962C8B-B14F-4D97-AF65-F5344CB8AC3E}">
        <p14:creationId xmlns:p14="http://schemas.microsoft.com/office/powerpoint/2010/main" val="436807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5/7/2018</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5/7/2018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5/7/2018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5/7/2018</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5/7/2018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5/7/2018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5/7/2018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5/7/2018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5/7/2018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5/7/2018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5/7/2018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5/7/2018</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5807" y="-1080788"/>
            <a:ext cx="8825658" cy="2677648"/>
          </a:xfrm>
        </p:spPr>
        <p:txBody>
          <a:bodyPr/>
          <a:lstStyle/>
          <a:p>
            <a:r>
              <a:rPr lang="en-CA" dirty="0" smtClean="0"/>
              <a:t>Memorialization </a:t>
            </a:r>
            <a:endParaRPr lang="en-CA" dirty="0"/>
          </a:p>
        </p:txBody>
      </p:sp>
      <p:sp>
        <p:nvSpPr>
          <p:cNvPr id="3" name="Subtitle 2"/>
          <p:cNvSpPr>
            <a:spLocks noGrp="1"/>
          </p:cNvSpPr>
          <p:nvPr>
            <p:ph type="subTitle" idx="1"/>
          </p:nvPr>
        </p:nvSpPr>
        <p:spPr>
          <a:xfrm>
            <a:off x="1154955" y="1596860"/>
            <a:ext cx="8825658" cy="861420"/>
          </a:xfrm>
        </p:spPr>
        <p:txBody>
          <a:bodyPr/>
          <a:lstStyle/>
          <a:p>
            <a:r>
              <a:rPr lang="en-CA" dirty="0" smtClean="0"/>
              <a:t>How </a:t>
            </a:r>
            <a:r>
              <a:rPr lang="en-CA" smtClean="0"/>
              <a:t>and Why </a:t>
            </a:r>
            <a:r>
              <a:rPr lang="en-CA" dirty="0" smtClean="0"/>
              <a:t>should we remember The Great War?</a:t>
            </a:r>
            <a:endParaRPr lang="en-CA" dirty="0"/>
          </a:p>
        </p:txBody>
      </p:sp>
      <p:pic>
        <p:nvPicPr>
          <p:cNvPr id="4" name="Picture 3"/>
          <p:cNvPicPr>
            <a:picLocks noChangeAspect="1"/>
          </p:cNvPicPr>
          <p:nvPr/>
        </p:nvPicPr>
        <p:blipFill>
          <a:blip r:embed="rId3"/>
          <a:stretch>
            <a:fillRect/>
          </a:stretch>
        </p:blipFill>
        <p:spPr>
          <a:xfrm>
            <a:off x="6241774" y="2599724"/>
            <a:ext cx="5021746" cy="3349567"/>
          </a:xfrm>
          <a:prstGeom prst="rect">
            <a:avLst/>
          </a:prstGeom>
        </p:spPr>
      </p:pic>
    </p:spTree>
    <p:extLst>
      <p:ext uri="{BB962C8B-B14F-4D97-AF65-F5344CB8AC3E}">
        <p14:creationId xmlns:p14="http://schemas.microsoft.com/office/powerpoint/2010/main" val="221381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9261255" cy="706964"/>
          </a:xfrm>
        </p:spPr>
        <p:txBody>
          <a:bodyPr/>
          <a:lstStyle/>
          <a:p>
            <a:r>
              <a:rPr lang="en-CA" b="1" dirty="0" smtClean="0"/>
              <a:t>How</a:t>
            </a:r>
            <a:r>
              <a:rPr lang="en-CA" dirty="0" smtClean="0"/>
              <a:t> do we memorialize the Great War?</a:t>
            </a:r>
            <a:endParaRPr lang="en-CA" dirty="0"/>
          </a:p>
        </p:txBody>
      </p:sp>
      <p:sp>
        <p:nvSpPr>
          <p:cNvPr id="3" name="Content Placeholder 2"/>
          <p:cNvSpPr>
            <a:spLocks noGrp="1"/>
          </p:cNvSpPr>
          <p:nvPr>
            <p:ph idx="1"/>
          </p:nvPr>
        </p:nvSpPr>
        <p:spPr>
          <a:xfrm>
            <a:off x="1154954" y="2603500"/>
            <a:ext cx="9877481" cy="3416300"/>
          </a:xfrm>
        </p:spPr>
        <p:txBody>
          <a:bodyPr>
            <a:normAutofit/>
          </a:bodyPr>
          <a:lstStyle/>
          <a:p>
            <a:r>
              <a:rPr lang="en-US" sz="2800" dirty="0"/>
              <a:t>Memorials to the First World War are many and varied. Official and private memorials are to be found on the battlefields of the various theatres of that war and in the home nation of those who served from the many countries which were involved in it</a:t>
            </a:r>
            <a:r>
              <a:rPr lang="en-US" sz="2800" dirty="0" smtClean="0"/>
              <a:t>.</a:t>
            </a:r>
          </a:p>
          <a:p>
            <a:r>
              <a:rPr lang="en-US" sz="2800" dirty="0" smtClean="0"/>
              <a:t>We have poems, music, and other art forms that commemorate those who lost their lives in WW1. </a:t>
            </a:r>
            <a:endParaRPr lang="en-US" sz="2800" dirty="0"/>
          </a:p>
          <a:p>
            <a:endParaRPr lang="en-CA" sz="2800" dirty="0"/>
          </a:p>
        </p:txBody>
      </p:sp>
    </p:spTree>
    <p:extLst>
      <p:ext uri="{BB962C8B-B14F-4D97-AF65-F5344CB8AC3E}">
        <p14:creationId xmlns:p14="http://schemas.microsoft.com/office/powerpoint/2010/main" val="193164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705876" y="0"/>
            <a:ext cx="8780247" cy="6858000"/>
          </a:xfrm>
          <a:prstGeom prst="rect">
            <a:avLst/>
          </a:prstGeom>
        </p:spPr>
      </p:pic>
    </p:spTree>
    <p:extLst>
      <p:ext uri="{BB962C8B-B14F-4D97-AF65-F5344CB8AC3E}">
        <p14:creationId xmlns:p14="http://schemas.microsoft.com/office/powerpoint/2010/main" val="32421030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344201" cy="706964"/>
          </a:xfrm>
        </p:spPr>
        <p:txBody>
          <a:bodyPr/>
          <a:lstStyle/>
          <a:p>
            <a:endParaRPr lang="en-CA" sz="4400"/>
          </a:p>
        </p:txBody>
      </p:sp>
      <p:sp>
        <p:nvSpPr>
          <p:cNvPr id="3" name="Content Placeholder 2"/>
          <p:cNvSpPr>
            <a:spLocks noGrp="1"/>
          </p:cNvSpPr>
          <p:nvPr>
            <p:ph idx="1"/>
          </p:nvPr>
        </p:nvSpPr>
        <p:spPr>
          <a:xfrm>
            <a:off x="6361044" y="2670496"/>
            <a:ext cx="4393095" cy="3416300"/>
          </a:xfrm>
        </p:spPr>
        <p:txBody>
          <a:bodyPr>
            <a:normAutofit/>
          </a:bodyPr>
          <a:lstStyle/>
          <a:p>
            <a:r>
              <a:rPr lang="en-US" sz="2400" b="1" dirty="0"/>
              <a:t>The Cenotaph</a:t>
            </a:r>
            <a:r>
              <a:rPr lang="en-US" sz="2400" dirty="0"/>
              <a:t> is a war memorial on Whitehall in London, England.</a:t>
            </a:r>
            <a:endParaRPr lang="en-CA" sz="2400" dirty="0"/>
          </a:p>
        </p:txBody>
      </p:sp>
      <p:pic>
        <p:nvPicPr>
          <p:cNvPr id="4" name="Picture 3"/>
          <p:cNvPicPr>
            <a:picLocks noChangeAspect="1"/>
          </p:cNvPicPr>
          <p:nvPr/>
        </p:nvPicPr>
        <p:blipFill>
          <a:blip r:embed="rId3"/>
          <a:stretch>
            <a:fillRect/>
          </a:stretch>
        </p:blipFill>
        <p:spPr>
          <a:xfrm>
            <a:off x="915910" y="218661"/>
            <a:ext cx="4906735" cy="6858000"/>
          </a:xfrm>
          <a:prstGeom prst="rect">
            <a:avLst/>
          </a:prstGeom>
        </p:spPr>
      </p:pic>
    </p:spTree>
    <p:extLst>
      <p:ext uri="{BB962C8B-B14F-4D97-AF65-F5344CB8AC3E}">
        <p14:creationId xmlns:p14="http://schemas.microsoft.com/office/powerpoint/2010/main" val="2284995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3"/>
          <a:stretch>
            <a:fillRect/>
          </a:stretch>
        </p:blipFill>
        <p:spPr>
          <a:xfrm>
            <a:off x="2286000" y="890587"/>
            <a:ext cx="7620000" cy="5076825"/>
          </a:xfrm>
          <a:prstGeom prst="rect">
            <a:avLst/>
          </a:prstGeom>
        </p:spPr>
      </p:pic>
    </p:spTree>
    <p:extLst>
      <p:ext uri="{BB962C8B-B14F-4D97-AF65-F5344CB8AC3E}">
        <p14:creationId xmlns:p14="http://schemas.microsoft.com/office/powerpoint/2010/main" val="668674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6398060" y="973668"/>
            <a:ext cx="4867367" cy="5554133"/>
          </a:xfrm>
          <a:prstGeom prst="rect">
            <a:avLst/>
          </a:prstGeom>
        </p:spPr>
      </p:pic>
      <p:pic>
        <p:nvPicPr>
          <p:cNvPr id="5" name="Picture 4"/>
          <p:cNvPicPr>
            <a:picLocks noChangeAspect="1"/>
          </p:cNvPicPr>
          <p:nvPr/>
        </p:nvPicPr>
        <p:blipFill>
          <a:blip r:embed="rId4"/>
          <a:stretch>
            <a:fillRect/>
          </a:stretch>
        </p:blipFill>
        <p:spPr>
          <a:xfrm>
            <a:off x="680615" y="1126068"/>
            <a:ext cx="6191785" cy="4648199"/>
          </a:xfrm>
          <a:prstGeom prst="rect">
            <a:avLst/>
          </a:prstGeom>
        </p:spPr>
      </p:pic>
    </p:spTree>
    <p:extLst>
      <p:ext uri="{BB962C8B-B14F-4D97-AF65-F5344CB8AC3E}">
        <p14:creationId xmlns:p14="http://schemas.microsoft.com/office/powerpoint/2010/main" val="3931930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3"/>
          <a:stretch>
            <a:fillRect/>
          </a:stretch>
        </p:blipFill>
        <p:spPr>
          <a:xfrm>
            <a:off x="2087217" y="730526"/>
            <a:ext cx="7620000" cy="5715000"/>
          </a:xfrm>
          <a:prstGeom prst="rect">
            <a:avLst/>
          </a:prstGeom>
        </p:spPr>
      </p:pic>
    </p:spTree>
    <p:extLst>
      <p:ext uri="{BB962C8B-B14F-4D97-AF65-F5344CB8AC3E}">
        <p14:creationId xmlns:p14="http://schemas.microsoft.com/office/powerpoint/2010/main" val="778049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921144" y="270934"/>
            <a:ext cx="10281980" cy="6858000"/>
          </a:xfrm>
          <a:prstGeom prst="rect">
            <a:avLst/>
          </a:prstGeom>
        </p:spPr>
      </p:pic>
    </p:spTree>
    <p:extLst>
      <p:ext uri="{BB962C8B-B14F-4D97-AF65-F5344CB8AC3E}">
        <p14:creationId xmlns:p14="http://schemas.microsoft.com/office/powerpoint/2010/main" val="4176373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022985" y="0"/>
            <a:ext cx="6183630" cy="6858000"/>
          </a:xfrm>
          <a:prstGeom prst="rect">
            <a:avLst/>
          </a:prstGeom>
        </p:spPr>
      </p:pic>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9517" y="632882"/>
            <a:ext cx="3857625" cy="582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379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809750" y="461962"/>
            <a:ext cx="8572500" cy="5934075"/>
          </a:xfrm>
          <a:prstGeom prst="rect">
            <a:avLst/>
          </a:prstGeom>
        </p:spPr>
      </p:pic>
    </p:spTree>
    <p:extLst>
      <p:ext uri="{BB962C8B-B14F-4D97-AF65-F5344CB8AC3E}">
        <p14:creationId xmlns:p14="http://schemas.microsoft.com/office/powerpoint/2010/main" val="246855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6148" name="Picture 4" descr="Image result for was memorial frederic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313" y="361949"/>
            <a:ext cx="9753600" cy="649605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was memorial grand fa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97764" cy="479108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was memorial grand fa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676"/>
            <a:ext cx="5506278" cy="368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82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Was it worth the cost?</a:t>
            </a:r>
            <a:endParaRPr lang="en-CA" dirty="0"/>
          </a:p>
        </p:txBody>
      </p:sp>
      <p:sp>
        <p:nvSpPr>
          <p:cNvPr id="3" name="Content Placeholder 2"/>
          <p:cNvSpPr>
            <a:spLocks noGrp="1"/>
          </p:cNvSpPr>
          <p:nvPr>
            <p:ph idx="1"/>
          </p:nvPr>
        </p:nvSpPr>
        <p:spPr>
          <a:xfrm>
            <a:off x="337930" y="2603499"/>
            <a:ext cx="11648661" cy="4015961"/>
          </a:xfrm>
        </p:spPr>
        <p:txBody>
          <a:bodyPr>
            <a:normAutofit lnSpcReduction="10000"/>
          </a:bodyPr>
          <a:lstStyle/>
          <a:p>
            <a:r>
              <a:rPr lang="en-US" sz="2800" dirty="0"/>
              <a:t>Close to 61,000 Canadians were killed during the war, and another 172,000 were wounded. Many more returned home broken in mind and body. The small colony of Newfoundland suffered 1,305 killed and several thousand wounded</a:t>
            </a:r>
            <a:r>
              <a:rPr lang="en-US" sz="2800" dirty="0" smtClean="0"/>
              <a:t>.</a:t>
            </a:r>
          </a:p>
          <a:p>
            <a:r>
              <a:rPr lang="en-US" sz="2800" dirty="0"/>
              <a:t>World War </a:t>
            </a:r>
            <a:r>
              <a:rPr lang="en-US" sz="2800" dirty="0" smtClean="0"/>
              <a:t>One</a:t>
            </a:r>
            <a:r>
              <a:rPr lang="en-US" sz="2800" dirty="0"/>
              <a:t> </a:t>
            </a:r>
            <a:r>
              <a:rPr lang="en-US" sz="2800" dirty="0" smtClean="0"/>
              <a:t>was </a:t>
            </a:r>
            <a:r>
              <a:rPr lang="en-US" sz="2800" dirty="0"/>
              <a:t>one of the deadliest conflicts in the history of the human race, in which over 16 million people died. The total number of both civilian and military casualties is estimated at around 37 million people. The war killed almost 7 million civilians and 10 million military personnel.</a:t>
            </a:r>
            <a:endParaRPr lang="en-CA" sz="2800" dirty="0"/>
          </a:p>
        </p:txBody>
      </p:sp>
    </p:spTree>
    <p:extLst>
      <p:ext uri="{BB962C8B-B14F-4D97-AF65-F5344CB8AC3E}">
        <p14:creationId xmlns:p14="http://schemas.microsoft.com/office/powerpoint/2010/main" val="315680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717632" y="-517752"/>
            <a:ext cx="10573220" cy="7157256"/>
          </a:xfrm>
          <a:prstGeom prst="rect">
            <a:avLst/>
          </a:prstGeom>
        </p:spPr>
      </p:pic>
    </p:spTree>
    <p:extLst>
      <p:ext uri="{BB962C8B-B14F-4D97-AF65-F5344CB8AC3E}">
        <p14:creationId xmlns:p14="http://schemas.microsoft.com/office/powerpoint/2010/main" val="1912150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452730" y="2603500"/>
            <a:ext cx="5527883" cy="3416300"/>
          </a:xfrm>
        </p:spPr>
        <p:txBody>
          <a:bodyPr>
            <a:normAutofit/>
          </a:bodyPr>
          <a:lstStyle/>
          <a:p>
            <a:r>
              <a:rPr lang="en-US" sz="2400" dirty="0">
                <a:solidFill>
                  <a:schemeClr val="tx1"/>
                </a:solidFill>
              </a:rPr>
              <a:t>A </a:t>
            </a:r>
            <a:r>
              <a:rPr lang="en-US" sz="2400" dirty="0" smtClean="0">
                <a:solidFill>
                  <a:schemeClr val="tx1"/>
                </a:solidFill>
              </a:rPr>
              <a:t>“renovation” </a:t>
            </a:r>
            <a:r>
              <a:rPr lang="en-US" sz="2400" dirty="0">
                <a:solidFill>
                  <a:schemeClr val="tx1"/>
                </a:solidFill>
              </a:rPr>
              <a:t>of an Anzac Cove memorial </a:t>
            </a:r>
            <a:r>
              <a:rPr lang="en-US" sz="2400" dirty="0" err="1">
                <a:solidFill>
                  <a:schemeClr val="tx1"/>
                </a:solidFill>
              </a:rPr>
              <a:t>honouring</a:t>
            </a:r>
            <a:r>
              <a:rPr lang="en-US" sz="2400" dirty="0">
                <a:solidFill>
                  <a:schemeClr val="tx1"/>
                </a:solidFill>
              </a:rPr>
              <a:t> Australian soldiers may be replaced by an inscription that reflects the Turkish Government's Islamic interpretation of the role diggers played in the Gallipoli invasion. </a:t>
            </a:r>
          </a:p>
          <a:p>
            <a:endParaRPr lang="en-CA" sz="2400" dirty="0"/>
          </a:p>
        </p:txBody>
      </p:sp>
      <p:pic>
        <p:nvPicPr>
          <p:cNvPr id="5" name="Picture 4"/>
          <p:cNvPicPr>
            <a:picLocks noChangeAspect="1"/>
          </p:cNvPicPr>
          <p:nvPr/>
        </p:nvPicPr>
        <p:blipFill>
          <a:blip r:embed="rId3"/>
          <a:stretch>
            <a:fillRect/>
          </a:stretch>
        </p:blipFill>
        <p:spPr>
          <a:xfrm>
            <a:off x="-156017" y="0"/>
            <a:ext cx="3797355" cy="6858000"/>
          </a:xfrm>
          <a:prstGeom prst="rect">
            <a:avLst/>
          </a:prstGeom>
        </p:spPr>
      </p:pic>
    </p:spTree>
    <p:extLst>
      <p:ext uri="{BB962C8B-B14F-4D97-AF65-F5344CB8AC3E}">
        <p14:creationId xmlns:p14="http://schemas.microsoft.com/office/powerpoint/2010/main" val="3245600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about Germany?</a:t>
            </a:r>
            <a:endParaRPr lang="en-CA" dirty="0"/>
          </a:p>
        </p:txBody>
      </p:sp>
      <p:sp>
        <p:nvSpPr>
          <p:cNvPr id="3" name="Content Placeholder 2"/>
          <p:cNvSpPr>
            <a:spLocks noGrp="1"/>
          </p:cNvSpPr>
          <p:nvPr>
            <p:ph idx="1"/>
          </p:nvPr>
        </p:nvSpPr>
        <p:spPr>
          <a:xfrm>
            <a:off x="437322" y="2603500"/>
            <a:ext cx="11330608" cy="3416300"/>
          </a:xfrm>
        </p:spPr>
        <p:txBody>
          <a:bodyPr>
            <a:noAutofit/>
          </a:bodyPr>
          <a:lstStyle/>
          <a:p>
            <a:pPr fontAlgn="base"/>
            <a:r>
              <a:rPr lang="en-US" sz="2800" dirty="0"/>
              <a:t>The centenary of the outbreak of World War One has caught Germany off guard, while Britain, France, the United States and others mark it with battlefield tours, television programs, exhibitions and plans for ceremonies on the day, in August.</a:t>
            </a:r>
          </a:p>
          <a:p>
            <a:pPr fontAlgn="base"/>
            <a:r>
              <a:rPr lang="en-US" sz="2800" dirty="0"/>
              <a:t>Germans aren’t sure how, or even if, they should commemorate a war that cost them 13 percent of their territory, all their colonies, huge reparations and 2.5 million lives. The government is under fire for its inactivity.</a:t>
            </a:r>
          </a:p>
          <a:p>
            <a:endParaRPr lang="en-CA" sz="2800" dirty="0"/>
          </a:p>
        </p:txBody>
      </p:sp>
    </p:spTree>
    <p:extLst>
      <p:ext uri="{BB962C8B-B14F-4D97-AF65-F5344CB8AC3E}">
        <p14:creationId xmlns:p14="http://schemas.microsoft.com/office/powerpoint/2010/main" val="275064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596347" y="2285448"/>
            <a:ext cx="11072192" cy="4115352"/>
          </a:xfrm>
        </p:spPr>
        <p:txBody>
          <a:bodyPr>
            <a:noAutofit/>
          </a:bodyPr>
          <a:lstStyle/>
          <a:p>
            <a:pPr fontAlgn="base"/>
            <a:r>
              <a:rPr lang="en-US" sz="2800" dirty="0"/>
              <a:t>“Most Germans don’t want to have anything to do with the militaristic past,” said Stefan </a:t>
            </a:r>
            <a:r>
              <a:rPr lang="en-US" sz="2800" dirty="0" err="1"/>
              <a:t>Scheybal</a:t>
            </a:r>
            <a:r>
              <a:rPr lang="en-US" sz="2800" dirty="0"/>
              <a:t>, a mason who tends graves at the Invalids’ cemetery where Manfred von </a:t>
            </a:r>
            <a:r>
              <a:rPr lang="en-US" sz="2800" dirty="0" err="1"/>
              <a:t>Richthofen</a:t>
            </a:r>
            <a:r>
              <a:rPr lang="en-US" sz="2800" dirty="0"/>
              <a:t> was buried, a plot of land now bisected by a busy cycle path.</a:t>
            </a:r>
          </a:p>
          <a:p>
            <a:pPr fontAlgn="base"/>
            <a:r>
              <a:rPr lang="en-US" sz="2800" dirty="0"/>
              <a:t>“We were brought up to scorn patriotism and everything about our belligerent history, so no one really feels a connection to World War One,” said </a:t>
            </a:r>
            <a:r>
              <a:rPr lang="en-US" sz="2800" dirty="0" err="1"/>
              <a:t>Scheybal</a:t>
            </a:r>
            <a:r>
              <a:rPr lang="en-US" sz="2800" dirty="0"/>
              <a:t>, 51. “Most Germans don’t care who the Red Baron was. Only English people come to see his grave.”</a:t>
            </a:r>
          </a:p>
          <a:p>
            <a:endParaRPr lang="en-CA" sz="2800" dirty="0"/>
          </a:p>
        </p:txBody>
      </p:sp>
    </p:spTree>
    <p:extLst>
      <p:ext uri="{BB962C8B-B14F-4D97-AF65-F5344CB8AC3E}">
        <p14:creationId xmlns:p14="http://schemas.microsoft.com/office/powerpoint/2010/main" val="249557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098" name="Picture 2" descr="Image result for grave of field marshal Alfred von Schlieff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19" y="1327150"/>
            <a:ext cx="11430000" cy="4914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05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Thoughts and Questions to Ponder</a:t>
            </a:r>
            <a:endParaRPr lang="en-CA" dirty="0"/>
          </a:p>
        </p:txBody>
      </p:sp>
      <p:sp>
        <p:nvSpPr>
          <p:cNvPr id="3" name="Content Placeholder 2"/>
          <p:cNvSpPr>
            <a:spLocks noGrp="1"/>
          </p:cNvSpPr>
          <p:nvPr>
            <p:ph idx="1"/>
          </p:nvPr>
        </p:nvSpPr>
        <p:spPr>
          <a:xfrm>
            <a:off x="1154954" y="2603500"/>
            <a:ext cx="10175655" cy="3416300"/>
          </a:xfrm>
        </p:spPr>
        <p:txBody>
          <a:bodyPr>
            <a:noAutofit/>
          </a:bodyPr>
          <a:lstStyle/>
          <a:p>
            <a:r>
              <a:rPr lang="en-CA" sz="3200" dirty="0" smtClean="0"/>
              <a:t>Many of these monuments were erected long after the end of the war. What does it say about the people who erected them?</a:t>
            </a:r>
          </a:p>
          <a:p>
            <a:r>
              <a:rPr lang="en-CA" sz="3200" dirty="0" smtClean="0"/>
              <a:t>What can we learn about the countries and groups that erect monuments to past events?</a:t>
            </a:r>
          </a:p>
          <a:p>
            <a:r>
              <a:rPr lang="en-CA" sz="3200" dirty="0" smtClean="0"/>
              <a:t>Are all monuments a good idea?</a:t>
            </a:r>
            <a:endParaRPr lang="en-CA" sz="3200" dirty="0"/>
          </a:p>
        </p:txBody>
      </p:sp>
    </p:spTree>
    <p:extLst>
      <p:ext uri="{BB962C8B-B14F-4D97-AF65-F5344CB8AC3E}">
        <p14:creationId xmlns:p14="http://schemas.microsoft.com/office/powerpoint/2010/main" val="27979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122" name="Picture 2" descr="Image result for robert e lee memo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10" y="594254"/>
            <a:ext cx="46672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robert e lee memor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189" y="875241"/>
            <a:ext cx="7315200" cy="562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7624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161904" y="332961"/>
            <a:ext cx="5671930" cy="4253948"/>
          </a:xfrm>
          <a:prstGeom prst="rect">
            <a:avLst/>
          </a:prstGeom>
        </p:spPr>
      </p:pic>
      <p:pic>
        <p:nvPicPr>
          <p:cNvPr id="5" name="Picture 4"/>
          <p:cNvPicPr>
            <a:picLocks noChangeAspect="1"/>
          </p:cNvPicPr>
          <p:nvPr/>
        </p:nvPicPr>
        <p:blipFill>
          <a:blip r:embed="rId4"/>
          <a:stretch>
            <a:fillRect/>
          </a:stretch>
        </p:blipFill>
        <p:spPr>
          <a:xfrm>
            <a:off x="4752561" y="2605709"/>
            <a:ext cx="6781800" cy="3962400"/>
          </a:xfrm>
          <a:prstGeom prst="rect">
            <a:avLst/>
          </a:prstGeom>
        </p:spPr>
      </p:pic>
    </p:spTree>
    <p:extLst>
      <p:ext uri="{BB962C8B-B14F-4D97-AF65-F5344CB8AC3E}">
        <p14:creationId xmlns:p14="http://schemas.microsoft.com/office/powerpoint/2010/main" val="18099890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Final Thoughts</a:t>
            </a:r>
            <a:endParaRPr lang="en-CA" dirty="0"/>
          </a:p>
        </p:txBody>
      </p:sp>
      <p:sp>
        <p:nvSpPr>
          <p:cNvPr id="3" name="Content Placeholder 2"/>
          <p:cNvSpPr>
            <a:spLocks noGrp="1"/>
          </p:cNvSpPr>
          <p:nvPr>
            <p:ph idx="1"/>
          </p:nvPr>
        </p:nvSpPr>
        <p:spPr>
          <a:xfrm>
            <a:off x="1154954" y="2603500"/>
            <a:ext cx="9619063" cy="3416300"/>
          </a:xfrm>
        </p:spPr>
        <p:txBody>
          <a:bodyPr>
            <a:normAutofit/>
          </a:bodyPr>
          <a:lstStyle/>
          <a:p>
            <a:r>
              <a:rPr lang="en-CA" sz="3200" dirty="0" smtClean="0"/>
              <a:t>What are your final thoughts on memorials?</a:t>
            </a:r>
            <a:endParaRPr lang="en-CA" sz="3200" dirty="0"/>
          </a:p>
        </p:txBody>
      </p:sp>
    </p:spTree>
    <p:extLst>
      <p:ext uri="{BB962C8B-B14F-4D97-AF65-F5344CB8AC3E}">
        <p14:creationId xmlns:p14="http://schemas.microsoft.com/office/powerpoint/2010/main" val="41324625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54955" y="1693334"/>
            <a:ext cx="3865134" cy="1210288"/>
          </a:xfrm>
        </p:spPr>
        <p:txBody>
          <a:bodyPr/>
          <a:lstStyle/>
          <a:p>
            <a:r>
              <a:rPr lang="en-CA" dirty="0" smtClean="0"/>
              <a:t>How should we feel?</a:t>
            </a:r>
            <a:endParaRPr lang="en-CA" dirty="0"/>
          </a:p>
        </p:txBody>
      </p:sp>
      <p:pic>
        <p:nvPicPr>
          <p:cNvPr id="4" name="Content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t="2625" b="2625"/>
          <a:stretch>
            <a:fillRect/>
          </a:stretch>
        </p:blipFill>
        <p:spPr>
          <a:xfrm>
            <a:off x="6788501" y="372978"/>
            <a:ext cx="4136172" cy="5859761"/>
          </a:xfrm>
        </p:spPr>
      </p:pic>
      <p:sp>
        <p:nvSpPr>
          <p:cNvPr id="6" name="Text Placeholder 5"/>
          <p:cNvSpPr>
            <a:spLocks noGrp="1"/>
          </p:cNvSpPr>
          <p:nvPr>
            <p:ph type="body" sz="half" idx="2"/>
          </p:nvPr>
        </p:nvSpPr>
        <p:spPr>
          <a:xfrm>
            <a:off x="1154953" y="3657599"/>
            <a:ext cx="4203109" cy="2053389"/>
          </a:xfrm>
        </p:spPr>
        <p:txBody>
          <a:bodyPr>
            <a:noAutofit/>
          </a:bodyPr>
          <a:lstStyle/>
          <a:p>
            <a:r>
              <a:rPr lang="en-US" sz="2400" dirty="0">
                <a:solidFill>
                  <a:schemeClr val="bg1"/>
                </a:solidFill>
              </a:rPr>
              <a:t>The photo is of a young granddaughter watching her grandfather break into tears at her school's Veterans Day Assembly. </a:t>
            </a:r>
            <a:endParaRPr lang="en-CA" sz="2400" dirty="0">
              <a:solidFill>
                <a:schemeClr val="bg1"/>
              </a:solidFill>
            </a:endParaRPr>
          </a:p>
        </p:txBody>
      </p:sp>
    </p:spTree>
    <p:extLst>
      <p:ext uri="{BB962C8B-B14F-4D97-AF65-F5344CB8AC3E}">
        <p14:creationId xmlns:p14="http://schemas.microsoft.com/office/powerpoint/2010/main" val="1717999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887" y="1075271"/>
            <a:ext cx="8761413" cy="706964"/>
          </a:xfrm>
        </p:spPr>
        <p:txBody>
          <a:bodyPr/>
          <a:lstStyle/>
          <a:p>
            <a:r>
              <a:rPr lang="en-US" i="1" dirty="0"/>
              <a:t>For What?</a:t>
            </a:r>
            <a:r>
              <a:rPr lang="en-US" dirty="0"/>
              <a:t/>
            </a:r>
            <a:br>
              <a:rPr lang="en-US" dirty="0"/>
            </a:br>
            <a:endParaRPr lang="en-CA" dirty="0"/>
          </a:p>
        </p:txBody>
      </p:sp>
      <p:sp>
        <p:nvSpPr>
          <p:cNvPr id="3" name="Content Placeholder 2"/>
          <p:cNvSpPr>
            <a:spLocks noGrp="1"/>
          </p:cNvSpPr>
          <p:nvPr>
            <p:ph idx="1"/>
          </p:nvPr>
        </p:nvSpPr>
        <p:spPr/>
        <p:txBody>
          <a:bodyPr/>
          <a:lstStyle/>
          <a:p>
            <a:endParaRPr lang="en-CA" dirty="0"/>
          </a:p>
        </p:txBody>
      </p:sp>
      <p:pic>
        <p:nvPicPr>
          <p:cNvPr id="4" name="Picture 3"/>
          <p:cNvPicPr>
            <a:picLocks noChangeAspect="1"/>
          </p:cNvPicPr>
          <p:nvPr/>
        </p:nvPicPr>
        <p:blipFill>
          <a:blip r:embed="rId3"/>
          <a:stretch>
            <a:fillRect/>
          </a:stretch>
        </p:blipFill>
        <p:spPr>
          <a:xfrm>
            <a:off x="3792545" y="0"/>
            <a:ext cx="8399455" cy="6858000"/>
          </a:xfrm>
          <a:prstGeom prst="rect">
            <a:avLst/>
          </a:prstGeom>
        </p:spPr>
      </p:pic>
    </p:spTree>
    <p:extLst>
      <p:ext uri="{BB962C8B-B14F-4D97-AF65-F5344CB8AC3E}">
        <p14:creationId xmlns:p14="http://schemas.microsoft.com/office/powerpoint/2010/main" val="38180764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170" name="Picture 2" descr="Image result for ww1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6250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4616726" y="2263775"/>
            <a:ext cx="6934200" cy="4095750"/>
          </a:xfrm>
          <a:prstGeom prst="rect">
            <a:avLst/>
          </a:prstGeom>
        </p:spPr>
      </p:pic>
    </p:spTree>
    <p:extLst>
      <p:ext uri="{BB962C8B-B14F-4D97-AF65-F5344CB8AC3E}">
        <p14:creationId xmlns:p14="http://schemas.microsoft.com/office/powerpoint/2010/main" val="42217588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925509"/>
            <a:ext cx="12192000" cy="5006982"/>
          </a:xfrm>
          <a:prstGeom prst="rect">
            <a:avLst/>
          </a:prstGeom>
        </p:spPr>
      </p:pic>
    </p:spTree>
    <p:extLst>
      <p:ext uri="{BB962C8B-B14F-4D97-AF65-F5344CB8AC3E}">
        <p14:creationId xmlns:p14="http://schemas.microsoft.com/office/powerpoint/2010/main" val="3887081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3"/>
          <a:stretch>
            <a:fillRect/>
          </a:stretch>
        </p:blipFill>
        <p:spPr>
          <a:xfrm>
            <a:off x="-10375" y="908878"/>
            <a:ext cx="12192000" cy="6045200"/>
          </a:xfrm>
          <a:prstGeom prst="rect">
            <a:avLst/>
          </a:prstGeom>
        </p:spPr>
      </p:pic>
    </p:spTree>
    <p:extLst>
      <p:ext uri="{BB962C8B-B14F-4D97-AF65-F5344CB8AC3E}">
        <p14:creationId xmlns:p14="http://schemas.microsoft.com/office/powerpoint/2010/main" val="1000734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588" y="973668"/>
            <a:ext cx="9176779" cy="706964"/>
          </a:xfrm>
        </p:spPr>
        <p:txBody>
          <a:bodyPr/>
          <a:lstStyle/>
          <a:p>
            <a:r>
              <a:rPr lang="en-CA" b="1" dirty="0" smtClean="0"/>
              <a:t>Why</a:t>
            </a:r>
            <a:r>
              <a:rPr lang="en-CA" dirty="0" smtClean="0"/>
              <a:t> do we have monuments for WW1?</a:t>
            </a:r>
            <a:endParaRPr lang="en-CA" dirty="0"/>
          </a:p>
        </p:txBody>
      </p:sp>
      <p:sp>
        <p:nvSpPr>
          <p:cNvPr id="3" name="Content Placeholder 2"/>
          <p:cNvSpPr>
            <a:spLocks noGrp="1"/>
          </p:cNvSpPr>
          <p:nvPr>
            <p:ph idx="1"/>
          </p:nvPr>
        </p:nvSpPr>
        <p:spPr>
          <a:xfrm>
            <a:off x="1154954" y="2603500"/>
            <a:ext cx="10449858" cy="3416300"/>
          </a:xfrm>
        </p:spPr>
        <p:txBody>
          <a:bodyPr>
            <a:noAutofit/>
          </a:bodyPr>
          <a:lstStyle/>
          <a:p>
            <a:r>
              <a:rPr lang="en-US" sz="2800" dirty="0"/>
              <a:t>The Great War of 1914-1918 was so terrible and inflicted such large numbers of casualties on all sides that when it was over it was believed by many to be “The War to end All Wars</a:t>
            </a:r>
            <a:r>
              <a:rPr lang="en-US" sz="2800" dirty="0" smtClean="0"/>
              <a:t>”.</a:t>
            </a:r>
          </a:p>
          <a:p>
            <a:endParaRPr lang="en-US" sz="2800" dirty="0"/>
          </a:p>
          <a:p>
            <a:r>
              <a:rPr lang="en-US" sz="2800" dirty="0" smtClean="0"/>
              <a:t>What happened to the bodies of the fallen soldiers? Did they return to their country of origin?</a:t>
            </a:r>
            <a:endParaRPr lang="en-CA" sz="2800" dirty="0"/>
          </a:p>
        </p:txBody>
      </p:sp>
    </p:spTree>
    <p:extLst>
      <p:ext uri="{BB962C8B-B14F-4D97-AF65-F5344CB8AC3E}">
        <p14:creationId xmlns:p14="http://schemas.microsoft.com/office/powerpoint/2010/main" val="22771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592667" y="2603499"/>
            <a:ext cx="11039039" cy="3864535"/>
          </a:xfrm>
        </p:spPr>
        <p:txBody>
          <a:bodyPr>
            <a:normAutofit/>
          </a:bodyPr>
          <a:lstStyle/>
          <a:p>
            <a:r>
              <a:rPr lang="en-US" sz="2800" dirty="0"/>
              <a:t>Preserving the memory of the people involved in the fighting, those people who were forever to be scarred by their involvement in the First World War, and the places ravaged by the war, was at the heart of a desire in the 1920s to find a way to mark their participation in such a large-scale, world-changing event</a:t>
            </a:r>
            <a:r>
              <a:rPr lang="en-US" sz="2800" dirty="0" smtClean="0"/>
              <a:t>. </a:t>
            </a:r>
          </a:p>
          <a:p>
            <a:endParaRPr lang="en-US" sz="2800" dirty="0" smtClean="0"/>
          </a:p>
          <a:p>
            <a:r>
              <a:rPr lang="en-US" sz="2800" dirty="0" smtClean="0"/>
              <a:t>But is it important to remember? Why?</a:t>
            </a:r>
          </a:p>
          <a:p>
            <a:endParaRPr lang="en-US" sz="2800" dirty="0"/>
          </a:p>
          <a:p>
            <a:endParaRPr lang="en-CA" sz="2000" dirty="0"/>
          </a:p>
        </p:txBody>
      </p:sp>
    </p:spTree>
    <p:extLst>
      <p:ext uri="{BB962C8B-B14F-4D97-AF65-F5344CB8AC3E}">
        <p14:creationId xmlns:p14="http://schemas.microsoft.com/office/powerpoint/2010/main" val="292030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246</TotalTime>
  <Words>1915</Words>
  <Application>Microsoft Office PowerPoint</Application>
  <PresentationFormat>Widescreen</PresentationFormat>
  <Paragraphs>111</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Century Gothic</vt:lpstr>
      <vt:lpstr>Wingdings 3</vt:lpstr>
      <vt:lpstr>Ion Boardroom</vt:lpstr>
      <vt:lpstr>Memorialization </vt:lpstr>
      <vt:lpstr>Was it worth the cost?</vt:lpstr>
      <vt:lpstr>How should we feel?</vt:lpstr>
      <vt:lpstr>For What? </vt:lpstr>
      <vt:lpstr>PowerPoint Presentation</vt:lpstr>
      <vt:lpstr>PowerPoint Presentation</vt:lpstr>
      <vt:lpstr>PowerPoint Presentation</vt:lpstr>
      <vt:lpstr>Why do we have monuments for WW1?</vt:lpstr>
      <vt:lpstr>PowerPoint Presentation</vt:lpstr>
      <vt:lpstr>How do we memorialize the Great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Germany?</vt:lpstr>
      <vt:lpstr>PowerPoint Presentation</vt:lpstr>
      <vt:lpstr>PowerPoint Presentation</vt:lpstr>
      <vt:lpstr>Thoughts and Questions to Ponder</vt:lpstr>
      <vt:lpstr>PowerPoint Presentation</vt:lpstr>
      <vt:lpstr>PowerPoint Presentation</vt:lpstr>
      <vt:lpstr>Final Thoughts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Memorialization</dc:title>
  <dc:creator>Champion, Andrew    (ASD-W)</dc:creator>
  <cp:lastModifiedBy>Champion, Andrew    (ASD-W)</cp:lastModifiedBy>
  <cp:revision>33</cp:revision>
  <cp:lastPrinted>2018-05-01T15:56:03Z</cp:lastPrinted>
  <dcterms:created xsi:type="dcterms:W3CDTF">2018-05-01T13:15:13Z</dcterms:created>
  <dcterms:modified xsi:type="dcterms:W3CDTF">2018-05-07T12:02:00Z</dcterms:modified>
</cp:coreProperties>
</file>