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70" r:id="rId6"/>
    <p:sldId id="260" r:id="rId7"/>
    <p:sldId id="261" r:id="rId8"/>
    <p:sldId id="262" r:id="rId9"/>
    <p:sldId id="278" r:id="rId10"/>
    <p:sldId id="263" r:id="rId11"/>
    <p:sldId id="264" r:id="rId12"/>
    <p:sldId id="271" r:id="rId13"/>
    <p:sldId id="272" r:id="rId14"/>
    <p:sldId id="265" r:id="rId15"/>
    <p:sldId id="266" r:id="rId16"/>
    <p:sldId id="279" r:id="rId17"/>
    <p:sldId id="273" r:id="rId18"/>
    <p:sldId id="268" r:id="rId19"/>
    <p:sldId id="267" r:id="rId20"/>
    <p:sldId id="274" r:id="rId21"/>
    <p:sldId id="275" r:id="rId22"/>
    <p:sldId id="276" r:id="rId23"/>
    <p:sldId id="269" r:id="rId24"/>
    <p:sldId id="2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88" autoAdjust="0"/>
  </p:normalViewPr>
  <p:slideViewPr>
    <p:cSldViewPr>
      <p:cViewPr varScale="1">
        <p:scale>
          <a:sx n="57" d="100"/>
          <a:sy n="57" d="100"/>
        </p:scale>
        <p:origin x="1692" y="72"/>
      </p:cViewPr>
      <p:guideLst>
        <p:guide orient="horz" pos="2160"/>
        <p:guide pos="2880"/>
      </p:guideLst>
    </p:cSldViewPr>
  </p:slideViewPr>
  <p:notesTextViewPr>
    <p:cViewPr>
      <p:scale>
        <a:sx n="1" d="1"/>
        <a:sy n="1" d="1"/>
      </p:scale>
      <p:origin x="0" y="-1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8C4B73-6122-489A-85EE-FEC850A7AB9B}" type="datetimeFigureOut">
              <a:rPr lang="en-CA" smtClean="0"/>
              <a:t>2018-04-19</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4885AD-6797-4A4A-871C-59E6C22930E4}" type="slidenum">
              <a:rPr lang="en-CA" smtClean="0"/>
              <a:t>‹#›</a:t>
            </a:fld>
            <a:endParaRPr lang="en-CA"/>
          </a:p>
        </p:txBody>
      </p:sp>
    </p:spTree>
    <p:extLst>
      <p:ext uri="{BB962C8B-B14F-4D97-AF65-F5344CB8AC3E}">
        <p14:creationId xmlns:p14="http://schemas.microsoft.com/office/powerpoint/2010/main" val="408131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Battle_of_Marath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a:t>
            </a:fld>
            <a:endParaRPr lang="en-CA"/>
          </a:p>
        </p:txBody>
      </p:sp>
    </p:spTree>
    <p:extLst>
      <p:ext uri="{BB962C8B-B14F-4D97-AF65-F5344CB8AC3E}">
        <p14:creationId xmlns:p14="http://schemas.microsoft.com/office/powerpoint/2010/main" val="39390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Pheidippides</a:t>
            </a:r>
            <a:r>
              <a:rPr lang="en-CA" dirty="0" smtClean="0"/>
              <a:t> also ran a total</a:t>
            </a:r>
            <a:r>
              <a:rPr lang="en-CA" baseline="0" dirty="0" smtClean="0"/>
              <a:t> of 250 km in two days relaying messages and even went to Sparta to ask for help. The Spartans couldn’t come until the next full moon, much too late as the Persians had already arrived.</a:t>
            </a:r>
          </a:p>
          <a:p>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10</a:t>
            </a:fld>
            <a:endParaRPr lang="en-CA"/>
          </a:p>
        </p:txBody>
      </p:sp>
    </p:spTree>
    <p:extLst>
      <p:ext uri="{BB962C8B-B14F-4D97-AF65-F5344CB8AC3E}">
        <p14:creationId xmlns:p14="http://schemas.microsoft.com/office/powerpoint/2010/main" val="263519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After becoming aware of the Persian defeat at the </a:t>
            </a:r>
            <a:r>
              <a:rPr lang="en-US" dirty="0">
                <a:hlinkClick r:id="rId3" tooltip="Battle of Marathon"/>
              </a:rPr>
              <a:t>Battle of Marathon</a:t>
            </a:r>
            <a:r>
              <a:rPr lang="en-US" dirty="0"/>
              <a:t>, Darius began planning another expedition against the Greek-city states; this time, he, not </a:t>
            </a:r>
            <a:r>
              <a:rPr lang="en-US" dirty="0" err="1"/>
              <a:t>Datis</a:t>
            </a:r>
            <a:r>
              <a:rPr lang="en-US" dirty="0"/>
              <a:t>, would command the imperial armies. Darius had spent three years preparing men and ships for war when a revolt broke out in Egypt. This revolt in Egypt worsened his failing health and prevented the possibility of his leading another army. Soon after, Darius died. I</a:t>
            </a:r>
            <a:endParaRPr lang="en-CA" dirty="0" smtClean="0"/>
          </a:p>
          <a:p>
            <a:pPr marL="174708" indent="-174708">
              <a:buFont typeface="Arial" panose="020B0604020202020204" pitchFamily="34" charset="0"/>
              <a:buChar char="•"/>
            </a:pPr>
            <a:r>
              <a:rPr lang="en-CA" dirty="0" smtClean="0"/>
              <a:t>There</a:t>
            </a:r>
            <a:r>
              <a:rPr lang="en-CA" baseline="0" dirty="0" smtClean="0"/>
              <a:t> </a:t>
            </a:r>
            <a:r>
              <a:rPr lang="en-CA" baseline="0" dirty="0" smtClean="0"/>
              <a:t>has been talk of Xerxes’ army was upwards of a million troops that was so large that they “drink the rivers dry”.</a:t>
            </a:r>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11</a:t>
            </a:fld>
            <a:endParaRPr lang="en-CA"/>
          </a:p>
        </p:txBody>
      </p:sp>
    </p:spTree>
    <p:extLst>
      <p:ext uri="{BB962C8B-B14F-4D97-AF65-F5344CB8AC3E}">
        <p14:creationId xmlns:p14="http://schemas.microsoft.com/office/powerpoint/2010/main" val="312853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12</a:t>
            </a:fld>
            <a:endParaRPr lang="en-CA"/>
          </a:p>
        </p:txBody>
      </p:sp>
    </p:spTree>
    <p:extLst>
      <p:ext uri="{BB962C8B-B14F-4D97-AF65-F5344CB8AC3E}">
        <p14:creationId xmlns:p14="http://schemas.microsoft.com/office/powerpoint/2010/main" val="144230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13</a:t>
            </a:fld>
            <a:endParaRPr lang="en-CA"/>
          </a:p>
        </p:txBody>
      </p:sp>
    </p:spTree>
    <p:extLst>
      <p:ext uri="{BB962C8B-B14F-4D97-AF65-F5344CB8AC3E}">
        <p14:creationId xmlns:p14="http://schemas.microsoft.com/office/powerpoint/2010/main" val="330358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14</a:t>
            </a:fld>
            <a:endParaRPr lang="en-CA"/>
          </a:p>
        </p:txBody>
      </p:sp>
    </p:spTree>
    <p:extLst>
      <p:ext uri="{BB962C8B-B14F-4D97-AF65-F5344CB8AC3E}">
        <p14:creationId xmlns:p14="http://schemas.microsoft.com/office/powerpoint/2010/main" val="338853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15</a:t>
            </a:fld>
            <a:endParaRPr lang="en-CA"/>
          </a:p>
        </p:txBody>
      </p:sp>
    </p:spTree>
    <p:extLst>
      <p:ext uri="{BB962C8B-B14F-4D97-AF65-F5344CB8AC3E}">
        <p14:creationId xmlns:p14="http://schemas.microsoft.com/office/powerpoint/2010/main" val="161357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16</a:t>
            </a:fld>
            <a:endParaRPr lang="en-CA"/>
          </a:p>
        </p:txBody>
      </p:sp>
    </p:spTree>
    <p:extLst>
      <p:ext uri="{BB962C8B-B14F-4D97-AF65-F5344CB8AC3E}">
        <p14:creationId xmlns:p14="http://schemas.microsoft.com/office/powerpoint/2010/main" val="36328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the Persians</a:t>
            </a:r>
            <a:r>
              <a:rPr lang="en-CA" baseline="0" dirty="0" smtClean="0"/>
              <a:t> first arrived at Thermopylae they sent a messenger to make an offer with the Spartan king. The first messenger told the Spartans to surrender as the Persian archers would darken the skies with arrows, Leonidas responded with “That is good news, We will fight in the shade”. They then asked Leonidas to join up with the Persian Empire and just “lay down their weapons” Leonidas responded by telling the messenger to “come take them”. (cold shivers)</a:t>
            </a:r>
          </a:p>
          <a:p>
            <a:r>
              <a:rPr lang="en-CA" baseline="0" dirty="0" smtClean="0"/>
              <a:t>Leonidas sent away other Greeks as they learned about the spy but the Spartans didn’t seem to mind, they just focussed on preparing for battle: combing their hair and beards and stretching and gymnastics.</a:t>
            </a:r>
          </a:p>
          <a:p>
            <a:r>
              <a:rPr lang="en-CA" baseline="0" dirty="0" smtClean="0"/>
              <a:t>Xerxes had an advisor, an old Spartan king that had fallen out of favour with the Greeks and had hoped to regain land when the Persians conquered Greece. Xerxes asked him what the Spartans were doing, </a:t>
            </a:r>
            <a:r>
              <a:rPr lang="en-CA" b="1" dirty="0" err="1"/>
              <a:t>Demaratus</a:t>
            </a:r>
            <a:r>
              <a:rPr lang="en-CA" dirty="0"/>
              <a:t> told him they were preparing to fight to the death as he had warned at the beginning of the Persian invasion of mainland Greece.</a:t>
            </a:r>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17</a:t>
            </a:fld>
            <a:endParaRPr lang="en-CA"/>
          </a:p>
        </p:txBody>
      </p:sp>
    </p:spTree>
    <p:extLst>
      <p:ext uri="{BB962C8B-B14F-4D97-AF65-F5344CB8AC3E}">
        <p14:creationId xmlns:p14="http://schemas.microsoft.com/office/powerpoint/2010/main" val="1985178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18</a:t>
            </a:fld>
            <a:endParaRPr lang="en-CA"/>
          </a:p>
        </p:txBody>
      </p:sp>
    </p:spTree>
    <p:extLst>
      <p:ext uri="{BB962C8B-B14F-4D97-AF65-F5344CB8AC3E}">
        <p14:creationId xmlns:p14="http://schemas.microsoft.com/office/powerpoint/2010/main" val="91986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19</a:t>
            </a:fld>
            <a:endParaRPr lang="en-CA"/>
          </a:p>
        </p:txBody>
      </p:sp>
    </p:spTree>
    <p:extLst>
      <p:ext uri="{BB962C8B-B14F-4D97-AF65-F5344CB8AC3E}">
        <p14:creationId xmlns:p14="http://schemas.microsoft.com/office/powerpoint/2010/main" val="62079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2</a:t>
            </a:fld>
            <a:endParaRPr lang="en-CA"/>
          </a:p>
        </p:txBody>
      </p:sp>
    </p:spTree>
    <p:extLst>
      <p:ext uri="{BB962C8B-B14F-4D97-AF65-F5344CB8AC3E}">
        <p14:creationId xmlns:p14="http://schemas.microsoft.com/office/powerpoint/2010/main" val="50404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20</a:t>
            </a:fld>
            <a:endParaRPr lang="en-CA"/>
          </a:p>
        </p:txBody>
      </p:sp>
    </p:spTree>
    <p:extLst>
      <p:ext uri="{BB962C8B-B14F-4D97-AF65-F5344CB8AC3E}">
        <p14:creationId xmlns:p14="http://schemas.microsoft.com/office/powerpoint/2010/main" val="169133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21</a:t>
            </a:fld>
            <a:endParaRPr lang="en-CA"/>
          </a:p>
        </p:txBody>
      </p:sp>
    </p:spTree>
    <p:extLst>
      <p:ext uri="{BB962C8B-B14F-4D97-AF65-F5344CB8AC3E}">
        <p14:creationId xmlns:p14="http://schemas.microsoft.com/office/powerpoint/2010/main" val="202530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22</a:t>
            </a:fld>
            <a:endParaRPr lang="en-CA"/>
          </a:p>
        </p:txBody>
      </p:sp>
    </p:spTree>
    <p:extLst>
      <p:ext uri="{BB962C8B-B14F-4D97-AF65-F5344CB8AC3E}">
        <p14:creationId xmlns:p14="http://schemas.microsoft.com/office/powerpoint/2010/main" val="1016966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23</a:t>
            </a:fld>
            <a:endParaRPr lang="en-CA"/>
          </a:p>
        </p:txBody>
      </p:sp>
    </p:spTree>
    <p:extLst>
      <p:ext uri="{BB962C8B-B14F-4D97-AF65-F5344CB8AC3E}">
        <p14:creationId xmlns:p14="http://schemas.microsoft.com/office/powerpoint/2010/main" val="37610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Their victory over the Persian invaders gave the fledgling Greek city states confidence in their ability to defend themselves and belief in their continued existence. The battle is therefore considered a defining moment in the development of European culture.</a:t>
            </a:r>
          </a:p>
          <a:p>
            <a:pPr defTabSz="931774"/>
            <a:endParaRPr lang="en-US" dirty="0"/>
          </a:p>
          <a:p>
            <a:pPr marL="232943" indent="-232943" defTabSz="931774">
              <a:buFontTx/>
              <a:buAutoNum type="arabicPeriod"/>
            </a:pPr>
            <a:r>
              <a:rPr lang="en-US" dirty="0"/>
              <a:t>It was a unifying force that brought Greeks together (temporarily), improved relations between city states.</a:t>
            </a:r>
          </a:p>
          <a:p>
            <a:pPr marL="232943" indent="-232943" defTabSz="931774">
              <a:buFontTx/>
              <a:buAutoNum type="arabicPeriod"/>
            </a:pPr>
            <a:endParaRPr lang="en-US" dirty="0"/>
          </a:p>
          <a:p>
            <a:pPr marL="232943" indent="-232943" defTabSz="931774">
              <a:buFontTx/>
              <a:buAutoNum type="arabicPeriod"/>
            </a:pPr>
            <a:r>
              <a:rPr lang="en-US" dirty="0"/>
              <a:t>A Persian victory would’ve been the end of democracy as Persia was ruled by a King (monarchy). If Greek Democracy ended, it, and Greek cultural influences, would not have spread throughout the western </a:t>
            </a:r>
            <a:r>
              <a:rPr lang="en-US"/>
              <a:t>world like it did.  </a:t>
            </a:r>
            <a:endParaRPr lang="en-US" dirty="0"/>
          </a:p>
          <a:p>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24</a:t>
            </a:fld>
            <a:endParaRPr lang="en-CA"/>
          </a:p>
        </p:txBody>
      </p:sp>
    </p:spTree>
    <p:extLst>
      <p:ext uri="{BB962C8B-B14F-4D97-AF65-F5344CB8AC3E}">
        <p14:creationId xmlns:p14="http://schemas.microsoft.com/office/powerpoint/2010/main" val="342612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empire was ruled by the King of</a:t>
            </a:r>
            <a:r>
              <a:rPr lang="en-CA" baseline="0" dirty="0" smtClean="0"/>
              <a:t> Kings, Cyrus the Great. AKA: </a:t>
            </a:r>
            <a:r>
              <a:rPr lang="en-US" dirty="0"/>
              <a:t>The Great King, King of Kings, King of Anshan, King of Media, King of Babylon, King of Sumer and Akkad, King of the Four Corners of the World</a:t>
            </a:r>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3</a:t>
            </a:fld>
            <a:endParaRPr lang="en-CA"/>
          </a:p>
        </p:txBody>
      </p:sp>
    </p:spTree>
    <p:extLst>
      <p:ext uri="{BB962C8B-B14F-4D97-AF65-F5344CB8AC3E}">
        <p14:creationId xmlns:p14="http://schemas.microsoft.com/office/powerpoint/2010/main" val="379313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4</a:t>
            </a:fld>
            <a:endParaRPr lang="en-CA"/>
          </a:p>
        </p:txBody>
      </p:sp>
    </p:spTree>
    <p:extLst>
      <p:ext uri="{BB962C8B-B14F-4D97-AF65-F5344CB8AC3E}">
        <p14:creationId xmlns:p14="http://schemas.microsoft.com/office/powerpoint/2010/main" val="85433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The Greeks</a:t>
            </a:r>
            <a:r>
              <a:rPr lang="en-CA" baseline="0" dirty="0" smtClean="0"/>
              <a:t> valued their freedom and independence and often fought back against the Persians but were often defeated. </a:t>
            </a:r>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5</a:t>
            </a:fld>
            <a:endParaRPr lang="en-CA"/>
          </a:p>
        </p:txBody>
      </p:sp>
    </p:spTree>
    <p:extLst>
      <p:ext uri="{BB962C8B-B14F-4D97-AF65-F5344CB8AC3E}">
        <p14:creationId xmlns:p14="http://schemas.microsoft.com/office/powerpoint/2010/main" val="209052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6</a:t>
            </a:fld>
            <a:endParaRPr lang="en-CA"/>
          </a:p>
        </p:txBody>
      </p:sp>
    </p:spTree>
    <p:extLst>
      <p:ext uri="{BB962C8B-B14F-4D97-AF65-F5344CB8AC3E}">
        <p14:creationId xmlns:p14="http://schemas.microsoft.com/office/powerpoint/2010/main" val="201574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74885AD-6797-4A4A-871C-59E6C22930E4}" type="slidenum">
              <a:rPr lang="en-CA" smtClean="0"/>
              <a:t>7</a:t>
            </a:fld>
            <a:endParaRPr lang="en-CA"/>
          </a:p>
        </p:txBody>
      </p:sp>
    </p:spTree>
    <p:extLst>
      <p:ext uri="{BB962C8B-B14F-4D97-AF65-F5344CB8AC3E}">
        <p14:creationId xmlns:p14="http://schemas.microsoft.com/office/powerpoint/2010/main" val="35589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Darius had</a:t>
            </a:r>
            <a:r>
              <a:rPr lang="en-CA" baseline="0" dirty="0" smtClean="0"/>
              <a:t> one of his slaves say to him every meal “Sire, remember the Athenians” as the Persians were still bitter over the Athenian involvement in the Ionian revolt 9 years earlier.</a:t>
            </a:r>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8</a:t>
            </a:fld>
            <a:endParaRPr lang="en-CA"/>
          </a:p>
        </p:txBody>
      </p:sp>
    </p:spTree>
    <p:extLst>
      <p:ext uri="{BB962C8B-B14F-4D97-AF65-F5344CB8AC3E}">
        <p14:creationId xmlns:p14="http://schemas.microsoft.com/office/powerpoint/2010/main" val="249478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pPr>
            <a:r>
              <a:rPr lang="en-US" dirty="0"/>
              <a:t>Although the Athenians were outnumbered they managed to defeat the Persians by overwhelming the Persian hoard on its wings and trapping the core Persian fighters in the middle.</a:t>
            </a:r>
          </a:p>
          <a:p>
            <a:pPr marL="174708" indent="-174708" defTabSz="931774">
              <a:buFont typeface="Arial" panose="020B0604020202020204" pitchFamily="34" charset="0"/>
              <a:buChar char="•"/>
            </a:pPr>
            <a:r>
              <a:rPr lang="en-US" dirty="0"/>
              <a:t>Undaunted by the numerical superiority of the invaders, Athens mobilized 10,000 hoplite warriors to defend their territory. </a:t>
            </a:r>
          </a:p>
          <a:p>
            <a:pPr marL="174708" indent="-174708" defTabSz="931774">
              <a:buFont typeface="Arial" panose="020B0604020202020204" pitchFamily="34" charset="0"/>
              <a:buChar char="•"/>
            </a:pPr>
            <a:r>
              <a:rPr lang="en-US" dirty="0"/>
              <a:t>The remaining Persians escaped on their ships and made an attempt to attack what they thought was an undefended Athens. However, the Greek warriors made a forced march back to Athens and arrived in time to thwart the Persians.</a:t>
            </a:r>
          </a:p>
          <a:p>
            <a:endParaRPr lang="en-CA" dirty="0"/>
          </a:p>
        </p:txBody>
      </p:sp>
      <p:sp>
        <p:nvSpPr>
          <p:cNvPr id="4" name="Slide Number Placeholder 3"/>
          <p:cNvSpPr>
            <a:spLocks noGrp="1"/>
          </p:cNvSpPr>
          <p:nvPr>
            <p:ph type="sldNum" sz="quarter" idx="10"/>
          </p:nvPr>
        </p:nvSpPr>
        <p:spPr/>
        <p:txBody>
          <a:bodyPr/>
          <a:lstStyle/>
          <a:p>
            <a:fld id="{274885AD-6797-4A4A-871C-59E6C22930E4}" type="slidenum">
              <a:rPr lang="en-CA" smtClean="0"/>
              <a:t>9</a:t>
            </a:fld>
            <a:endParaRPr lang="en-CA"/>
          </a:p>
        </p:txBody>
      </p:sp>
    </p:spTree>
    <p:extLst>
      <p:ext uri="{BB962C8B-B14F-4D97-AF65-F5344CB8AC3E}">
        <p14:creationId xmlns:p14="http://schemas.microsoft.com/office/powerpoint/2010/main" val="15925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614B2-A09F-43F7-8C5F-6EDFB8F3CE9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614B2-A09F-43F7-8C5F-6EDFB8F3CE9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614B2-A09F-43F7-8C5F-6EDFB8F3CE9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614B2-A09F-43F7-8C5F-6EDFB8F3CE9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614B2-A09F-43F7-8C5F-6EDFB8F3CE9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614B2-A09F-43F7-8C5F-6EDFB8F3CE91}"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A614B2-A09F-43F7-8C5F-6EDFB8F3CE91}"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A614B2-A09F-43F7-8C5F-6EDFB8F3CE91}"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614B2-A09F-43F7-8C5F-6EDFB8F3CE91}"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FE914-9CEA-4D2A-B63D-18B552AAD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614B2-A09F-43F7-8C5F-6EDFB8F3CE91}"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E914-9CEA-4D2A-B63D-18B552AAD2C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A614B2-A09F-43F7-8C5F-6EDFB8F3CE91}" type="datetimeFigureOut">
              <a:rPr lang="en-US" smtClean="0"/>
              <a:t>4/19/2018</a:t>
            </a:fld>
            <a:endParaRPr lang="en-US"/>
          </a:p>
        </p:txBody>
      </p:sp>
      <p:sp>
        <p:nvSpPr>
          <p:cNvPr id="9" name="Slide Number Placeholder 8"/>
          <p:cNvSpPr>
            <a:spLocks noGrp="1"/>
          </p:cNvSpPr>
          <p:nvPr>
            <p:ph type="sldNum" sz="quarter" idx="11"/>
          </p:nvPr>
        </p:nvSpPr>
        <p:spPr/>
        <p:txBody>
          <a:bodyPr/>
          <a:lstStyle/>
          <a:p>
            <a:fld id="{4DBFE914-9CEA-4D2A-B63D-18B552AAD2C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BFE914-9CEA-4D2A-B63D-18B552AAD2C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0A614B2-A09F-43F7-8C5F-6EDFB8F3CE91}" type="datetimeFigureOut">
              <a:rPr lang="en-US" smtClean="0"/>
              <a:t>4/19/2018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xYhqQp743QjtOM&amp;tbnid=4wpzOhiTBKiNCM:&amp;ved=0CAUQjRw&amp;url=http://explorethemed.com/GrecoPers.asp&amp;ei=2eF2Usu4OpW3sATTm4DgBQ&amp;bvm=bv.55819444,d.cWc&amp;psig=AFQjCNHU8u7agmG6FBZtQccxlRva1AeCiA&amp;ust=138360905681194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Challenge of Persia</a:t>
            </a:r>
            <a:endParaRPr lang="en-US" dirty="0"/>
          </a:p>
        </p:txBody>
      </p:sp>
      <p:sp>
        <p:nvSpPr>
          <p:cNvPr id="3" name="Subtitle 2"/>
          <p:cNvSpPr>
            <a:spLocks noGrp="1"/>
          </p:cNvSpPr>
          <p:nvPr>
            <p:ph type="subTitle" idx="1"/>
          </p:nvPr>
        </p:nvSpPr>
        <p:spPr/>
        <p:txBody>
          <a:bodyPr/>
          <a:lstStyle/>
          <a:p>
            <a:r>
              <a:rPr lang="en-US" dirty="0" smtClean="0"/>
              <a:t>The Persian Wars, 499-479 BCE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829"/>
            <a:ext cx="51435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276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a:bodyPr>
          <a:lstStyle/>
          <a:p>
            <a:r>
              <a:rPr lang="en-US" sz="3200" dirty="0"/>
              <a:t>Upon their victory they had a </a:t>
            </a:r>
            <a:r>
              <a:rPr lang="en-US" sz="3200" dirty="0" smtClean="0"/>
              <a:t>messenger, named </a:t>
            </a:r>
            <a:r>
              <a:rPr lang="en-US" sz="3200" dirty="0" err="1" smtClean="0"/>
              <a:t>Pheidippides</a:t>
            </a:r>
            <a:r>
              <a:rPr lang="en-US" sz="3200" dirty="0" smtClean="0"/>
              <a:t>, </a:t>
            </a:r>
            <a:r>
              <a:rPr lang="en-US" sz="3200" dirty="0"/>
              <a:t>run from Marathon to Athens proclaiming victory, this is where we get the distance for our modern day marathon.  BTW, he apparently dropped dead upon his arrival.</a:t>
            </a:r>
          </a:p>
          <a:p>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2535896"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3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smtClean="0"/>
              <a:t>King Xerxes</a:t>
            </a:r>
            <a:endParaRPr lang="en-US" dirty="0"/>
          </a:p>
        </p:txBody>
      </p:sp>
      <p:sp>
        <p:nvSpPr>
          <p:cNvPr id="3" name="Content Placeholder 2"/>
          <p:cNvSpPr>
            <a:spLocks noGrp="1"/>
          </p:cNvSpPr>
          <p:nvPr>
            <p:ph idx="1"/>
          </p:nvPr>
        </p:nvSpPr>
        <p:spPr>
          <a:xfrm>
            <a:off x="0" y="1219200"/>
            <a:ext cx="6324600" cy="5257800"/>
          </a:xfrm>
        </p:spPr>
        <p:txBody>
          <a:bodyPr>
            <a:normAutofit/>
          </a:bodyPr>
          <a:lstStyle/>
          <a:p>
            <a:r>
              <a:rPr lang="en-US" sz="2400" dirty="0" smtClean="0"/>
              <a:t>After the death of Darius I in 486 BCE, Xerxes became the new Persian monarch.</a:t>
            </a:r>
          </a:p>
          <a:p>
            <a:r>
              <a:rPr lang="en-US" sz="2400" dirty="0" smtClean="0"/>
              <a:t>Xerxes vowed revenge on Greece and planned a major invasion.  His army numbered over 180,000 troops and thousands of warships and supply vessels.</a:t>
            </a:r>
          </a:p>
          <a:p>
            <a:r>
              <a:rPr lang="en-US" sz="2400" dirty="0" smtClean="0"/>
              <a:t>The Greeks knew of this coming invasion and many Greek states collaborated with the Spartans in preparation for the attack. One Athenian leader, Themistocles, built a navy and eventually the Greeks had a navy of about 200 vessels.</a:t>
            </a:r>
            <a:endParaRPr lang="en-US" sz="24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62200"/>
            <a:ext cx="208258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0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410200" y="1600200"/>
            <a:ext cx="2667000" cy="4800600"/>
          </a:xfrm>
        </p:spPr>
        <p:txBody>
          <a:bodyPr/>
          <a:lstStyle/>
          <a:p>
            <a:r>
              <a:rPr lang="en-CA" dirty="0"/>
              <a:t>Xerxes’ army was so large it took weeks to cross the </a:t>
            </a:r>
            <a:r>
              <a:rPr lang="en-CA" dirty="0" smtClean="0"/>
              <a:t>Hellespont using a makeshift bridge built from lashing boats together. This saves the Persia army a trip of 1300 km on their way to Greece.</a:t>
            </a:r>
            <a:endParaRPr lang="en-CA" dirty="0"/>
          </a:p>
          <a:p>
            <a:endParaRPr lang="en-CA" dirty="0"/>
          </a:p>
        </p:txBody>
      </p:sp>
      <p:pic>
        <p:nvPicPr>
          <p:cNvPr id="1026" name="Picture 2" descr="Image result for hellespont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47625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2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Image result for persian army moving to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6477000" cy="602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92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5750" y="829205"/>
            <a:ext cx="7691450" cy="54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688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Thermopylae</a:t>
            </a:r>
            <a:endParaRPr lang="en-US" dirty="0"/>
          </a:p>
        </p:txBody>
      </p:sp>
      <p:sp>
        <p:nvSpPr>
          <p:cNvPr id="3" name="Content Placeholder 2"/>
          <p:cNvSpPr>
            <a:spLocks noGrp="1"/>
          </p:cNvSpPr>
          <p:nvPr>
            <p:ph idx="1"/>
          </p:nvPr>
        </p:nvSpPr>
        <p:spPr/>
        <p:txBody>
          <a:bodyPr>
            <a:normAutofit/>
          </a:bodyPr>
          <a:lstStyle/>
          <a:p>
            <a:r>
              <a:rPr lang="en-US" sz="2400" dirty="0" smtClean="0"/>
              <a:t>Despite the overwhelming odds the combined forces of the Athenians, Spartans and other Greek states unified under a common goal to try to defend against the Persians</a:t>
            </a:r>
            <a:r>
              <a:rPr lang="en-US" sz="2400" dirty="0" smtClean="0"/>
              <a:t>.</a:t>
            </a:r>
          </a:p>
          <a:p>
            <a:endParaRPr lang="en-US" sz="2400" dirty="0" smtClean="0"/>
          </a:p>
          <a:p>
            <a:r>
              <a:rPr lang="en-US" sz="2400" dirty="0" smtClean="0"/>
              <a:t>The Greeks choose a defensive position at the pass of Thermopylae to hold off the Persians. This pass was along the main road into central Greece</a:t>
            </a:r>
            <a:r>
              <a:rPr lang="en-US" sz="2400" dirty="0"/>
              <a:t> </a:t>
            </a:r>
            <a:r>
              <a:rPr lang="en-US" sz="2400" dirty="0" smtClean="0"/>
              <a:t>and was narrow enough to funnel Persian troops into a smaller line that would force smaller numbers of Persians to fight the waiting Spartans.</a:t>
            </a:r>
          </a:p>
        </p:txBody>
      </p:sp>
    </p:spTree>
    <p:extLst>
      <p:ext uri="{BB962C8B-B14F-4D97-AF65-F5344CB8AC3E}">
        <p14:creationId xmlns:p14="http://schemas.microsoft.com/office/powerpoint/2010/main" val="22141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SHEG Documents - Reading</a:t>
            </a:r>
            <a:endParaRPr lang="en-CA" dirty="0"/>
          </a:p>
        </p:txBody>
      </p:sp>
      <p:sp>
        <p:nvSpPr>
          <p:cNvPr id="3" name="Content Placeholder 2"/>
          <p:cNvSpPr>
            <a:spLocks noGrp="1"/>
          </p:cNvSpPr>
          <p:nvPr>
            <p:ph idx="1"/>
          </p:nvPr>
        </p:nvSpPr>
        <p:spPr>
          <a:xfrm>
            <a:off x="800100" y="1676400"/>
            <a:ext cx="6934200" cy="4800600"/>
          </a:xfrm>
        </p:spPr>
        <p:txBody>
          <a:bodyPr/>
          <a:lstStyle/>
          <a:p>
            <a:r>
              <a:rPr lang="en-CA" dirty="0" smtClean="0"/>
              <a:t>Question to answer:</a:t>
            </a:r>
          </a:p>
          <a:p>
            <a:endParaRPr lang="en-CA" dirty="0"/>
          </a:p>
          <a:p>
            <a:pPr marL="114300" indent="0">
              <a:buNone/>
            </a:pPr>
            <a:r>
              <a:rPr lang="en-CA" sz="4400" dirty="0" smtClean="0"/>
              <a:t>How many Persians were at the battle of Thermopylae?</a:t>
            </a:r>
            <a:endParaRPr lang="en-CA" sz="4400" dirty="0"/>
          </a:p>
        </p:txBody>
      </p:sp>
    </p:spTree>
    <p:extLst>
      <p:ext uri="{BB962C8B-B14F-4D97-AF65-F5344CB8AC3E}">
        <p14:creationId xmlns:p14="http://schemas.microsoft.com/office/powerpoint/2010/main" val="3688567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Last Stand</a:t>
            </a:r>
            <a:endParaRPr lang="en-CA" dirty="0"/>
          </a:p>
        </p:txBody>
      </p:sp>
      <p:sp>
        <p:nvSpPr>
          <p:cNvPr id="3" name="Content Placeholder 2"/>
          <p:cNvSpPr>
            <a:spLocks noGrp="1"/>
          </p:cNvSpPr>
          <p:nvPr>
            <p:ph idx="1"/>
          </p:nvPr>
        </p:nvSpPr>
        <p:spPr>
          <a:xfrm>
            <a:off x="457200" y="1600200"/>
            <a:ext cx="5181600" cy="4800600"/>
          </a:xfrm>
        </p:spPr>
        <p:txBody>
          <a:bodyPr>
            <a:normAutofit/>
          </a:bodyPr>
          <a:lstStyle/>
          <a:p>
            <a:r>
              <a:rPr lang="en-US" sz="2400" dirty="0"/>
              <a:t>A Greek force of 7000 troops held of the Persians for two days with superior fighting from 300 </a:t>
            </a:r>
            <a:r>
              <a:rPr lang="en-US" sz="2400" dirty="0" smtClean="0"/>
              <a:t>Spartans including their leader, Spartan King Leonidas.</a:t>
            </a:r>
            <a:endParaRPr lang="en-US" sz="2400" dirty="0"/>
          </a:p>
          <a:p>
            <a:r>
              <a:rPr lang="en-US" sz="2400" dirty="0"/>
              <a:t>While the Greeks fought bravely they were betrayed by a traitor </a:t>
            </a:r>
            <a:r>
              <a:rPr lang="en-US" sz="2400" dirty="0" smtClean="0"/>
              <a:t>who showed the Persians how </a:t>
            </a:r>
            <a:r>
              <a:rPr lang="en-US" sz="2400" dirty="0"/>
              <a:t>to outflank the Greek troops using a mountain pass. </a:t>
            </a:r>
            <a:endParaRPr lang="en-US" sz="2400" dirty="0" smtClean="0"/>
          </a:p>
          <a:p>
            <a:r>
              <a:rPr lang="en-US" sz="2400" dirty="0" smtClean="0"/>
              <a:t>The Spartans fought until the last man fell.</a:t>
            </a:r>
          </a:p>
          <a:p>
            <a:endParaRPr lang="en-US" sz="2400" dirty="0"/>
          </a:p>
          <a:p>
            <a:endParaRPr lang="en-CA" sz="2400" dirty="0"/>
          </a:p>
        </p:txBody>
      </p:sp>
      <p:pic>
        <p:nvPicPr>
          <p:cNvPr id="3074" name="Picture 2" descr="Image result for leonidas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33" y="1434571"/>
            <a:ext cx="32194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466667"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011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Salamis</a:t>
            </a:r>
            <a:endParaRPr lang="en-US" dirty="0"/>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Under the opposing threat of the Persian invasion the Athenians abandoned their city and fled to the nearby island of Salamis</a:t>
            </a:r>
            <a:r>
              <a:rPr lang="en-US" sz="2800" dirty="0">
                <a:latin typeface="Calibri" panose="020F0502020204030204" pitchFamily="34" charset="0"/>
              </a:rPr>
              <a:t>.</a:t>
            </a:r>
            <a:r>
              <a:rPr lang="en-US" sz="2800" dirty="0" smtClean="0">
                <a:latin typeface="Calibri" panose="020F0502020204030204" pitchFamily="34" charset="0"/>
              </a:rPr>
              <a:t> </a:t>
            </a:r>
          </a:p>
          <a:p>
            <a:endParaRPr lang="en-US" sz="2800" dirty="0" smtClean="0">
              <a:latin typeface="Calibri" panose="020F0502020204030204" pitchFamily="34" charset="0"/>
            </a:endParaRPr>
          </a:p>
          <a:p>
            <a:r>
              <a:rPr lang="en-US" sz="2800" dirty="0" smtClean="0">
                <a:latin typeface="Calibri" panose="020F0502020204030204" pitchFamily="34" charset="0"/>
              </a:rPr>
              <a:t>Themistocles ordered all able-bodied men on the remaining Greek ships and assembled them into the straits of Salamis, a narrow body of water that the Athenians knew much better than the Persians. </a:t>
            </a:r>
            <a:endParaRPr lang="en-US" sz="2800" dirty="0">
              <a:latin typeface="Calibri" panose="020F0502020204030204" pitchFamily="34" charset="0"/>
            </a:endParaRPr>
          </a:p>
        </p:txBody>
      </p:sp>
    </p:spTree>
    <p:extLst>
      <p:ext uri="{BB962C8B-B14F-4D97-AF65-F5344CB8AC3E}">
        <p14:creationId xmlns:p14="http://schemas.microsoft.com/office/powerpoint/2010/main" val="13960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Greece</a:t>
            </a:r>
            <a:endParaRPr lang="en-US" dirty="0"/>
          </a:p>
        </p:txBody>
      </p:sp>
      <p:sp>
        <p:nvSpPr>
          <p:cNvPr id="3" name="Content Placeholder 2"/>
          <p:cNvSpPr>
            <a:spLocks noGrp="1"/>
          </p:cNvSpPr>
          <p:nvPr>
            <p:ph idx="1"/>
          </p:nvPr>
        </p:nvSpPr>
        <p:spPr/>
        <p:txBody>
          <a:bodyPr>
            <a:normAutofit/>
          </a:bodyPr>
          <a:lstStyle/>
          <a:p>
            <a:r>
              <a:rPr lang="en-US" sz="3200" dirty="0" smtClean="0"/>
              <a:t>Greece was not alone in the ancient world. </a:t>
            </a:r>
          </a:p>
          <a:p>
            <a:r>
              <a:rPr lang="en-US" sz="3200" dirty="0" smtClean="0"/>
              <a:t>Other civilizations were developing around the Mediterranean. </a:t>
            </a:r>
          </a:p>
          <a:p>
            <a:r>
              <a:rPr lang="en-US" sz="3200" dirty="0" smtClean="0"/>
              <a:t>One of the largest and most powerful was the </a:t>
            </a:r>
            <a:r>
              <a:rPr lang="en-US" sz="3200" dirty="0" smtClean="0">
                <a:solidFill>
                  <a:srgbClr val="FF0000"/>
                </a:solidFill>
              </a:rPr>
              <a:t>Persian Empire</a:t>
            </a:r>
            <a:r>
              <a:rPr lang="en-US" sz="3200" dirty="0" smtClean="0"/>
              <a:t>. </a:t>
            </a:r>
          </a:p>
          <a:p>
            <a:r>
              <a:rPr lang="en-US" sz="3200" dirty="0" smtClean="0"/>
              <a:t>The Persian empire was huge compared to the Greek empire.</a:t>
            </a:r>
          </a:p>
          <a:p>
            <a:endParaRPr lang="en-US" sz="3200" dirty="0"/>
          </a:p>
        </p:txBody>
      </p:sp>
    </p:spTree>
    <p:extLst>
      <p:ext uri="{BB962C8B-B14F-4D97-AF65-F5344CB8AC3E}">
        <p14:creationId xmlns:p14="http://schemas.microsoft.com/office/powerpoint/2010/main" val="340703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100" name="Picture 4" descr="Image result for battle of salam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1" y="2364316"/>
            <a:ext cx="6210300" cy="4476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straits of salam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238" y="16933"/>
            <a:ext cx="4936523" cy="330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66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Trickery</a:t>
            </a:r>
            <a:endParaRPr lang="en-CA" dirty="0"/>
          </a:p>
        </p:txBody>
      </p:sp>
      <p:sp>
        <p:nvSpPr>
          <p:cNvPr id="3" name="Content Placeholder 2"/>
          <p:cNvSpPr>
            <a:spLocks noGrp="1"/>
          </p:cNvSpPr>
          <p:nvPr>
            <p:ph idx="1"/>
          </p:nvPr>
        </p:nvSpPr>
        <p:spPr/>
        <p:txBody>
          <a:bodyPr>
            <a:normAutofit/>
          </a:bodyPr>
          <a:lstStyle/>
          <a:p>
            <a:r>
              <a:rPr lang="en-CA" sz="2400" dirty="0" smtClean="0"/>
              <a:t>Themistocles, posing as a traitor, dispatched a messenger to Xerxes telling them that the Greek fleet will be fleeing and if the Persians attacked the following day they would surly win as many Greeks would be disgusted with the cowardice of fleeing and turn on their countrymen. </a:t>
            </a:r>
          </a:p>
          <a:p>
            <a:endParaRPr lang="en-CA" sz="2400" dirty="0" smtClean="0"/>
          </a:p>
          <a:p>
            <a:r>
              <a:rPr lang="en-CA" sz="2400" dirty="0" smtClean="0"/>
              <a:t>Xerxes fell for the trick and sent his ships in where the Greeks took advantage of the chaos and familiar waters to destroy over 200 Persian ships while only losing 40. </a:t>
            </a:r>
            <a:endParaRPr lang="en-CA" sz="2400" dirty="0" smtClean="0"/>
          </a:p>
          <a:p>
            <a:endParaRPr lang="en-CA" sz="2400" dirty="0" smtClean="0"/>
          </a:p>
          <a:p>
            <a:r>
              <a:rPr lang="en-CA" sz="2400" dirty="0" smtClean="0"/>
              <a:t>The Persian fleet retreated back to the Hellespont and Xerxes went back east to Persia.</a:t>
            </a:r>
          </a:p>
          <a:p>
            <a:endParaRPr lang="en-CA" sz="2400" dirty="0"/>
          </a:p>
        </p:txBody>
      </p:sp>
    </p:spTree>
    <p:extLst>
      <p:ext uri="{BB962C8B-B14F-4D97-AF65-F5344CB8AC3E}">
        <p14:creationId xmlns:p14="http://schemas.microsoft.com/office/powerpoint/2010/main" val="663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274638"/>
            <a:ext cx="7620000" cy="4800600"/>
          </a:xfrm>
        </p:spPr>
        <p:txBody>
          <a:bodyPr/>
          <a:lstStyle/>
          <a:p>
            <a:r>
              <a:rPr lang="en-CA" dirty="0" smtClean="0"/>
              <a:t>A few months after the Battle of Salamis in 489 BCE the Greek fleets defeated the last remaining Persian troops at Plataea in Boeotia and at Cape Mycale in Ionia. These final defeats drove the remaining Persians out of Greece and freed the remaining city-states from Persian control.</a:t>
            </a:r>
            <a:endParaRPr lang="en-CA" dirty="0"/>
          </a:p>
        </p:txBody>
      </p:sp>
      <p:pic>
        <p:nvPicPr>
          <p:cNvPr id="5122" name="Picture 2" descr="Image result for persian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33" y="2209800"/>
            <a:ext cx="6477000" cy="437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8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explorethemed.com/Images/Maps/PersianWars93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9" y="152400"/>
            <a:ext cx="8471578" cy="656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77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pPr marL="571500" indent="-457200">
              <a:buFont typeface="+mj-lt"/>
              <a:buAutoNum type="arabicPeriod"/>
            </a:pPr>
            <a:r>
              <a:rPr lang="en-CA" dirty="0" smtClean="0"/>
              <a:t>What effects do you think victory in the Persian Wars would have on the development of ancient Greece?</a:t>
            </a:r>
          </a:p>
          <a:p>
            <a:pPr marL="571500" indent="-457200">
              <a:buFont typeface="+mj-lt"/>
              <a:buAutoNum type="arabicPeriod"/>
            </a:pPr>
            <a:endParaRPr lang="en-CA" dirty="0" smtClean="0"/>
          </a:p>
          <a:p>
            <a:pPr marL="571500" indent="-457200">
              <a:buFont typeface="+mj-lt"/>
              <a:buAutoNum type="arabicPeriod"/>
            </a:pPr>
            <a:endParaRPr lang="en-CA" dirty="0"/>
          </a:p>
          <a:p>
            <a:pPr marL="571500" indent="-457200">
              <a:buFont typeface="+mj-lt"/>
              <a:buAutoNum type="arabicPeriod"/>
            </a:pPr>
            <a:endParaRPr lang="en-CA" dirty="0"/>
          </a:p>
          <a:p>
            <a:pPr marL="571500" indent="-457200">
              <a:buFont typeface="+mj-lt"/>
              <a:buAutoNum type="arabicPeriod"/>
            </a:pPr>
            <a:r>
              <a:rPr lang="en-US" dirty="0"/>
              <a:t>The Persian War was a pivotal point in history for not only Greece but western society as a whole.  Use the space below to talk about why this Greek victory was so important to us today.</a:t>
            </a:r>
            <a:endParaRPr lang="en-CA" dirty="0"/>
          </a:p>
          <a:p>
            <a:endParaRPr lang="en-CA" dirty="0"/>
          </a:p>
        </p:txBody>
      </p:sp>
    </p:spTree>
    <p:extLst>
      <p:ext uri="{BB962C8B-B14F-4D97-AF65-F5344CB8AC3E}">
        <p14:creationId xmlns:p14="http://schemas.microsoft.com/office/powerpoint/2010/main" val="149563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36406"/>
            <a:ext cx="8153400" cy="623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85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334962"/>
          </a:xfrm>
        </p:spPr>
        <p:txBody>
          <a:bodyPr/>
          <a:lstStyle/>
          <a:p>
            <a:endParaRPr lang="en-US" dirty="0"/>
          </a:p>
        </p:txBody>
      </p:sp>
      <p:sp>
        <p:nvSpPr>
          <p:cNvPr id="3" name="Content Placeholder 2"/>
          <p:cNvSpPr>
            <a:spLocks noGrp="1"/>
          </p:cNvSpPr>
          <p:nvPr>
            <p:ph idx="1"/>
          </p:nvPr>
        </p:nvSpPr>
        <p:spPr>
          <a:xfrm>
            <a:off x="457200" y="1371600"/>
            <a:ext cx="7620000" cy="5486400"/>
          </a:xfrm>
        </p:spPr>
        <p:txBody>
          <a:bodyPr>
            <a:noAutofit/>
          </a:bodyPr>
          <a:lstStyle/>
          <a:p>
            <a:r>
              <a:rPr lang="en-US" sz="2800" dirty="0" smtClean="0"/>
              <a:t>As the Greeks began to expand their influence into the Mediterranean they came into contact with the Persians from the east.</a:t>
            </a:r>
          </a:p>
          <a:p>
            <a:r>
              <a:rPr lang="en-US" sz="2800" dirty="0" smtClean="0"/>
              <a:t> There were Greek states on the eastern side of the Aegean Sea.  They were known as the “Ionian” city states.</a:t>
            </a:r>
          </a:p>
          <a:p>
            <a:r>
              <a:rPr lang="en-US" sz="2800" dirty="0" smtClean="0"/>
              <a:t>Cyrus the Great, and his army, destroyed Lydia at Sardis in 546 BCE and absorbed Greek colonies in Asia Minor.</a:t>
            </a:r>
            <a:endParaRPr lang="en-US" sz="2800" dirty="0"/>
          </a:p>
        </p:txBody>
      </p:sp>
    </p:spTree>
    <p:extLst>
      <p:ext uri="{BB962C8B-B14F-4D97-AF65-F5344CB8AC3E}">
        <p14:creationId xmlns:p14="http://schemas.microsoft.com/office/powerpoint/2010/main" val="34497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7620000" cy="5661024"/>
          </a:xfrm>
        </p:spPr>
        <p:txBody>
          <a:bodyPr>
            <a:normAutofit/>
          </a:bodyPr>
          <a:lstStyle/>
          <a:p>
            <a:endParaRPr lang="en-US" sz="2800" dirty="0"/>
          </a:p>
          <a:p>
            <a:r>
              <a:rPr lang="en-US" sz="2800" dirty="0" smtClean="0"/>
              <a:t>The </a:t>
            </a:r>
            <a:r>
              <a:rPr lang="en-US" sz="2800" dirty="0"/>
              <a:t>Greeks wanted to be free from this foreign rule, and fought for independence.  Athens supported the </a:t>
            </a:r>
            <a:r>
              <a:rPr lang="en-US" sz="2800" dirty="0" smtClean="0"/>
              <a:t>Ionian Greeks of Asia Minor</a:t>
            </a:r>
            <a:r>
              <a:rPr lang="en-US" sz="2800" dirty="0" smtClean="0"/>
              <a:t>.</a:t>
            </a:r>
          </a:p>
          <a:p>
            <a:endParaRPr lang="en-US" sz="2800" dirty="0" smtClean="0"/>
          </a:p>
          <a:p>
            <a:r>
              <a:rPr lang="en-US" sz="2800" dirty="0" smtClean="0"/>
              <a:t>Miletus staged a revolt in 499 BCE with support from Athens but were crushed by the Persians just 5 years later</a:t>
            </a:r>
            <a:r>
              <a:rPr lang="en-US" sz="2800" dirty="0" smtClean="0"/>
              <a:t>.</a:t>
            </a:r>
          </a:p>
          <a:p>
            <a:endParaRPr lang="en-US" sz="2800" dirty="0"/>
          </a:p>
          <a:p>
            <a:r>
              <a:rPr lang="en-US" sz="2800" dirty="0"/>
              <a:t>Although the Persians defeated the Ionians, they held a “grudge” against </a:t>
            </a:r>
            <a:r>
              <a:rPr lang="en-US" sz="2800" dirty="0" smtClean="0"/>
              <a:t>Athens for challenging their control.   </a:t>
            </a:r>
            <a:endParaRPr lang="en-US" sz="2800" dirty="0"/>
          </a:p>
          <a:p>
            <a:endParaRPr lang="en-CA" sz="2400" dirty="0"/>
          </a:p>
        </p:txBody>
      </p:sp>
    </p:spTree>
    <p:extLst>
      <p:ext uri="{BB962C8B-B14F-4D97-AF65-F5344CB8AC3E}">
        <p14:creationId xmlns:p14="http://schemas.microsoft.com/office/powerpoint/2010/main" val="35323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130000"/>
                    </a14:imgEffect>
                  </a14:imgLayer>
                </a14:imgProps>
              </a:ext>
              <a:ext uri="{28A0092B-C50C-407E-A947-70E740481C1C}">
                <a14:useLocalDpi xmlns:a14="http://schemas.microsoft.com/office/drawing/2010/main" val="0"/>
              </a:ext>
            </a:extLst>
          </a:blip>
          <a:srcRect/>
          <a:stretch>
            <a:fillRect/>
          </a:stretch>
        </p:blipFill>
        <p:spPr bwMode="auto">
          <a:xfrm>
            <a:off x="671513" y="4763"/>
            <a:ext cx="78009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15000" y="2819400"/>
            <a:ext cx="1752600" cy="1752600"/>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07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620000" cy="5410200"/>
          </a:xfrm>
        </p:spPr>
        <p:txBody>
          <a:bodyPr>
            <a:noAutofit/>
          </a:bodyPr>
          <a:lstStyle/>
          <a:p>
            <a:r>
              <a:rPr lang="en-US" sz="2800" dirty="0" smtClean="0"/>
              <a:t>The Persians came three times, and fought three huge battles - </a:t>
            </a:r>
            <a:r>
              <a:rPr lang="en-US" sz="2800" dirty="0" smtClean="0">
                <a:solidFill>
                  <a:schemeClr val="accent1">
                    <a:lumMod val="60000"/>
                    <a:lumOff val="40000"/>
                  </a:schemeClr>
                </a:solidFill>
              </a:rPr>
              <a:t>Marathon, Thermopylae, and Salamis</a:t>
            </a:r>
            <a:r>
              <a:rPr lang="en-US" sz="2800" dirty="0" smtClean="0"/>
              <a:t>.  </a:t>
            </a:r>
          </a:p>
          <a:p>
            <a:r>
              <a:rPr lang="en-US" sz="2800" dirty="0" smtClean="0"/>
              <a:t>Each time the Persians were convinced they could easily conquer the Greeks. Each time, the Greeks drove them away.</a:t>
            </a:r>
          </a:p>
          <a:p>
            <a:r>
              <a:rPr lang="en-US" sz="2800" dirty="0" smtClean="0"/>
              <a:t>What the Persians didn’t realize, but soon learned, was that the Greeks were incredible warriors.  </a:t>
            </a:r>
          </a:p>
          <a:p>
            <a:pPr lvl="1"/>
            <a:r>
              <a:rPr lang="en-US" sz="2800" dirty="0" smtClean="0"/>
              <a:t>The Athenians had an extremely strong navy.</a:t>
            </a:r>
          </a:p>
          <a:p>
            <a:pPr lvl="1"/>
            <a:r>
              <a:rPr lang="en-US" sz="2800" dirty="0" smtClean="0"/>
              <a:t>The Spartan army was fearless, and had trained their whole life for war.  </a:t>
            </a:r>
          </a:p>
          <a:p>
            <a:endParaRPr lang="en-US" sz="2800" dirty="0"/>
          </a:p>
        </p:txBody>
      </p:sp>
    </p:spTree>
    <p:extLst>
      <p:ext uri="{BB962C8B-B14F-4D97-AF65-F5344CB8AC3E}">
        <p14:creationId xmlns:p14="http://schemas.microsoft.com/office/powerpoint/2010/main" val="17035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Battle of Marathon</a:t>
            </a:r>
            <a:endParaRPr lang="en-US" dirty="0"/>
          </a:p>
        </p:txBody>
      </p:sp>
      <p:sp>
        <p:nvSpPr>
          <p:cNvPr id="3" name="Content Placeholder 2"/>
          <p:cNvSpPr>
            <a:spLocks noGrp="1"/>
          </p:cNvSpPr>
          <p:nvPr>
            <p:ph idx="1"/>
          </p:nvPr>
        </p:nvSpPr>
        <p:spPr/>
        <p:txBody>
          <a:bodyPr>
            <a:normAutofit/>
          </a:bodyPr>
          <a:lstStyle/>
          <a:p>
            <a:r>
              <a:rPr lang="en-US" sz="2800" dirty="0" smtClean="0"/>
              <a:t>In 490 BCE, the Persians landed on the plains of Marathon, only 42 km from Athens under the leadership of Darius I</a:t>
            </a:r>
            <a:r>
              <a:rPr lang="en-US" sz="2800" dirty="0" smtClean="0"/>
              <a:t>.</a:t>
            </a:r>
          </a:p>
          <a:p>
            <a:r>
              <a:rPr lang="en-US" sz="2800" b="1" dirty="0"/>
              <a:t>T</a:t>
            </a:r>
            <a:r>
              <a:rPr lang="en-US" sz="2800" dirty="0"/>
              <a:t>he battle of Marathon is one of history's most famous military engagements. It is also one of the earliest recorded battles. </a:t>
            </a:r>
            <a:endParaRPr lang="en-US" sz="2800" dirty="0" smtClean="0"/>
          </a:p>
          <a:p>
            <a:r>
              <a:rPr lang="en-US" sz="2800" dirty="0"/>
              <a:t>In September of 490 BC a Persian armada of 600 ships </a:t>
            </a:r>
            <a:r>
              <a:rPr lang="en-US" sz="2800" dirty="0" smtClean="0"/>
              <a:t>erupted </a:t>
            </a:r>
            <a:r>
              <a:rPr lang="en-US" sz="2800" dirty="0"/>
              <a:t>an invasion force of approximately 20,000 infantry and cavalry on Greek soil just north of Athens.</a:t>
            </a:r>
            <a:endParaRPr lang="en-US" sz="2800" dirty="0" smtClean="0"/>
          </a:p>
        </p:txBody>
      </p:sp>
    </p:spTree>
    <p:extLst>
      <p:ext uri="{BB962C8B-B14F-4D97-AF65-F5344CB8AC3E}">
        <p14:creationId xmlns:p14="http://schemas.microsoft.com/office/powerpoint/2010/main" val="12310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7620000" cy="2133600"/>
          </a:xfrm>
        </p:spPr>
        <p:txBody>
          <a:bodyPr>
            <a:normAutofit/>
          </a:bodyPr>
          <a:lstStyle/>
          <a:p>
            <a:r>
              <a:rPr lang="en-US" sz="2400" dirty="0"/>
              <a:t>An estimated 6,400 Persians were slaughtered while only 192 Greeks were killed.</a:t>
            </a:r>
            <a:endParaRPr lang="en-US" sz="2400" dirty="0" smtClean="0"/>
          </a:p>
          <a:p>
            <a:r>
              <a:rPr lang="en-US" sz="2400" dirty="0" smtClean="0"/>
              <a:t>This </a:t>
            </a:r>
            <a:r>
              <a:rPr lang="en-US" sz="2400" dirty="0"/>
              <a:t>defeat of the Persians was a huge positive for the Greeks as it showed that the seemingly undefeatable Persians could be beaten.</a:t>
            </a:r>
          </a:p>
          <a:p>
            <a:endParaRPr lang="en-CA" dirty="0"/>
          </a:p>
        </p:txBody>
      </p:sp>
      <p:pic>
        <p:nvPicPr>
          <p:cNvPr id="1026" name="Picture 2" descr="Image result for battle of marat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52400"/>
            <a:ext cx="6934200" cy="412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37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533</TotalTime>
  <Words>1413</Words>
  <Application>Microsoft Office PowerPoint</Application>
  <PresentationFormat>On-screen Show (4:3)</PresentationFormat>
  <Paragraphs>103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Adjacency</vt:lpstr>
      <vt:lpstr>The Challenge of Persia</vt:lpstr>
      <vt:lpstr>Classical Greece</vt:lpstr>
      <vt:lpstr>PowerPoint Presentation</vt:lpstr>
      <vt:lpstr>PowerPoint Presentation</vt:lpstr>
      <vt:lpstr>PowerPoint Presentation</vt:lpstr>
      <vt:lpstr>PowerPoint Presentation</vt:lpstr>
      <vt:lpstr>PowerPoint Presentation</vt:lpstr>
      <vt:lpstr>Battle of Marathon</vt:lpstr>
      <vt:lpstr>PowerPoint Presentation</vt:lpstr>
      <vt:lpstr>PowerPoint Presentation</vt:lpstr>
      <vt:lpstr>King Xerxes</vt:lpstr>
      <vt:lpstr>PowerPoint Presentation</vt:lpstr>
      <vt:lpstr>PowerPoint Presentation</vt:lpstr>
      <vt:lpstr>PowerPoint Presentation</vt:lpstr>
      <vt:lpstr>Battle of Thermopylae</vt:lpstr>
      <vt:lpstr>SHEG Documents - Reading</vt:lpstr>
      <vt:lpstr>The Last Stand</vt:lpstr>
      <vt:lpstr>PowerPoint Presentation</vt:lpstr>
      <vt:lpstr>The Battle of Salamis</vt:lpstr>
      <vt:lpstr>PowerPoint Presentation</vt:lpstr>
      <vt:lpstr>Trickery</vt:lpstr>
      <vt:lpstr>PowerPoint Presentation</vt:lpstr>
      <vt:lpstr>PowerPoint Presentation</vt:lpstr>
      <vt:lpstr>Questions</vt:lpstr>
    </vt:vector>
  </TitlesOfParts>
  <Company>School District 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of Persia</dc:title>
  <dc:creator>Champion, Andrew    (ASD-W)</dc:creator>
  <cp:lastModifiedBy>Champion, Andrew    (ASD-W)</cp:lastModifiedBy>
  <cp:revision>42</cp:revision>
  <cp:lastPrinted>2018-04-19T18:13:58Z</cp:lastPrinted>
  <dcterms:created xsi:type="dcterms:W3CDTF">2013-11-03T22:47:36Z</dcterms:created>
  <dcterms:modified xsi:type="dcterms:W3CDTF">2018-04-19T18:18:58Z</dcterms:modified>
</cp:coreProperties>
</file>