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4"/>
  </p:notesMasterIdLst>
  <p:sldIdLst>
    <p:sldId id="256" r:id="rId2"/>
    <p:sldId id="261" r:id="rId3"/>
    <p:sldId id="257" r:id="rId4"/>
    <p:sldId id="258" r:id="rId5"/>
    <p:sldId id="259" r:id="rId6"/>
    <p:sldId id="260" r:id="rId7"/>
    <p:sldId id="262" r:id="rId8"/>
    <p:sldId id="264" r:id="rId9"/>
    <p:sldId id="265" r:id="rId10"/>
    <p:sldId id="268" r:id="rId11"/>
    <p:sldId id="267" r:id="rId12"/>
    <p:sldId id="266" r:id="rId13"/>
    <p:sldId id="272" r:id="rId14"/>
    <p:sldId id="270" r:id="rId15"/>
    <p:sldId id="263" r:id="rId16"/>
    <p:sldId id="271" r:id="rId17"/>
    <p:sldId id="273" r:id="rId18"/>
    <p:sldId id="269" r:id="rId19"/>
    <p:sldId id="274" r:id="rId20"/>
    <p:sldId id="275" r:id="rId21"/>
    <p:sldId id="276" r:id="rId22"/>
    <p:sldId id="27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3188" autoAdjust="0"/>
  </p:normalViewPr>
  <p:slideViewPr>
    <p:cSldViewPr snapToGrid="0">
      <p:cViewPr varScale="1">
        <p:scale>
          <a:sx n="51" d="100"/>
          <a:sy n="51"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2B9434-6A05-4628-AF3A-204812A62278}" type="datetimeFigureOut">
              <a:rPr lang="en-CA" smtClean="0"/>
              <a:t>2017-11-07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F1A053-C491-47EC-91A8-FED3BC94F58C}" type="slidenum">
              <a:rPr lang="en-CA" smtClean="0"/>
              <a:t>‹#›</a:t>
            </a:fld>
            <a:endParaRPr lang="en-CA"/>
          </a:p>
        </p:txBody>
      </p:sp>
    </p:spTree>
    <p:extLst>
      <p:ext uri="{BB962C8B-B14F-4D97-AF65-F5344CB8AC3E}">
        <p14:creationId xmlns:p14="http://schemas.microsoft.com/office/powerpoint/2010/main" val="71552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ritannica.com/topic/history-of-Serbia" TargetMode="External"/><Relationship Id="rId7" Type="http://schemas.openxmlformats.org/officeDocument/2006/relationships/hyperlink" Target="https://www.britannica.com/topic/Balkan-War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merriam-webster.com/dictionary/propaganda" TargetMode="External"/><Relationship Id="rId5" Type="http://schemas.openxmlformats.org/officeDocument/2006/relationships/hyperlink" Target="https://www.britannica.com/event/World-War-I" TargetMode="External"/><Relationship Id="rId4" Type="http://schemas.openxmlformats.org/officeDocument/2006/relationships/hyperlink" Target="https://www.britannica.com/biography/Franz-Ferdinand-Archduke-of-Austr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F1A053-C491-47EC-91A8-FED3BC94F58C}" type="slidenum">
              <a:rPr lang="en-CA" smtClean="0"/>
              <a:t>1</a:t>
            </a:fld>
            <a:endParaRPr lang="en-CA"/>
          </a:p>
        </p:txBody>
      </p:sp>
    </p:spTree>
    <p:extLst>
      <p:ext uri="{BB962C8B-B14F-4D97-AF65-F5344CB8AC3E}">
        <p14:creationId xmlns:p14="http://schemas.microsoft.com/office/powerpoint/2010/main" val="33524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Like JFK in ’63 the Archduke’s parade route was published ahead of time and he will be travelling in an open car with his wife. The would be assassins have spread themselves out along the route but at first the car is travelling too fast or there are too many Serbs in the crowd and many of the members of the Black Hand do not get a chance at their target. </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10</a:t>
            </a:fld>
            <a:endParaRPr lang="en-CA"/>
          </a:p>
        </p:txBody>
      </p:sp>
    </p:spTree>
    <p:extLst>
      <p:ext uri="{BB962C8B-B14F-4D97-AF65-F5344CB8AC3E}">
        <p14:creationId xmlns:p14="http://schemas.microsoft.com/office/powerpoint/2010/main" val="44807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Eventually one assassin sees an opportunity and runs at the car with a bomb (more like a grenade by our standards). He throws the grenade but the duke ducks behind the door of his car and the grenade bounces off the door and doesn’t explode until the next car in the motorcade passes over it. 20+ people are hurt and people scatter. The assassin shoves a cyanide pill into his mouth and runs for the river. The pill doesn’t work, other than makes him vomit and the river, possibly due to the time of the year is only 6 inches deep, he’s captured and dragged away for interrogation. It seems all is well for the Archduke. </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11</a:t>
            </a:fld>
            <a:endParaRPr lang="en-CA"/>
          </a:p>
        </p:txBody>
      </p:sp>
    </p:spTree>
    <p:extLst>
      <p:ext uri="{BB962C8B-B14F-4D97-AF65-F5344CB8AC3E}">
        <p14:creationId xmlns:p14="http://schemas.microsoft.com/office/powerpoint/2010/main" val="18031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The parade is over but the Archduke goes to the town hall to lodge a complaint. The would-be assassins all break off as their opportunity has passed them by. After an hour the Archduke and his wife and some officials decide to go to the hospital to check on those who were wounded following an unplanned route. The driver didn’t realize the route to the hospital was not along the planned route and makes a wrong turn, he stops that car in and begins to turn around and who should be on that random corner at that specific time? 19 year old Gavrilo </a:t>
            </a:r>
            <a:r>
              <a:rPr lang="en-CA" dirty="0" err="1"/>
              <a:t>Princip</a:t>
            </a:r>
            <a:r>
              <a:rPr lang="en-CA" dirty="0"/>
              <a:t>.</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12</a:t>
            </a:fld>
            <a:endParaRPr lang="en-CA"/>
          </a:p>
        </p:txBody>
      </p:sp>
    </p:spTree>
    <p:extLst>
      <p:ext uri="{BB962C8B-B14F-4D97-AF65-F5344CB8AC3E}">
        <p14:creationId xmlns:p14="http://schemas.microsoft.com/office/powerpoint/2010/main" val="325980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err="1"/>
              <a:t>Princip</a:t>
            </a:r>
            <a:r>
              <a:rPr lang="en-CA" dirty="0"/>
              <a:t> whips out his pistol and from just a few feet away, shoots both the Archduke and his wife. This has got to be one of the most coincidental events in history.</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13</a:t>
            </a:fld>
            <a:endParaRPr lang="en-CA"/>
          </a:p>
        </p:txBody>
      </p:sp>
    </p:spTree>
    <p:extLst>
      <p:ext uri="{BB962C8B-B14F-4D97-AF65-F5344CB8AC3E}">
        <p14:creationId xmlns:p14="http://schemas.microsoft.com/office/powerpoint/2010/main" val="82970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F1A053-C491-47EC-91A8-FED3BC94F58C}" type="slidenum">
              <a:rPr lang="en-CA" smtClean="0"/>
              <a:t>14</a:t>
            </a:fld>
            <a:endParaRPr lang="en-CA"/>
          </a:p>
        </p:txBody>
      </p:sp>
    </p:spTree>
    <p:extLst>
      <p:ext uri="{BB962C8B-B14F-4D97-AF65-F5344CB8AC3E}">
        <p14:creationId xmlns:p14="http://schemas.microsoft.com/office/powerpoint/2010/main" val="69484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Now one thing you need to remember is that </a:t>
            </a:r>
            <a:r>
              <a:rPr lang="en-CA" dirty="0" err="1"/>
              <a:t>Princip’s</a:t>
            </a:r>
            <a:r>
              <a:rPr lang="en-CA" dirty="0"/>
              <a:t> actions were not necessarily the most important action but rather the responses of the victims to that action that is monumental. The response to this action would set in motion an event that will become the deadliest war the planet has even experienced up to this point.</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15</a:t>
            </a:fld>
            <a:endParaRPr lang="en-CA"/>
          </a:p>
        </p:txBody>
      </p:sp>
    </p:spTree>
    <p:extLst>
      <p:ext uri="{BB962C8B-B14F-4D97-AF65-F5344CB8AC3E}">
        <p14:creationId xmlns:p14="http://schemas.microsoft.com/office/powerpoint/2010/main" val="35859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the Serbs of Bosnia the assassins and </a:t>
            </a:r>
            <a:r>
              <a:rPr lang="en-CA" dirty="0" err="1"/>
              <a:t>Gavilo</a:t>
            </a:r>
            <a:r>
              <a:rPr lang="en-CA" dirty="0"/>
              <a:t> </a:t>
            </a:r>
            <a:r>
              <a:rPr lang="en-CA" dirty="0" err="1"/>
              <a:t>Princip</a:t>
            </a:r>
            <a:r>
              <a:rPr lang="en-CA" dirty="0"/>
              <a:t> are remembered as national heroes and freedom fighters but to many other they are classified as terrorists and murderers.</a:t>
            </a:r>
          </a:p>
        </p:txBody>
      </p:sp>
      <p:sp>
        <p:nvSpPr>
          <p:cNvPr id="4" name="Slide Number Placeholder 3"/>
          <p:cNvSpPr>
            <a:spLocks noGrp="1"/>
          </p:cNvSpPr>
          <p:nvPr>
            <p:ph type="sldNum" sz="quarter" idx="10"/>
          </p:nvPr>
        </p:nvSpPr>
        <p:spPr/>
        <p:txBody>
          <a:bodyPr/>
          <a:lstStyle/>
          <a:p>
            <a:fld id="{22F1A053-C491-47EC-91A8-FED3BC94F58C}" type="slidenum">
              <a:rPr lang="en-CA" smtClean="0"/>
              <a:t>16</a:t>
            </a:fld>
            <a:endParaRPr lang="en-CA"/>
          </a:p>
        </p:txBody>
      </p:sp>
    </p:spTree>
    <p:extLst>
      <p:ext uri="{BB962C8B-B14F-4D97-AF65-F5344CB8AC3E}">
        <p14:creationId xmlns:p14="http://schemas.microsoft.com/office/powerpoint/2010/main" val="328767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F1A053-C491-47EC-91A8-FED3BC94F58C}" type="slidenum">
              <a:rPr lang="en-CA" smtClean="0"/>
              <a:t>17</a:t>
            </a:fld>
            <a:endParaRPr lang="en-CA"/>
          </a:p>
        </p:txBody>
      </p:sp>
    </p:spTree>
    <p:extLst>
      <p:ext uri="{BB962C8B-B14F-4D97-AF65-F5344CB8AC3E}">
        <p14:creationId xmlns:p14="http://schemas.microsoft.com/office/powerpoint/2010/main" val="167791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German Emperor, William II, gave</a:t>
            </a:r>
            <a:r>
              <a:rPr lang="en-CA" baseline="0" dirty="0" smtClean="0"/>
              <a:t> Austria-Hungary a blank cheque, essentially promising to give them full support if was broke out with Russia. </a:t>
            </a:r>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18</a:t>
            </a:fld>
            <a:endParaRPr lang="en-CA"/>
          </a:p>
        </p:txBody>
      </p:sp>
    </p:spTree>
    <p:extLst>
      <p:ext uri="{BB962C8B-B14F-4D97-AF65-F5344CB8AC3E}">
        <p14:creationId xmlns:p14="http://schemas.microsoft.com/office/powerpoint/2010/main" val="4243210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Black Hand, </a:t>
            </a:r>
            <a:r>
              <a:rPr lang="en-CA" dirty="0"/>
              <a:t> secret </a:t>
            </a:r>
            <a:r>
              <a:rPr lang="en-CA" u="sng" dirty="0">
                <a:hlinkClick r:id="rId3"/>
              </a:rPr>
              <a:t>Serbian</a:t>
            </a:r>
            <a:r>
              <a:rPr lang="en-CA" dirty="0"/>
              <a:t> society of the early 20th century that used terrorist methods to promote the liberation of Serbs outside Serbia from Habsburg or Ottoman rule and was instrumental in planning the assassination of the Austrian archduke </a:t>
            </a:r>
            <a:r>
              <a:rPr lang="en-CA" u="sng" dirty="0">
                <a:hlinkClick r:id="rId4"/>
              </a:rPr>
              <a:t>Franz Ferdinand</a:t>
            </a:r>
            <a:r>
              <a:rPr lang="en-CA" dirty="0"/>
              <a:t> (1914), precipitating the outbreak of </a:t>
            </a:r>
            <a:r>
              <a:rPr lang="en-CA" u="sng" dirty="0">
                <a:hlinkClick r:id="rId5"/>
              </a:rPr>
              <a:t>World War I</a:t>
            </a:r>
            <a:r>
              <a:rPr lang="en-CA" dirty="0"/>
              <a:t>. The society was formed; its members were primarily army officers with some government officials. Operating from Belgrade, it conducted </a:t>
            </a:r>
            <a:r>
              <a:rPr lang="en-CA" u="sng" dirty="0">
                <a:hlinkClick r:id="rId6"/>
              </a:rPr>
              <a:t>propaganda</a:t>
            </a:r>
            <a:r>
              <a:rPr lang="en-CA" dirty="0"/>
              <a:t> campaigns, organized armed bands in Macedonia (before the </a:t>
            </a:r>
            <a:r>
              <a:rPr lang="en-CA" u="sng" dirty="0">
                <a:hlinkClick r:id="rId7"/>
              </a:rPr>
              <a:t>Balkan Wars</a:t>
            </a:r>
            <a:r>
              <a:rPr lang="en-CA" dirty="0"/>
              <a:t>, 1912–13), and established a network of revolutionary cells throughout Bosnia. Within Serbia it dominated the army and wielded tremendous influence over the government by terrorizing officials; it became so powerful that its authority challenged that of the government. </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19</a:t>
            </a:fld>
            <a:endParaRPr lang="en-CA"/>
          </a:p>
        </p:txBody>
      </p:sp>
    </p:spTree>
    <p:extLst>
      <p:ext uri="{BB962C8B-B14F-4D97-AF65-F5344CB8AC3E}">
        <p14:creationId xmlns:p14="http://schemas.microsoft.com/office/powerpoint/2010/main" val="263842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F1A053-C491-47EC-91A8-FED3BC94F58C}" type="slidenum">
              <a:rPr lang="en-CA" smtClean="0"/>
              <a:t>2</a:t>
            </a:fld>
            <a:endParaRPr lang="en-CA"/>
          </a:p>
        </p:txBody>
      </p:sp>
    </p:spTree>
    <p:extLst>
      <p:ext uri="{BB962C8B-B14F-4D97-AF65-F5344CB8AC3E}">
        <p14:creationId xmlns:p14="http://schemas.microsoft.com/office/powerpoint/2010/main" val="240837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Why I mentioned JFK was because his name had been in the news lately and the FBI documents about his death have become public. It appears that Oswald did have some connections with the largest American rival, Russia. (Oswald’s reported meeting with a KGB officer in Mexico City nearly two months before the assassination.)</a:t>
            </a:r>
          </a:p>
          <a:p>
            <a:pPr defTabSz="931774"/>
            <a:endParaRPr lang="en-CA" dirty="0"/>
          </a:p>
          <a:p>
            <a:pPr defTabSz="931774"/>
            <a:endParaRPr lang="en-CA" dirty="0"/>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20</a:t>
            </a:fld>
            <a:endParaRPr lang="en-CA"/>
          </a:p>
        </p:txBody>
      </p:sp>
    </p:spTree>
    <p:extLst>
      <p:ext uri="{BB962C8B-B14F-4D97-AF65-F5344CB8AC3E}">
        <p14:creationId xmlns:p14="http://schemas.microsoft.com/office/powerpoint/2010/main" val="189974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Cold War refers to the period between the end of the Second World War and the collapse of the Soviet Union in 1991, during which the world was largely divided into two ideological camps — the United States-led capitalist “West” and the Soviet-dominated communist “East.”</a:t>
            </a:r>
          </a:p>
          <a:p>
            <a:pPr marL="174708" indent="-174708">
              <a:buFont typeface="Arial" panose="020B0604020202020204" pitchFamily="34" charset="0"/>
              <a:buChar char="•"/>
            </a:pPr>
            <a:r>
              <a:rPr lang="en-US" dirty="0"/>
              <a:t>It has become evident that Russians were involved in undermining the 2016 US Presidential Elections and Russian actors organized both anti-Islam and pro-Islam protests in the same location at the same time on May 21, 2016. </a:t>
            </a:r>
            <a:r>
              <a:rPr lang="en-US" dirty="0"/>
              <a:t>- http://www.businessinsider.com/russia-trolls-senate-intelligence-committee-hearing-2017-11</a:t>
            </a:r>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21</a:t>
            </a:fld>
            <a:endParaRPr lang="en-CA"/>
          </a:p>
        </p:txBody>
      </p:sp>
    </p:spTree>
    <p:extLst>
      <p:ext uri="{BB962C8B-B14F-4D97-AF65-F5344CB8AC3E}">
        <p14:creationId xmlns:p14="http://schemas.microsoft.com/office/powerpoint/2010/main" val="86630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F1A053-C491-47EC-91A8-FED3BC94F58C}" type="slidenum">
              <a:rPr lang="en-CA" smtClean="0"/>
              <a:t>22</a:t>
            </a:fld>
            <a:endParaRPr lang="en-CA"/>
          </a:p>
        </p:txBody>
      </p:sp>
    </p:spTree>
    <p:extLst>
      <p:ext uri="{BB962C8B-B14F-4D97-AF65-F5344CB8AC3E}">
        <p14:creationId xmlns:p14="http://schemas.microsoft.com/office/powerpoint/2010/main" val="266727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sz="1400" dirty="0"/>
              <a:t>In 1963, JFK was assassinated by Lee Harvey Oswald just as the FBI reported. For years people have been suggesting conspiracies that claim that other more nefarious groups had been involved and to many this idea is comforting. Comforting because it is easier to believe that a greater </a:t>
            </a:r>
            <a:r>
              <a:rPr lang="en-CA" sz="1400" u="sng" dirty="0"/>
              <a:t>power </a:t>
            </a:r>
            <a:r>
              <a:rPr lang="en-CA" sz="1400" dirty="0"/>
              <a:t>or influential group must be behind these defining moments in history and not just some nobody.</a:t>
            </a:r>
          </a:p>
          <a:p>
            <a:endParaRPr lang="en-CA" sz="1400" dirty="0"/>
          </a:p>
        </p:txBody>
      </p:sp>
      <p:sp>
        <p:nvSpPr>
          <p:cNvPr id="4" name="Slide Number Placeholder 3"/>
          <p:cNvSpPr>
            <a:spLocks noGrp="1"/>
          </p:cNvSpPr>
          <p:nvPr>
            <p:ph type="sldNum" sz="quarter" idx="10"/>
          </p:nvPr>
        </p:nvSpPr>
        <p:spPr/>
        <p:txBody>
          <a:bodyPr/>
          <a:lstStyle/>
          <a:p>
            <a:fld id="{22F1A053-C491-47EC-91A8-FED3BC94F58C}" type="slidenum">
              <a:rPr lang="en-CA" smtClean="0"/>
              <a:t>3</a:t>
            </a:fld>
            <a:endParaRPr lang="en-CA"/>
          </a:p>
        </p:txBody>
      </p:sp>
    </p:spTree>
    <p:extLst>
      <p:ext uri="{BB962C8B-B14F-4D97-AF65-F5344CB8AC3E}">
        <p14:creationId xmlns:p14="http://schemas.microsoft.com/office/powerpoint/2010/main" val="297465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sz="1600" dirty="0"/>
              <a:t>In terms of significant American History Oswald was a nobody, especially when compared to a JFK. Oswald didn’t do anything of importance other than pull a trigger. But that simple action changed the world, he changed the POTUS immediately. This example of terrorism has solidified Oswald as a somewhat notable figure in history.</a:t>
            </a:r>
          </a:p>
          <a:p>
            <a:endParaRPr lang="en-CA" sz="1600" dirty="0"/>
          </a:p>
        </p:txBody>
      </p:sp>
      <p:sp>
        <p:nvSpPr>
          <p:cNvPr id="4" name="Slide Number Placeholder 3"/>
          <p:cNvSpPr>
            <a:spLocks noGrp="1"/>
          </p:cNvSpPr>
          <p:nvPr>
            <p:ph type="sldNum" sz="quarter" idx="10"/>
          </p:nvPr>
        </p:nvSpPr>
        <p:spPr/>
        <p:txBody>
          <a:bodyPr/>
          <a:lstStyle/>
          <a:p>
            <a:fld id="{22F1A053-C491-47EC-91A8-FED3BC94F58C}" type="slidenum">
              <a:rPr lang="en-CA" smtClean="0"/>
              <a:t>4</a:t>
            </a:fld>
            <a:endParaRPr lang="en-CA"/>
          </a:p>
        </p:txBody>
      </p:sp>
    </p:spTree>
    <p:extLst>
      <p:ext uri="{BB962C8B-B14F-4D97-AF65-F5344CB8AC3E}">
        <p14:creationId xmlns:p14="http://schemas.microsoft.com/office/powerpoint/2010/main" val="42949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sz="1400" dirty="0"/>
              <a:t>When we look at modern day terrorism we have to understand that although many people talk about how we are living in an era of terrorism they seem to forget that we’ve been living in the aftermath of a case of terrorism that started just over a 100 years ago.</a:t>
            </a:r>
          </a:p>
          <a:p>
            <a:endParaRPr lang="en-CA" sz="1400" dirty="0"/>
          </a:p>
        </p:txBody>
      </p:sp>
      <p:sp>
        <p:nvSpPr>
          <p:cNvPr id="4" name="Slide Number Placeholder 3"/>
          <p:cNvSpPr>
            <a:spLocks noGrp="1"/>
          </p:cNvSpPr>
          <p:nvPr>
            <p:ph type="sldNum" sz="quarter" idx="10"/>
          </p:nvPr>
        </p:nvSpPr>
        <p:spPr/>
        <p:txBody>
          <a:bodyPr/>
          <a:lstStyle/>
          <a:p>
            <a:fld id="{22F1A053-C491-47EC-91A8-FED3BC94F58C}" type="slidenum">
              <a:rPr lang="en-CA" smtClean="0"/>
              <a:t>5</a:t>
            </a:fld>
            <a:endParaRPr lang="en-CA"/>
          </a:p>
        </p:txBody>
      </p:sp>
    </p:spTree>
    <p:extLst>
      <p:ext uri="{BB962C8B-B14F-4D97-AF65-F5344CB8AC3E}">
        <p14:creationId xmlns:p14="http://schemas.microsoft.com/office/powerpoint/2010/main" val="82014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sz="1400" dirty="0"/>
              <a:t>I would argue with anyone that the most significant and influential person in the last 100 in world history is Gavrilo </a:t>
            </a:r>
            <a:r>
              <a:rPr lang="en-CA" sz="1400" dirty="0" err="1"/>
              <a:t>Princip</a:t>
            </a:r>
            <a:r>
              <a:rPr lang="en-CA" sz="1400" dirty="0"/>
              <a:t>. This name is one that many of you and most of the general public would not recognize. How could someone of so little fame and achievement on the world stage be credited with shaping the world as we know it? If Gavrilo </a:t>
            </a:r>
            <a:r>
              <a:rPr lang="en-CA" sz="1400" dirty="0" err="1"/>
              <a:t>Princip</a:t>
            </a:r>
            <a:r>
              <a:rPr lang="en-CA" sz="1400" dirty="0"/>
              <a:t> never had been would we have a 9/11? If </a:t>
            </a:r>
            <a:r>
              <a:rPr lang="en-CA" sz="1400" dirty="0" err="1"/>
              <a:t>Princip</a:t>
            </a:r>
            <a:r>
              <a:rPr lang="en-CA" sz="1400" dirty="0"/>
              <a:t> had never been we wouldn’t have had a WW2 because </a:t>
            </a:r>
            <a:r>
              <a:rPr lang="en-CA" sz="1400" dirty="0" err="1"/>
              <a:t>Princip</a:t>
            </a:r>
            <a:r>
              <a:rPr lang="en-CA" sz="1400" dirty="0"/>
              <a:t> is the reason why we had a first world war.</a:t>
            </a:r>
          </a:p>
          <a:p>
            <a:endParaRPr lang="en-CA" sz="1400" dirty="0"/>
          </a:p>
        </p:txBody>
      </p:sp>
      <p:sp>
        <p:nvSpPr>
          <p:cNvPr id="4" name="Slide Number Placeholder 3"/>
          <p:cNvSpPr>
            <a:spLocks noGrp="1"/>
          </p:cNvSpPr>
          <p:nvPr>
            <p:ph type="sldNum" sz="quarter" idx="10"/>
          </p:nvPr>
        </p:nvSpPr>
        <p:spPr/>
        <p:txBody>
          <a:bodyPr/>
          <a:lstStyle/>
          <a:p>
            <a:fld id="{22F1A053-C491-47EC-91A8-FED3BC94F58C}" type="slidenum">
              <a:rPr lang="en-CA" smtClean="0"/>
              <a:t>6</a:t>
            </a:fld>
            <a:endParaRPr lang="en-CA"/>
          </a:p>
        </p:txBody>
      </p:sp>
    </p:spTree>
    <p:extLst>
      <p:ext uri="{BB962C8B-B14F-4D97-AF65-F5344CB8AC3E}">
        <p14:creationId xmlns:p14="http://schemas.microsoft.com/office/powerpoint/2010/main" val="358316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1894, Gavrilo </a:t>
            </a:r>
            <a:r>
              <a:rPr lang="en-US" sz="1600" dirty="0" err="1"/>
              <a:t>Princip</a:t>
            </a:r>
            <a:r>
              <a:rPr lang="en-US" sz="1600" dirty="0"/>
              <a:t> was born to a poor family in what is now Bosnia-Herzegovina in southeastern Europe. During </a:t>
            </a:r>
            <a:r>
              <a:rPr lang="en-US" sz="1600" dirty="0" err="1"/>
              <a:t>Princip's</a:t>
            </a:r>
            <a:r>
              <a:rPr lang="en-US" sz="1600" dirty="0"/>
              <a:t> lifetime, his homeland was in a tense political situation. Ethnic Slavs (including </a:t>
            </a:r>
            <a:r>
              <a:rPr lang="en-US" sz="1600" dirty="0" err="1"/>
              <a:t>Princip's</a:t>
            </a:r>
            <a:r>
              <a:rPr lang="en-US" sz="1600" dirty="0"/>
              <a:t> family) populated southeastern Europe, which had been controlled by other empires for several centuries. Austria-Hungary controlled the region beginning in 1908. As a result, nationalism was growing, and </a:t>
            </a:r>
            <a:r>
              <a:rPr lang="en-US" sz="1600" dirty="0" err="1"/>
              <a:t>Princip</a:t>
            </a:r>
            <a:r>
              <a:rPr lang="en-US" sz="1600" dirty="0"/>
              <a:t> was one among many who wanted to separate from Austria-Hungary and create an independent Slavic state.</a:t>
            </a:r>
            <a:endParaRPr lang="en-CA" sz="1600" dirty="0"/>
          </a:p>
        </p:txBody>
      </p:sp>
      <p:sp>
        <p:nvSpPr>
          <p:cNvPr id="4" name="Slide Number Placeholder 3"/>
          <p:cNvSpPr>
            <a:spLocks noGrp="1"/>
          </p:cNvSpPr>
          <p:nvPr>
            <p:ph type="sldNum" sz="quarter" idx="10"/>
          </p:nvPr>
        </p:nvSpPr>
        <p:spPr/>
        <p:txBody>
          <a:bodyPr/>
          <a:lstStyle/>
          <a:p>
            <a:fld id="{22F1A053-C491-47EC-91A8-FED3BC94F58C}" type="slidenum">
              <a:rPr lang="en-CA" smtClean="0"/>
              <a:t>7</a:t>
            </a:fld>
            <a:endParaRPr lang="en-CA"/>
          </a:p>
        </p:txBody>
      </p:sp>
    </p:spTree>
    <p:extLst>
      <p:ext uri="{BB962C8B-B14F-4D97-AF65-F5344CB8AC3E}">
        <p14:creationId xmlns:p14="http://schemas.microsoft.com/office/powerpoint/2010/main" val="350429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The events of June 28</a:t>
            </a:r>
            <a:r>
              <a:rPr lang="en-CA" baseline="30000" dirty="0"/>
              <a:t>th</a:t>
            </a:r>
            <a:r>
              <a:rPr lang="en-CA" dirty="0"/>
              <a:t>, 1914 played out in a story that seems out of Hollywood. </a:t>
            </a:r>
            <a:r>
              <a:rPr lang="en-CA" dirty="0" err="1"/>
              <a:t>Princip</a:t>
            </a:r>
            <a:r>
              <a:rPr lang="en-CA" dirty="0"/>
              <a:t> and other members of the rebel group the Black Hand find themselves lining the parade route of the soon-to-be reigning monarch of Austria-Hungary. Now Austria-Hungary were the controlling country that ruled over Bosnia and many people in Bosnia, including </a:t>
            </a:r>
            <a:r>
              <a:rPr lang="en-CA" dirty="0" err="1"/>
              <a:t>Princip</a:t>
            </a:r>
            <a:r>
              <a:rPr lang="en-CA" dirty="0"/>
              <a:t> and his fellow conspirators, wanted to become members of a larger Serbian kingdom, remember back to the reading on Nationalism.</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8</a:t>
            </a:fld>
            <a:endParaRPr lang="en-CA"/>
          </a:p>
        </p:txBody>
      </p:sp>
    </p:spTree>
    <p:extLst>
      <p:ext uri="{BB962C8B-B14F-4D97-AF65-F5344CB8AC3E}">
        <p14:creationId xmlns:p14="http://schemas.microsoft.com/office/powerpoint/2010/main" val="173505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On June 28</a:t>
            </a:r>
            <a:r>
              <a:rPr lang="en-CA" baseline="30000" dirty="0"/>
              <a:t>th</a:t>
            </a:r>
            <a:r>
              <a:rPr lang="en-CA" dirty="0"/>
              <a:t> </a:t>
            </a:r>
            <a:r>
              <a:rPr lang="en-CA" dirty="0" err="1"/>
              <a:t>Princip</a:t>
            </a:r>
            <a:r>
              <a:rPr lang="en-CA" dirty="0"/>
              <a:t> and up to 20 other terrorists/freedom fighters (might be 6) show up to Sarajevo with murder on their minds. They want to kill this heir to the throne. This heir, Archduke Francis Ferdinand and his wife are visiting Sarajevo to watch military maneuvers which just so happens to coincide with the anniversary of the biggest loss in Bosnian history (Battle of Kosovo)that happened a few hundred years earlier (the Serbs are very patriotic). This region in the Balkans have been battling it out for years in an attempt to gain independence from the Ottoman Turks and now the Bosnia were under the control of these Austria-Hungarians.</a:t>
            </a:r>
          </a:p>
          <a:p>
            <a:pPr defTabSz="931774"/>
            <a:r>
              <a:rPr lang="en-CA" dirty="0"/>
              <a:t>Ottoman Bosnia – 1463-1878</a:t>
            </a:r>
          </a:p>
          <a:p>
            <a:pPr defTabSz="931774"/>
            <a:r>
              <a:rPr lang="en-CA" dirty="0"/>
              <a:t>Austro-Hungarian rule – 1878-1918</a:t>
            </a:r>
          </a:p>
          <a:p>
            <a:endParaRPr lang="en-CA" dirty="0"/>
          </a:p>
        </p:txBody>
      </p:sp>
      <p:sp>
        <p:nvSpPr>
          <p:cNvPr id="4" name="Slide Number Placeholder 3"/>
          <p:cNvSpPr>
            <a:spLocks noGrp="1"/>
          </p:cNvSpPr>
          <p:nvPr>
            <p:ph type="sldNum" sz="quarter" idx="10"/>
          </p:nvPr>
        </p:nvSpPr>
        <p:spPr/>
        <p:txBody>
          <a:bodyPr/>
          <a:lstStyle/>
          <a:p>
            <a:fld id="{22F1A053-C491-47EC-91A8-FED3BC94F58C}" type="slidenum">
              <a:rPr lang="en-CA" smtClean="0"/>
              <a:t>9</a:t>
            </a:fld>
            <a:endParaRPr lang="en-CA"/>
          </a:p>
        </p:txBody>
      </p:sp>
    </p:spTree>
    <p:extLst>
      <p:ext uri="{BB962C8B-B14F-4D97-AF65-F5344CB8AC3E}">
        <p14:creationId xmlns:p14="http://schemas.microsoft.com/office/powerpoint/2010/main" val="4767271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11/7/2017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11/7/2017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11/7/2017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Shot Heard ‘Round the World</a:t>
            </a:r>
            <a:endParaRPr lang="en-CA" dirty="0"/>
          </a:p>
        </p:txBody>
      </p:sp>
      <p:sp>
        <p:nvSpPr>
          <p:cNvPr id="3" name="Subtitle 2"/>
          <p:cNvSpPr>
            <a:spLocks noGrp="1"/>
          </p:cNvSpPr>
          <p:nvPr>
            <p:ph type="subTitle" idx="1"/>
          </p:nvPr>
        </p:nvSpPr>
        <p:spPr/>
        <p:txBody>
          <a:bodyPr/>
          <a:lstStyle/>
          <a:p>
            <a:r>
              <a:rPr lang="en-CA" dirty="0" smtClean="0"/>
              <a:t>One of the many</a:t>
            </a:r>
            <a:endParaRPr lang="en-CA" dirty="0"/>
          </a:p>
        </p:txBody>
      </p:sp>
    </p:spTree>
    <p:extLst>
      <p:ext uri="{BB962C8B-B14F-4D97-AF65-F5344CB8AC3E}">
        <p14:creationId xmlns:p14="http://schemas.microsoft.com/office/powerpoint/2010/main" val="1775678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Primary Source </a:t>
            </a:r>
            <a:endParaRPr lang="en-CA" sz="4000" dirty="0"/>
          </a:p>
        </p:txBody>
      </p:sp>
      <p:sp>
        <p:nvSpPr>
          <p:cNvPr id="3" name="Content Placeholder 2"/>
          <p:cNvSpPr>
            <a:spLocks noGrp="1"/>
          </p:cNvSpPr>
          <p:nvPr>
            <p:ph idx="1"/>
          </p:nvPr>
        </p:nvSpPr>
        <p:spPr>
          <a:xfrm>
            <a:off x="385011" y="2121408"/>
            <a:ext cx="10743237" cy="4050792"/>
          </a:xfrm>
        </p:spPr>
        <p:txBody>
          <a:bodyPr>
            <a:normAutofit/>
          </a:bodyPr>
          <a:lstStyle/>
          <a:p>
            <a:pPr algn="just"/>
            <a:r>
              <a:rPr lang="en-CA" sz="3200" dirty="0" err="1">
                <a:solidFill>
                  <a:srgbClr val="000000"/>
                </a:solidFill>
                <a:latin typeface="Calibri" panose="020F0502020204030204" pitchFamily="34" charset="0"/>
                <a:ea typeface="Times New Roman" panose="02020603050405020304" pitchFamily="18" charset="0"/>
              </a:rPr>
              <a:t>Borijove</a:t>
            </a:r>
            <a:r>
              <a:rPr lang="en-CA" sz="3200" dirty="0">
                <a:solidFill>
                  <a:srgbClr val="000000"/>
                </a:solidFill>
                <a:latin typeface="Calibri" panose="020F0502020204030204" pitchFamily="34" charset="0"/>
                <a:ea typeface="Times New Roman" panose="02020603050405020304" pitchFamily="18" charset="0"/>
              </a:rPr>
              <a:t> </a:t>
            </a:r>
            <a:r>
              <a:rPr lang="en-CA" sz="3200" dirty="0" err="1">
                <a:solidFill>
                  <a:srgbClr val="000000"/>
                </a:solidFill>
                <a:latin typeface="Calibri" panose="020F0502020204030204" pitchFamily="34" charset="0"/>
                <a:ea typeface="Times New Roman" panose="02020603050405020304" pitchFamily="18" charset="0"/>
              </a:rPr>
              <a:t>Jevtic</a:t>
            </a:r>
            <a:r>
              <a:rPr lang="en-CA" sz="3200" dirty="0">
                <a:solidFill>
                  <a:srgbClr val="000000"/>
                </a:solidFill>
                <a:latin typeface="Calibri" panose="020F0502020204030204" pitchFamily="34" charset="0"/>
                <a:ea typeface="Times New Roman" panose="02020603050405020304" pitchFamily="18" charset="0"/>
              </a:rPr>
              <a:t>, one of the conspirators gave this eyewitness account:</a:t>
            </a:r>
            <a:endParaRPr lang="en-CA" sz="3200" dirty="0">
              <a:latin typeface="Times New Roman" panose="02020603050405020304" pitchFamily="18" charset="0"/>
              <a:ea typeface="Times New Roman" panose="02020603050405020304" pitchFamily="18" charset="0"/>
            </a:endParaRPr>
          </a:p>
          <a:p>
            <a:pPr algn="just"/>
            <a:r>
              <a:rPr lang="en-CA" sz="3200" dirty="0">
                <a:solidFill>
                  <a:srgbClr val="6C3838"/>
                </a:solidFill>
                <a:latin typeface="Calibri" panose="020F0502020204030204" pitchFamily="34" charset="0"/>
                <a:ea typeface="Times New Roman" panose="02020603050405020304" pitchFamily="18" charset="0"/>
              </a:rPr>
              <a:t>"When Francis Ferdinand and his retinue drove from the station they were allowed to pass the first two conspirators. The motor cars were driving too fast to make an attempt feasible and in the crowd were many Serbians; throwing a grenade would have killed many innocent people.</a:t>
            </a:r>
            <a:endParaRPr lang="en-CA" sz="3200" dirty="0">
              <a:latin typeface="Times New Roman" panose="02020603050405020304" pitchFamily="18" charset="0"/>
              <a:ea typeface="Times New Roman" panose="02020603050405020304" pitchFamily="18" charset="0"/>
            </a:endParaRPr>
          </a:p>
          <a:p>
            <a:endParaRPr lang="en-CA" sz="3200" dirty="0"/>
          </a:p>
        </p:txBody>
      </p:sp>
    </p:spTree>
    <p:extLst>
      <p:ext uri="{BB962C8B-B14F-4D97-AF65-F5344CB8AC3E}">
        <p14:creationId xmlns:p14="http://schemas.microsoft.com/office/powerpoint/2010/main" val="2795290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42" name="Picture 2" descr="Image result for ferdinand and the 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300" y="1010288"/>
            <a:ext cx="8273445" cy="516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2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http://i.telegraph.co.uk/multimedia/archive/02957/getting-into-car_295718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169" y="839785"/>
            <a:ext cx="8546724" cy="533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15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1266" name="Picture 2" descr="Image result for ferdinand and the 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07" y="0"/>
            <a:ext cx="6150181" cy="672419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rchduke franz ferdinand motorc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675" y="723900"/>
            <a:ext cx="4410848" cy="577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7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28700" y="283333"/>
            <a:ext cx="9999245" cy="6276885"/>
          </a:xfrm>
          <a:prstGeom prst="rect">
            <a:avLst/>
          </a:prstGeom>
        </p:spPr>
      </p:pic>
    </p:spTree>
    <p:extLst>
      <p:ext uri="{BB962C8B-B14F-4D97-AF65-F5344CB8AC3E}">
        <p14:creationId xmlns:p14="http://schemas.microsoft.com/office/powerpoint/2010/main" val="1310307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ction re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172" y="484632"/>
            <a:ext cx="8049751" cy="5829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CA" dirty="0" smtClean="0"/>
              <a:t>Action - Reaction</a:t>
            </a:r>
            <a:endParaRPr lang="en-CA" dirty="0"/>
          </a:p>
        </p:txBody>
      </p:sp>
    </p:spTree>
    <p:extLst>
      <p:ext uri="{BB962C8B-B14F-4D97-AF65-F5344CB8AC3E}">
        <p14:creationId xmlns:p14="http://schemas.microsoft.com/office/powerpoint/2010/main" val="4030744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290" name="Picture 2" descr="Image result for princip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08" y="484632"/>
            <a:ext cx="7831595" cy="574317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princip stat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269" y="1193761"/>
            <a:ext cx="6248719" cy="352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05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Reactions</a:t>
            </a:r>
            <a:endParaRPr lang="en-CA" dirty="0"/>
          </a:p>
        </p:txBody>
      </p:sp>
      <p:sp>
        <p:nvSpPr>
          <p:cNvPr id="3" name="Content Placeholder 2"/>
          <p:cNvSpPr>
            <a:spLocks noGrp="1"/>
          </p:cNvSpPr>
          <p:nvPr>
            <p:ph idx="1"/>
          </p:nvPr>
        </p:nvSpPr>
        <p:spPr/>
        <p:txBody>
          <a:bodyPr>
            <a:normAutofit/>
          </a:bodyPr>
          <a:lstStyle/>
          <a:p>
            <a:pPr marL="0" indent="0">
              <a:buNone/>
            </a:pPr>
            <a:r>
              <a:rPr lang="en-CA" sz="2800" dirty="0" smtClean="0">
                <a:latin typeface="Calibri Light" panose="020F0302020204030204" pitchFamily="34" charset="0"/>
                <a:cs typeface="Calibri Light" panose="020F0302020204030204" pitchFamily="34" charset="0"/>
              </a:rPr>
              <a:t>The German ambassador at Vienna described Austria’s reaction to the assassination:</a:t>
            </a:r>
          </a:p>
          <a:p>
            <a:pPr marL="0" indent="0">
              <a:buNone/>
            </a:pPr>
            <a:endParaRPr lang="en-CA" sz="2800" dirty="0" smtClean="0">
              <a:latin typeface="Calibri Light" panose="020F0302020204030204" pitchFamily="34" charset="0"/>
              <a:cs typeface="Calibri Light" panose="020F0302020204030204" pitchFamily="34" charset="0"/>
            </a:endParaRPr>
          </a:p>
          <a:p>
            <a:r>
              <a:rPr lang="en-CA" sz="2800" dirty="0" smtClean="0">
                <a:latin typeface="Calibri Light" panose="020F0302020204030204" pitchFamily="34" charset="0"/>
                <a:cs typeface="Calibri Light" panose="020F0302020204030204" pitchFamily="34" charset="0"/>
              </a:rPr>
              <a:t>“Here I hear serious people express the desire of settling accounts with the Serbs once and for all. A series of conditions should be sent to the Serbs, and if they do not accept these, energetic steps should be taken.”</a:t>
            </a:r>
          </a:p>
          <a:p>
            <a:pPr lvl="8" algn="r"/>
            <a:r>
              <a:rPr lang="en-CA" sz="2000" dirty="0" smtClean="0">
                <a:latin typeface="Calibri Light" panose="020F0302020204030204" pitchFamily="34" charset="0"/>
                <a:cs typeface="Calibri Light" panose="020F0302020204030204" pitchFamily="34" charset="0"/>
              </a:rPr>
              <a:t>Dispatch from the German ambassador at Vienna July 10, 1914</a:t>
            </a:r>
            <a:endParaRPr lang="en-CA"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96977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Reactions</a:t>
            </a:r>
            <a:endParaRPr lang="en-CA" dirty="0"/>
          </a:p>
        </p:txBody>
      </p:sp>
      <p:sp>
        <p:nvSpPr>
          <p:cNvPr id="3" name="Content Placeholder 2"/>
          <p:cNvSpPr>
            <a:spLocks noGrp="1"/>
          </p:cNvSpPr>
          <p:nvPr>
            <p:ph idx="1"/>
          </p:nvPr>
        </p:nvSpPr>
        <p:spPr>
          <a:xfrm>
            <a:off x="704850" y="2121408"/>
            <a:ext cx="4743450" cy="4050792"/>
          </a:xfrm>
        </p:spPr>
        <p:txBody>
          <a:bodyPr>
            <a:normAutofit/>
          </a:bodyPr>
          <a:lstStyle/>
          <a:p>
            <a:r>
              <a:rPr lang="en-CA" sz="2400" dirty="0" smtClean="0">
                <a:latin typeface="Calibri Light" panose="020F0302020204030204" pitchFamily="34" charset="0"/>
                <a:cs typeface="Calibri Light" panose="020F0302020204030204" pitchFamily="34" charset="0"/>
              </a:rPr>
              <a:t>The Austro-Hungarians didn’t know if the Serbian </a:t>
            </a:r>
            <a:r>
              <a:rPr lang="en-CA" sz="2400" dirty="0" err="1" smtClean="0">
                <a:latin typeface="Calibri Light" panose="020F0302020204030204" pitchFamily="34" charset="0"/>
                <a:cs typeface="Calibri Light" panose="020F0302020204030204" pitchFamily="34" charset="0"/>
              </a:rPr>
              <a:t>govt</a:t>
            </a:r>
            <a:r>
              <a:rPr lang="en-CA" sz="2400" dirty="0" smtClean="0">
                <a:latin typeface="Calibri Light" panose="020F0302020204030204" pitchFamily="34" charset="0"/>
                <a:cs typeface="Calibri Light" panose="020F0302020204030204" pitchFamily="34" charset="0"/>
              </a:rPr>
              <a:t> were directly involved in the assassination but they didn’t really care.</a:t>
            </a:r>
          </a:p>
          <a:p>
            <a:r>
              <a:rPr lang="en-CA" sz="2400" dirty="0" smtClean="0">
                <a:latin typeface="Calibri Light" panose="020F0302020204030204" pitchFamily="34" charset="0"/>
                <a:cs typeface="Calibri Light" panose="020F0302020204030204" pitchFamily="34" charset="0"/>
              </a:rPr>
              <a:t>The Austro-Hungarians feared if they were to retaliate that Russia would get involved as they had been supporters of Serbia. In an attempt to balance the scale Austria-Hungary asked for support from Germany.</a:t>
            </a:r>
            <a:endParaRPr lang="en-CA" sz="2400" dirty="0">
              <a:latin typeface="Calibri Light" panose="020F0302020204030204" pitchFamily="34" charset="0"/>
              <a:cs typeface="Calibri Light" panose="020F0302020204030204" pitchFamily="34" charset="0"/>
            </a:endParaRPr>
          </a:p>
        </p:txBody>
      </p:sp>
      <p:pic>
        <p:nvPicPr>
          <p:cNvPr id="6146" name="Picture 2" descr="http://i.telegraph.co.uk/multimedia/archive/02957/assass_berlin_jun2_2957279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934" y="-121782"/>
            <a:ext cx="4464678" cy="697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5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Black Hand</a:t>
            </a:r>
            <a:endParaRPr lang="en-CA" dirty="0"/>
          </a:p>
        </p:txBody>
      </p:sp>
      <p:sp>
        <p:nvSpPr>
          <p:cNvPr id="3" name="Content Placeholder 2"/>
          <p:cNvSpPr>
            <a:spLocks noGrp="1"/>
          </p:cNvSpPr>
          <p:nvPr>
            <p:ph idx="1"/>
          </p:nvPr>
        </p:nvSpPr>
        <p:spPr/>
        <p:txBody>
          <a:bodyPr/>
          <a:lstStyle/>
          <a:p>
            <a:endParaRPr lang="en-CA" dirty="0"/>
          </a:p>
        </p:txBody>
      </p:sp>
      <p:pic>
        <p:nvPicPr>
          <p:cNvPr id="13314" name="Picture 2" descr="http://i.telegraph.co.uk/multimedia/archive/02957/dragutin-and-potio_295738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457" y="1886042"/>
            <a:ext cx="5956594" cy="428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8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484632"/>
            <a:ext cx="11454063" cy="1609344"/>
          </a:xfrm>
        </p:spPr>
        <p:txBody>
          <a:bodyPr>
            <a:noAutofit/>
          </a:bodyPr>
          <a:lstStyle/>
          <a:p>
            <a:r>
              <a:rPr lang="en-CA" sz="4000" dirty="0"/>
              <a:t>Who do you think is the most important and significant person in the last century?</a:t>
            </a:r>
            <a:br>
              <a:rPr lang="en-CA" sz="4000" dirty="0"/>
            </a:br>
            <a:endParaRPr lang="en-CA" sz="4000" dirty="0"/>
          </a:p>
        </p:txBody>
      </p:sp>
      <p:sp>
        <p:nvSpPr>
          <p:cNvPr id="3" name="Content Placeholder 2"/>
          <p:cNvSpPr>
            <a:spLocks noGrp="1"/>
          </p:cNvSpPr>
          <p:nvPr>
            <p:ph idx="1"/>
          </p:nvPr>
        </p:nvSpPr>
        <p:spPr/>
        <p:txBody>
          <a:bodyPr>
            <a:normAutofit/>
          </a:bodyPr>
          <a:lstStyle/>
          <a:p>
            <a:pPr marL="0" indent="0">
              <a:buNone/>
            </a:pPr>
            <a:r>
              <a:rPr lang="en-CA" sz="2400" dirty="0" smtClean="0"/>
              <a:t>Consider:</a:t>
            </a:r>
          </a:p>
          <a:p>
            <a:r>
              <a:rPr lang="en-CA" sz="2400" dirty="0" smtClean="0"/>
              <a:t>Who has had the biggest impact on global issue? Who has influenced world events to the greatest degree? What person has changed the face of the planet? </a:t>
            </a:r>
            <a:endParaRPr lang="en-CA" sz="2400" dirty="0"/>
          </a:p>
        </p:txBody>
      </p:sp>
    </p:spTree>
    <p:extLst>
      <p:ext uri="{BB962C8B-B14F-4D97-AF65-F5344CB8AC3E}">
        <p14:creationId xmlns:p14="http://schemas.microsoft.com/office/powerpoint/2010/main" val="1044531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069848" y="4277684"/>
            <a:ext cx="10708106" cy="2040771"/>
          </a:xfrm>
        </p:spPr>
        <p:txBody>
          <a:bodyPr>
            <a:normAutofit/>
          </a:bodyPr>
          <a:lstStyle/>
          <a:p>
            <a:r>
              <a:rPr lang="en-CA" sz="2800" dirty="0">
                <a:latin typeface="Calibri Light" panose="020F0302020204030204" pitchFamily="34" charset="0"/>
                <a:cs typeface="Calibri Light" panose="020F0302020204030204" pitchFamily="34" charset="0"/>
              </a:rPr>
              <a:t>To connect it back to the JFK story we have to consider what was the connections between the Black Hand and outside influences? Was it a small terror group or were they an example of “state sponsored terrorism”? Was there a rival power behind this assassination?</a:t>
            </a:r>
          </a:p>
          <a:p>
            <a:endParaRPr lang="en-CA" sz="2800" dirty="0">
              <a:latin typeface="Calibri Light" panose="020F0302020204030204" pitchFamily="34" charset="0"/>
              <a:cs typeface="Calibri Light" panose="020F0302020204030204" pitchFamily="34" charset="0"/>
            </a:endParaRPr>
          </a:p>
        </p:txBody>
      </p:sp>
      <p:pic>
        <p:nvPicPr>
          <p:cNvPr id="1433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84" y="270577"/>
            <a:ext cx="6072064" cy="364679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133" y="224882"/>
            <a:ext cx="4824821" cy="379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82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to Consider</a:t>
            </a:r>
            <a:endParaRPr lang="en-CA" dirty="0"/>
          </a:p>
        </p:txBody>
      </p:sp>
      <p:sp>
        <p:nvSpPr>
          <p:cNvPr id="3" name="Content Placeholder 2"/>
          <p:cNvSpPr>
            <a:spLocks noGrp="1"/>
          </p:cNvSpPr>
          <p:nvPr>
            <p:ph idx="1"/>
          </p:nvPr>
        </p:nvSpPr>
        <p:spPr/>
        <p:txBody>
          <a:bodyPr>
            <a:normAutofit/>
          </a:bodyPr>
          <a:lstStyle/>
          <a:p>
            <a:r>
              <a:rPr lang="en-CA" sz="2800" dirty="0">
                <a:latin typeface="Calibri Light" panose="020F0302020204030204" pitchFamily="34" charset="0"/>
                <a:cs typeface="Calibri Light" panose="020F0302020204030204" pitchFamily="34" charset="0"/>
              </a:rPr>
              <a:t>Why, if this is true, wasn’t it release to the general public? </a:t>
            </a:r>
            <a:endParaRPr lang="en-CA" sz="2800" dirty="0" smtClean="0">
              <a:latin typeface="Calibri Light" panose="020F0302020204030204" pitchFamily="34" charset="0"/>
              <a:cs typeface="Calibri Light" panose="020F0302020204030204" pitchFamily="34" charset="0"/>
            </a:endParaRPr>
          </a:p>
          <a:p>
            <a:r>
              <a:rPr lang="en-CA" sz="2800" dirty="0" smtClean="0">
                <a:latin typeface="Calibri Light" panose="020F0302020204030204" pitchFamily="34" charset="0"/>
                <a:cs typeface="Calibri Light" panose="020F0302020204030204" pitchFamily="34" charset="0"/>
              </a:rPr>
              <a:t>It </a:t>
            </a:r>
            <a:r>
              <a:rPr lang="en-CA" sz="2800" dirty="0">
                <a:latin typeface="Calibri Light" panose="020F0302020204030204" pitchFamily="34" charset="0"/>
                <a:cs typeface="Calibri Light" panose="020F0302020204030204" pitchFamily="34" charset="0"/>
              </a:rPr>
              <a:t>was in the midst of the Cold War and if this information had been released it could’ve escalated into WW3, with nukes. </a:t>
            </a:r>
            <a:endParaRPr lang="en-CA" sz="2800" dirty="0" smtClean="0">
              <a:latin typeface="Calibri Light" panose="020F0302020204030204" pitchFamily="34" charset="0"/>
              <a:cs typeface="Calibri Light" panose="020F0302020204030204" pitchFamily="34" charset="0"/>
            </a:endParaRPr>
          </a:p>
          <a:p>
            <a:r>
              <a:rPr lang="en-CA" sz="2800" dirty="0" smtClean="0">
                <a:latin typeface="Calibri Light" panose="020F0302020204030204" pitchFamily="34" charset="0"/>
                <a:cs typeface="Calibri Light" panose="020F0302020204030204" pitchFamily="34" charset="0"/>
              </a:rPr>
              <a:t>Do </a:t>
            </a:r>
            <a:r>
              <a:rPr lang="en-CA" sz="2800" dirty="0">
                <a:latin typeface="Calibri Light" panose="020F0302020204030204" pitchFamily="34" charset="0"/>
                <a:cs typeface="Calibri Light" panose="020F0302020204030204" pitchFamily="34" charset="0"/>
              </a:rPr>
              <a:t>you see the connections </a:t>
            </a:r>
            <a:r>
              <a:rPr lang="en-CA" sz="2800" dirty="0" smtClean="0">
                <a:latin typeface="Calibri Light" panose="020F0302020204030204" pitchFamily="34" charset="0"/>
                <a:cs typeface="Calibri Light" panose="020F0302020204030204" pitchFamily="34" charset="0"/>
              </a:rPr>
              <a:t>between the JFK and Ferdinand assassinations?</a:t>
            </a:r>
          </a:p>
          <a:p>
            <a:r>
              <a:rPr lang="en-CA" sz="2800" dirty="0" smtClean="0">
                <a:latin typeface="Calibri Light" panose="020F0302020204030204" pitchFamily="34" charset="0"/>
                <a:cs typeface="Calibri Light" panose="020F0302020204030204" pitchFamily="34" charset="0"/>
              </a:rPr>
              <a:t>How might foreign governments influence one another’s citizens?</a:t>
            </a:r>
            <a:endParaRPr lang="en-CA" sz="2800" dirty="0">
              <a:latin typeface="Calibri Light" panose="020F0302020204030204" pitchFamily="34" charset="0"/>
              <a:cs typeface="Calibri Light" panose="020F0302020204030204" pitchFamily="34" charset="0"/>
            </a:endParaRPr>
          </a:p>
          <a:p>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65147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Task</a:t>
            </a:r>
            <a:endParaRPr lang="en-CA" dirty="0"/>
          </a:p>
        </p:txBody>
      </p:sp>
      <p:sp>
        <p:nvSpPr>
          <p:cNvPr id="3" name="Content Placeholder 2"/>
          <p:cNvSpPr>
            <a:spLocks noGrp="1"/>
          </p:cNvSpPr>
          <p:nvPr>
            <p:ph idx="1"/>
          </p:nvPr>
        </p:nvSpPr>
        <p:spPr/>
        <p:txBody>
          <a:bodyPr>
            <a:normAutofit/>
          </a:bodyPr>
          <a:lstStyle/>
          <a:p>
            <a:r>
              <a:rPr lang="en-US" altLang="en-US" sz="2800" dirty="0"/>
              <a:t>Read </a:t>
            </a:r>
            <a:r>
              <a:rPr lang="en-US" altLang="en-US" sz="2800" i="1" dirty="0"/>
              <a:t>The Logic of Power </a:t>
            </a:r>
            <a:r>
              <a:rPr lang="en-US" altLang="en-US" sz="2800" dirty="0"/>
              <a:t>by Walter Jones</a:t>
            </a:r>
          </a:p>
          <a:p>
            <a:pPr>
              <a:buNone/>
            </a:pPr>
            <a:endParaRPr lang="en-US" altLang="en-US" sz="2800" dirty="0"/>
          </a:p>
          <a:p>
            <a:r>
              <a:rPr lang="en-US" altLang="en-US" sz="2800" dirty="0"/>
              <a:t>Create a graphic organizer for the information contained in it</a:t>
            </a:r>
          </a:p>
          <a:p>
            <a:endParaRPr lang="en-US" altLang="en-US" sz="2800" dirty="0"/>
          </a:p>
          <a:p>
            <a:r>
              <a:rPr lang="en-US" altLang="en-US" sz="2800" dirty="0"/>
              <a:t>Be prepared to discuss it</a:t>
            </a:r>
          </a:p>
          <a:p>
            <a:endParaRPr lang="en-CA" sz="2800" dirty="0"/>
          </a:p>
        </p:txBody>
      </p:sp>
    </p:spTree>
    <p:extLst>
      <p:ext uri="{BB962C8B-B14F-4D97-AF65-F5344CB8AC3E}">
        <p14:creationId xmlns:p14="http://schemas.microsoft.com/office/powerpoint/2010/main" val="32977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3016377" cy="872681"/>
          </a:xfrm>
        </p:spPr>
        <p:txBody>
          <a:bodyPr>
            <a:normAutofit fontScale="90000"/>
          </a:bodyPr>
          <a:lstStyle/>
          <a:p>
            <a:r>
              <a:rPr lang="en-CA" b="0" dirty="0"/>
              <a:t>November 22, 1963</a:t>
            </a:r>
            <a:endParaRPr lang="en-CA" dirty="0"/>
          </a:p>
        </p:txBody>
      </p:sp>
      <p:sp>
        <p:nvSpPr>
          <p:cNvPr id="3" name="Content Placeholder 2"/>
          <p:cNvSpPr>
            <a:spLocks noGrp="1"/>
          </p:cNvSpPr>
          <p:nvPr>
            <p:ph idx="1"/>
          </p:nvPr>
        </p:nvSpPr>
        <p:spPr/>
        <p:txBody>
          <a:bodyPr/>
          <a:lstStyle/>
          <a:p>
            <a:endParaRPr lang="en-CA"/>
          </a:p>
        </p:txBody>
      </p:sp>
      <p:pic>
        <p:nvPicPr>
          <p:cNvPr id="1026" name="Picture 2" descr="Image result for jfk assass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81" y="1838325"/>
            <a:ext cx="7715250" cy="4333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fk assassin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706" y="484632"/>
            <a:ext cx="695325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616462" y="2121408"/>
            <a:ext cx="2511786" cy="4050792"/>
          </a:xfrm>
        </p:spPr>
        <p:txBody>
          <a:bodyPr/>
          <a:lstStyle/>
          <a:p>
            <a:r>
              <a:rPr lang="en-CA" dirty="0" smtClean="0"/>
              <a:t>Lee Harvey Oswald</a:t>
            </a:r>
            <a:endParaRPr lang="en-CA" dirty="0"/>
          </a:p>
        </p:txBody>
      </p:sp>
      <p:pic>
        <p:nvPicPr>
          <p:cNvPr id="2050" name="Picture 2" descr="Image result for lee harvey osw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34" y="976114"/>
            <a:ext cx="7397506" cy="496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559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63" y="291275"/>
            <a:ext cx="11405937" cy="1609344"/>
          </a:xfrm>
        </p:spPr>
        <p:txBody>
          <a:bodyPr>
            <a:noAutofit/>
          </a:bodyPr>
          <a:lstStyle/>
          <a:p>
            <a:r>
              <a:rPr lang="en-US" sz="2400" b="0" dirty="0"/>
              <a:t>Data from the Global </a:t>
            </a:r>
            <a:r>
              <a:rPr lang="en-US" sz="2400" b="0" dirty="0" smtClean="0"/>
              <a:t>Terrorism: The </a:t>
            </a:r>
            <a:r>
              <a:rPr lang="en-US" sz="2400" b="0" dirty="0"/>
              <a:t>last two decades of terrorist </a:t>
            </a:r>
            <a:r>
              <a:rPr lang="en-US" sz="2400" b="0" dirty="0" smtClean="0"/>
              <a:t>activity.</a:t>
            </a:r>
            <a:endParaRPr lang="en-CA" sz="2400" dirty="0"/>
          </a:p>
        </p:txBody>
      </p:sp>
      <p:sp>
        <p:nvSpPr>
          <p:cNvPr id="3" name="Content Placeholder 2"/>
          <p:cNvSpPr>
            <a:spLocks noGrp="1"/>
          </p:cNvSpPr>
          <p:nvPr>
            <p:ph idx="1"/>
          </p:nvPr>
        </p:nvSpPr>
        <p:spPr/>
        <p:txBody>
          <a:bodyPr/>
          <a:lstStyle/>
          <a:p>
            <a:endParaRPr lang="en-CA"/>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48" y="1679829"/>
            <a:ext cx="98679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839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Gavrilo </a:t>
            </a:r>
            <a:r>
              <a:rPr lang="en-CA" dirty="0" err="1" smtClean="0"/>
              <a:t>Princip</a:t>
            </a:r>
            <a:endParaRPr lang="en-CA" dirty="0"/>
          </a:p>
        </p:txBody>
      </p:sp>
      <p:sp>
        <p:nvSpPr>
          <p:cNvPr id="3" name="Content Placeholder 2"/>
          <p:cNvSpPr>
            <a:spLocks noGrp="1"/>
          </p:cNvSpPr>
          <p:nvPr>
            <p:ph idx="1"/>
          </p:nvPr>
        </p:nvSpPr>
        <p:spPr>
          <a:xfrm>
            <a:off x="6810508" y="2121408"/>
            <a:ext cx="4956376" cy="4050792"/>
          </a:xfrm>
        </p:spPr>
        <p:txBody>
          <a:bodyPr>
            <a:normAutofit/>
          </a:bodyPr>
          <a:lstStyle/>
          <a:p>
            <a:pPr marL="0" indent="0">
              <a:buNone/>
            </a:pPr>
            <a:r>
              <a:rPr lang="en-US" sz="3200" dirty="0">
                <a:latin typeface="Calibri Light" panose="020F0302020204030204" pitchFamily="34" charset="0"/>
                <a:cs typeface="Calibri Light" panose="020F0302020204030204" pitchFamily="34" charset="0"/>
              </a:rPr>
              <a:t> 'I am a Yugoslav nationalist and I believe in the unification of all South Slavs in whatever form of state and that it be free of Austria.'</a:t>
            </a:r>
            <a:endParaRPr lang="en-CA" sz="3200" dirty="0">
              <a:latin typeface="Calibri Light" panose="020F0302020204030204" pitchFamily="34" charset="0"/>
              <a:cs typeface="Calibri Light" panose="020F0302020204030204" pitchFamily="34" charset="0"/>
            </a:endParaRPr>
          </a:p>
        </p:txBody>
      </p:sp>
      <p:pic>
        <p:nvPicPr>
          <p:cNvPr id="4098" name="Picture 2" descr="Image result for gavrilo princ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97" y="2433348"/>
            <a:ext cx="6524311" cy="342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4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73870"/>
            <a:ext cx="10058400" cy="5578803"/>
          </a:xfrm>
        </p:spPr>
        <p:txBody>
          <a:bodyPr>
            <a:normAutofit/>
          </a:bodyPr>
          <a:lstStyle/>
          <a:p>
            <a:r>
              <a:rPr lang="en-US" sz="2800" b="1" dirty="0" smtClean="0">
                <a:solidFill>
                  <a:schemeClr val="tx1">
                    <a:lumMod val="75000"/>
                    <a:lumOff val="25000"/>
                  </a:schemeClr>
                </a:solidFill>
                <a:latin typeface="Open Sans"/>
              </a:rPr>
              <a:t>Gavrilo </a:t>
            </a:r>
            <a:r>
              <a:rPr lang="en-US" sz="2800" b="1" dirty="0" err="1">
                <a:solidFill>
                  <a:schemeClr val="tx1">
                    <a:lumMod val="75000"/>
                    <a:lumOff val="25000"/>
                  </a:schemeClr>
                </a:solidFill>
                <a:latin typeface="Open Sans"/>
              </a:rPr>
              <a:t>Princip</a:t>
            </a:r>
            <a:r>
              <a:rPr lang="en-US" sz="2800" dirty="0">
                <a:solidFill>
                  <a:schemeClr val="tx1">
                    <a:lumMod val="75000"/>
                    <a:lumOff val="25000"/>
                  </a:schemeClr>
                </a:solidFill>
                <a:latin typeface="Open Sans"/>
              </a:rPr>
              <a:t>, a Bosnian-Serb nationalist whose assassination of the Archduke of Austria-Hungary arguably launched </a:t>
            </a:r>
            <a:r>
              <a:rPr lang="en-US" sz="2800" b="1" dirty="0">
                <a:solidFill>
                  <a:schemeClr val="tx1">
                    <a:lumMod val="75000"/>
                    <a:lumOff val="25000"/>
                  </a:schemeClr>
                </a:solidFill>
                <a:latin typeface="Open Sans"/>
              </a:rPr>
              <a:t>World War I</a:t>
            </a:r>
            <a:r>
              <a:rPr lang="en-US" sz="2800" dirty="0">
                <a:solidFill>
                  <a:schemeClr val="tx1">
                    <a:lumMod val="75000"/>
                    <a:lumOff val="25000"/>
                  </a:schemeClr>
                </a:solidFill>
                <a:latin typeface="Open Sans"/>
              </a:rPr>
              <a:t>. </a:t>
            </a:r>
            <a:endParaRPr lang="en-US" sz="2800" dirty="0" smtClean="0">
              <a:solidFill>
                <a:schemeClr val="tx1">
                  <a:lumMod val="75000"/>
                  <a:lumOff val="25000"/>
                </a:schemeClr>
              </a:solidFill>
              <a:latin typeface="Open Sans"/>
            </a:endParaRPr>
          </a:p>
          <a:p>
            <a:endParaRPr lang="en-US" sz="2800" dirty="0" smtClean="0">
              <a:solidFill>
                <a:schemeClr val="tx1">
                  <a:lumMod val="75000"/>
                  <a:lumOff val="25000"/>
                </a:schemeClr>
              </a:solidFill>
              <a:latin typeface="Open Sans"/>
            </a:endParaRPr>
          </a:p>
          <a:p>
            <a:r>
              <a:rPr lang="en-US" sz="2800" dirty="0" smtClean="0">
                <a:solidFill>
                  <a:schemeClr val="tx1">
                    <a:lumMod val="75000"/>
                    <a:lumOff val="25000"/>
                  </a:schemeClr>
                </a:solidFill>
                <a:latin typeface="Open Sans"/>
              </a:rPr>
              <a:t>Though </a:t>
            </a:r>
            <a:r>
              <a:rPr lang="en-US" sz="2800" dirty="0" err="1">
                <a:solidFill>
                  <a:schemeClr val="tx1">
                    <a:lumMod val="75000"/>
                    <a:lumOff val="25000"/>
                  </a:schemeClr>
                </a:solidFill>
                <a:latin typeface="Open Sans"/>
              </a:rPr>
              <a:t>Princip's</a:t>
            </a:r>
            <a:r>
              <a:rPr lang="en-US" sz="2800" dirty="0">
                <a:solidFill>
                  <a:schemeClr val="tx1">
                    <a:lumMod val="75000"/>
                    <a:lumOff val="25000"/>
                  </a:schemeClr>
                </a:solidFill>
                <a:latin typeface="Open Sans"/>
              </a:rPr>
              <a:t> actions were designed to unite his people and not to start a world war, he inadvertently set into motion a chain of events that would change the world forever</a:t>
            </a:r>
            <a:r>
              <a:rPr lang="en-US" sz="2800" dirty="0" smtClean="0">
                <a:solidFill>
                  <a:schemeClr val="tx1">
                    <a:lumMod val="75000"/>
                    <a:lumOff val="25000"/>
                  </a:schemeClr>
                </a:solidFill>
                <a:latin typeface="Open Sans"/>
              </a:rPr>
              <a:t>.</a:t>
            </a:r>
          </a:p>
          <a:p>
            <a:endParaRPr lang="en-US" sz="2800" dirty="0" smtClean="0">
              <a:solidFill>
                <a:schemeClr val="tx1">
                  <a:lumMod val="75000"/>
                  <a:lumOff val="25000"/>
                </a:schemeClr>
              </a:solidFill>
              <a:latin typeface="Open Sans"/>
            </a:endParaRPr>
          </a:p>
          <a:p>
            <a:r>
              <a:rPr lang="en-US" sz="2800" dirty="0" smtClean="0">
                <a:solidFill>
                  <a:schemeClr val="tx1">
                    <a:lumMod val="75000"/>
                    <a:lumOff val="25000"/>
                  </a:schemeClr>
                </a:solidFill>
                <a:latin typeface="Open Sans"/>
                <a:cs typeface="Calibri Light" panose="020F0302020204030204" pitchFamily="34" charset="0"/>
              </a:rPr>
              <a:t>“There </a:t>
            </a:r>
            <a:r>
              <a:rPr lang="en-US" sz="2800" dirty="0">
                <a:solidFill>
                  <a:schemeClr val="tx1">
                    <a:lumMod val="75000"/>
                    <a:lumOff val="25000"/>
                  </a:schemeClr>
                </a:solidFill>
                <a:latin typeface="Open Sans"/>
                <a:cs typeface="Calibri Light" panose="020F0302020204030204" pitchFamily="34" charset="0"/>
              </a:rPr>
              <a:t>is no need to carry me to another prison. My life is already ebbing away. I suggest that you nail me to a cross and burn me alive. My flaming body will be a torch to light my people on their path to freedom</a:t>
            </a:r>
            <a:r>
              <a:rPr lang="en-US" sz="2800" dirty="0" smtClean="0">
                <a:solidFill>
                  <a:schemeClr val="tx1">
                    <a:lumMod val="75000"/>
                    <a:lumOff val="25000"/>
                  </a:schemeClr>
                </a:solidFill>
                <a:latin typeface="Open Sans"/>
                <a:cs typeface="Calibri Light" panose="020F0302020204030204" pitchFamily="34" charset="0"/>
              </a:rPr>
              <a:t>.”</a:t>
            </a:r>
            <a:endParaRPr lang="en-CA" sz="2800" dirty="0">
              <a:solidFill>
                <a:schemeClr val="tx1">
                  <a:lumMod val="75000"/>
                  <a:lumOff val="25000"/>
                </a:schemeClr>
              </a:solidFill>
              <a:latin typeface="Open Sans"/>
              <a:cs typeface="Calibri Light" panose="020F0302020204030204" pitchFamily="34" charset="0"/>
            </a:endParaRPr>
          </a:p>
        </p:txBody>
      </p:sp>
    </p:spTree>
    <p:extLst>
      <p:ext uri="{BB962C8B-B14F-4D97-AF65-F5344CB8AC3E}">
        <p14:creationId xmlns:p14="http://schemas.microsoft.com/office/powerpoint/2010/main" val="25938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descr="http://i.telegraph.co.uk/multimedia/archive/02957/FranzAssisnation_295738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121" y="773390"/>
            <a:ext cx="8001449" cy="521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8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9218" name="Picture 2" descr="https://i.pinimg.com/736x/d8/48/08/d84808387c3fd23f372a8c21db983af4--austro-hungarian-histo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848" y="1135342"/>
            <a:ext cx="6403848" cy="482028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35342"/>
            <a:ext cx="5036858" cy="503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456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226</TotalTime>
  <Words>1650</Words>
  <Application>Microsoft Office PowerPoint</Application>
  <PresentationFormat>Widescreen</PresentationFormat>
  <Paragraphs>83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Georgia</vt:lpstr>
      <vt:lpstr>Open Sans</vt:lpstr>
      <vt:lpstr>Times New Roman</vt:lpstr>
      <vt:lpstr>Trebuchet MS</vt:lpstr>
      <vt:lpstr>Wingdings</vt:lpstr>
      <vt:lpstr>Wood Type</vt:lpstr>
      <vt:lpstr>The Shot Heard ‘Round the World</vt:lpstr>
      <vt:lpstr>Who do you think is the most important and significant person in the last century? </vt:lpstr>
      <vt:lpstr>November 22, 1963</vt:lpstr>
      <vt:lpstr>PowerPoint Presentation</vt:lpstr>
      <vt:lpstr>Data from the Global Terrorism: The last two decades of terrorist activity.</vt:lpstr>
      <vt:lpstr>Gavrilo Princip</vt:lpstr>
      <vt:lpstr>PowerPoint Presentation</vt:lpstr>
      <vt:lpstr>PowerPoint Presentation</vt:lpstr>
      <vt:lpstr>PowerPoint Presentation</vt:lpstr>
      <vt:lpstr>Primary Source </vt:lpstr>
      <vt:lpstr>PowerPoint Presentation</vt:lpstr>
      <vt:lpstr>PowerPoint Presentation</vt:lpstr>
      <vt:lpstr>PowerPoint Presentation</vt:lpstr>
      <vt:lpstr>PowerPoint Presentation</vt:lpstr>
      <vt:lpstr>Action - Reaction</vt:lpstr>
      <vt:lpstr>PowerPoint Presentation</vt:lpstr>
      <vt:lpstr>Reactions</vt:lpstr>
      <vt:lpstr>Reactions</vt:lpstr>
      <vt:lpstr>The Black Hand</vt:lpstr>
      <vt:lpstr>PowerPoint Presentation</vt:lpstr>
      <vt:lpstr>Questions to Consider</vt:lpstr>
      <vt:lpstr>Task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Champion, Andrew    (ASD-W)</dc:creator>
  <cp:lastModifiedBy>Champion, Andrew    (ASD-W)</cp:lastModifiedBy>
  <cp:revision>17</cp:revision>
  <cp:lastPrinted>2017-11-07T15:30:30Z</cp:lastPrinted>
  <dcterms:created xsi:type="dcterms:W3CDTF">2017-11-07T12:20:09Z</dcterms:created>
  <dcterms:modified xsi:type="dcterms:W3CDTF">2017-11-07T16:06:20Z</dcterms:modified>
</cp:coreProperties>
</file>