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2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50" autoAdjust="0"/>
    <p:restoredTop sz="82746" autoAdjust="0"/>
  </p:normalViewPr>
  <p:slideViewPr>
    <p:cSldViewPr snapToGrid="0">
      <p:cViewPr varScale="1">
        <p:scale>
          <a:sx n="56" d="100"/>
          <a:sy n="56" d="100"/>
        </p:scale>
        <p:origin x="1008"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C102C4-40D4-4615-A870-58D8F81FF5AB}" type="datetimeFigureOut">
              <a:rPr lang="en-US" smtClean="0"/>
              <a:t>1/6/2021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325498E-4A41-4036-A474-60728F7CB95E}" type="slidenum">
              <a:rPr lang="en-US" smtClean="0"/>
              <a:t>‹#›</a:t>
            </a:fld>
            <a:endParaRPr lang="en-US"/>
          </a:p>
        </p:txBody>
      </p:sp>
    </p:spTree>
    <p:extLst>
      <p:ext uri="{BB962C8B-B14F-4D97-AF65-F5344CB8AC3E}">
        <p14:creationId xmlns:p14="http://schemas.microsoft.com/office/powerpoint/2010/main" val="1470327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325498E-4A41-4036-A474-60728F7CB95E}" type="slidenum">
              <a:rPr lang="en-US" smtClean="0"/>
              <a:t>1</a:t>
            </a:fld>
            <a:endParaRPr lang="en-US"/>
          </a:p>
        </p:txBody>
      </p:sp>
    </p:spTree>
    <p:extLst>
      <p:ext uri="{BB962C8B-B14F-4D97-AF65-F5344CB8AC3E}">
        <p14:creationId xmlns:p14="http://schemas.microsoft.com/office/powerpoint/2010/main" val="25961721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Beginning in 911, the ruler of the west Frankish lands gave one band of Vikings land at the mouth of the Seine River, forming a section of France that came to be known as Normandy. The Frankish policy of settling the Vikings and converting them to Christianity was a deliberate one. As a result of their conversion to Christianity, the Vikings were soon made a part of European civilization.</a:t>
            </a:r>
          </a:p>
        </p:txBody>
      </p:sp>
      <p:sp>
        <p:nvSpPr>
          <p:cNvPr id="4" name="Slide Number Placeholder 3"/>
          <p:cNvSpPr>
            <a:spLocks noGrp="1"/>
          </p:cNvSpPr>
          <p:nvPr>
            <p:ph type="sldNum" sz="quarter" idx="5"/>
          </p:nvPr>
        </p:nvSpPr>
        <p:spPr/>
        <p:txBody>
          <a:bodyPr/>
          <a:lstStyle/>
          <a:p>
            <a:fld id="{7325498E-4A41-4036-A474-60728F7CB95E}" type="slidenum">
              <a:rPr lang="en-US" smtClean="0"/>
              <a:t>10</a:t>
            </a:fld>
            <a:endParaRPr lang="en-US"/>
          </a:p>
        </p:txBody>
      </p:sp>
    </p:spTree>
    <p:extLst>
      <p:ext uri="{BB962C8B-B14F-4D97-AF65-F5344CB8AC3E}">
        <p14:creationId xmlns:p14="http://schemas.microsoft.com/office/powerpoint/2010/main" val="15122684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Vikings and other invaders posed a large threat to the safety of people throughout Europe. Rulers found it more and more difficult to defend their subjects as centralized governments such as the Carolingian Empire were torn apart. Thus, people began to turn to local landed aristocrats, or nobles, to protect them. To survive, it became important to find a powerful lord who could offer protection in return for service. This led to a new political and social order known as feudalism. </a:t>
            </a:r>
          </a:p>
        </p:txBody>
      </p:sp>
      <p:sp>
        <p:nvSpPr>
          <p:cNvPr id="4" name="Slide Number Placeholder 3"/>
          <p:cNvSpPr>
            <a:spLocks noGrp="1"/>
          </p:cNvSpPr>
          <p:nvPr>
            <p:ph type="sldNum" sz="quarter" idx="5"/>
          </p:nvPr>
        </p:nvSpPr>
        <p:spPr/>
        <p:txBody>
          <a:bodyPr/>
          <a:lstStyle/>
          <a:p>
            <a:fld id="{7325498E-4A41-4036-A474-60728F7CB95E}" type="slidenum">
              <a:rPr lang="en-US" smtClean="0"/>
              <a:t>11</a:t>
            </a:fld>
            <a:endParaRPr lang="en-US"/>
          </a:p>
        </p:txBody>
      </p:sp>
    </p:spTree>
    <p:extLst>
      <p:ext uri="{BB962C8B-B14F-4D97-AF65-F5344CB8AC3E}">
        <p14:creationId xmlns:p14="http://schemas.microsoft.com/office/powerpoint/2010/main" val="6455803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In feudal society, having loyalty to one’s lord was the chief virtue. The relationship between lord and vassal was made official by a public ceremony. To become a vassal, a man performed an act of homage to his lord</a:t>
            </a:r>
            <a:r>
              <a:rPr lang="en-US" dirty="0">
                <a:sym typeface="Wingdings" panose="05000000000000000000" pitchFamily="2" charset="2"/>
              </a:rPr>
              <a:t> (see above)</a:t>
            </a:r>
          </a:p>
          <a:p>
            <a:pPr marL="171450" indent="-171450">
              <a:buFont typeface="Arial" panose="020B0604020202020204" pitchFamily="34" charset="0"/>
              <a:buChar char="•"/>
            </a:pPr>
            <a:r>
              <a:rPr lang="en-US" dirty="0"/>
              <a:t>Feudalism came to be characterized by a set of unwritten rules—known as the feudal contract—that determined the relationship between a lord and his vassal. The major obligation of a vassal to his lord was to perform military service, usually about 40 days a year.</a:t>
            </a:r>
            <a:endParaRPr lang="en-US" dirty="0">
              <a:sym typeface="Wingdings" panose="05000000000000000000" pitchFamily="2" charset="2"/>
            </a:endParaRPr>
          </a:p>
          <a:p>
            <a:endParaRPr lang="en-US" dirty="0"/>
          </a:p>
        </p:txBody>
      </p:sp>
      <p:sp>
        <p:nvSpPr>
          <p:cNvPr id="4" name="Slide Number Placeholder 3"/>
          <p:cNvSpPr>
            <a:spLocks noGrp="1"/>
          </p:cNvSpPr>
          <p:nvPr>
            <p:ph type="sldNum" sz="quarter" idx="5"/>
          </p:nvPr>
        </p:nvSpPr>
        <p:spPr/>
        <p:txBody>
          <a:bodyPr/>
          <a:lstStyle/>
          <a:p>
            <a:fld id="{7325498E-4A41-4036-A474-60728F7CB95E}" type="slidenum">
              <a:rPr lang="en-US" smtClean="0"/>
              <a:t>12</a:t>
            </a:fld>
            <a:endParaRPr lang="en-US"/>
          </a:p>
        </p:txBody>
      </p:sp>
    </p:spTree>
    <p:extLst>
      <p:ext uri="{BB962C8B-B14F-4D97-AF65-F5344CB8AC3E}">
        <p14:creationId xmlns:p14="http://schemas.microsoft.com/office/powerpoint/2010/main" val="34889433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325498E-4A41-4036-A474-60728F7CB95E}" type="slidenum">
              <a:rPr lang="en-US" smtClean="0"/>
              <a:t>13</a:t>
            </a:fld>
            <a:endParaRPr lang="en-US"/>
          </a:p>
        </p:txBody>
      </p:sp>
    </p:spTree>
    <p:extLst>
      <p:ext uri="{BB962C8B-B14F-4D97-AF65-F5344CB8AC3E}">
        <p14:creationId xmlns:p14="http://schemas.microsoft.com/office/powerpoint/2010/main" val="15426406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From roughly 800 to 1500, the social system of feudalism provided security for most of Europe. Feudalism involved a complex web of obligations for people at all levels of society. Kings awarded tracts of land, called fiefs, to nobles. As vassals to the king, nobles pledged their loyalty and promised military services as a knight. Wealthier nobles subdivided their land into fiefs for lesser nobles and thus had vassals of their own. Peasants and serfs were not a formal part of feudalism. They were tied to the land. For them, the feudal order meant security.</a:t>
            </a:r>
          </a:p>
        </p:txBody>
      </p:sp>
      <p:sp>
        <p:nvSpPr>
          <p:cNvPr id="4" name="Slide Number Placeholder 3"/>
          <p:cNvSpPr>
            <a:spLocks noGrp="1"/>
          </p:cNvSpPr>
          <p:nvPr>
            <p:ph type="sldNum" sz="quarter" idx="5"/>
          </p:nvPr>
        </p:nvSpPr>
        <p:spPr/>
        <p:txBody>
          <a:bodyPr/>
          <a:lstStyle/>
          <a:p>
            <a:fld id="{7325498E-4A41-4036-A474-60728F7CB95E}" type="slidenum">
              <a:rPr lang="en-US" smtClean="0"/>
              <a:t>14</a:t>
            </a:fld>
            <a:endParaRPr lang="en-US"/>
          </a:p>
        </p:txBody>
      </p:sp>
    </p:spTree>
    <p:extLst>
      <p:ext uri="{BB962C8B-B14F-4D97-AF65-F5344CB8AC3E}">
        <p14:creationId xmlns:p14="http://schemas.microsoft.com/office/powerpoint/2010/main" val="37978152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325498E-4A41-4036-A474-60728F7CB95E}" type="slidenum">
              <a:rPr lang="en-US" smtClean="0"/>
              <a:t>15</a:t>
            </a:fld>
            <a:endParaRPr lang="en-US"/>
          </a:p>
        </p:txBody>
      </p:sp>
    </p:spTree>
    <p:extLst>
      <p:ext uri="{BB962C8B-B14F-4D97-AF65-F5344CB8AC3E}">
        <p14:creationId xmlns:p14="http://schemas.microsoft.com/office/powerpoint/2010/main" val="29029839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b="0" dirty="0">
                <a:solidFill>
                  <a:srgbClr val="424142"/>
                </a:solidFill>
                <a:effectLst/>
                <a:latin typeface="Georgia" panose="02040502050405020303" pitchFamily="18" charset="0"/>
              </a:rPr>
              <a:t>By saving people from the clutches of invaders and plunders, it created a healthy society.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solidFill>
                  <a:srgbClr val="424142"/>
                </a:solidFill>
                <a:effectLst/>
                <a:latin typeface="Georgia" panose="02040502050405020303" pitchFamily="18" charset="0"/>
              </a:rPr>
              <a:t>3. Since the Vassals were under a Lord, they could not be sold as chattels. Thus, feudalism gave a terrible blow to the slavery system in Europe.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solidFill>
                  <a:srgbClr val="424142"/>
                </a:solidFill>
                <a:effectLst/>
                <a:latin typeface="Georgia" panose="02040502050405020303" pitchFamily="18" charset="0"/>
              </a:rPr>
              <a:t>4. They considered saving weak from the strong as their prime duty. They also showed </a:t>
            </a:r>
            <a:r>
              <a:rPr lang="en-US" b="0" dirty="0" err="1">
                <a:solidFill>
                  <a:srgbClr val="424142"/>
                </a:solidFill>
                <a:effectLst/>
                <a:latin typeface="Georgia" panose="02040502050405020303" pitchFamily="18" charset="0"/>
              </a:rPr>
              <a:t>honour</a:t>
            </a:r>
            <a:r>
              <a:rPr lang="en-US" b="0" dirty="0">
                <a:solidFill>
                  <a:srgbClr val="424142"/>
                </a:solidFill>
                <a:effectLst/>
                <a:latin typeface="Georgia" panose="02040502050405020303" pitchFamily="18" charset="0"/>
              </a:rPr>
              <a:t> to women. Due to the Knights, feudalism became popular in Europe.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solidFill>
                  <a:srgbClr val="424142"/>
                </a:solidFill>
                <a:effectLst/>
                <a:latin typeface="Georgia" panose="02040502050405020303" pitchFamily="18" charset="0"/>
              </a:rPr>
              <a:t>5. Their duty was finished when they paid their ‘Homage’ to the Lord. Then the Lord had to give him fief and save him.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solidFill>
                <a:srgbClr val="424142"/>
              </a:solidFill>
              <a:effectLst/>
              <a:latin typeface="Georgia" panose="02040502050405020303" pitchFamily="18" charset="0"/>
            </a:endParaRPr>
          </a:p>
          <a:p>
            <a:pPr marL="228600" marR="0" lvl="0" indent="-228600" algn="l" defTabSz="914400" rtl="0" eaLnBrk="1" fontAlgn="auto" latinLnBrk="0" hangingPunct="1">
              <a:lnSpc>
                <a:spcPct val="100000"/>
              </a:lnSpc>
              <a:spcBef>
                <a:spcPts val="0"/>
              </a:spcBef>
              <a:spcAft>
                <a:spcPts val="0"/>
              </a:spcAft>
              <a:buClrTx/>
              <a:buSzTx/>
              <a:buFontTx/>
              <a:buAutoNum type="arabicPeriod" startAt="4"/>
              <a:tabLst/>
              <a:defRPr/>
            </a:pPr>
            <a:endParaRPr lang="en-US" b="0" dirty="0">
              <a:solidFill>
                <a:srgbClr val="424142"/>
              </a:solidFill>
              <a:effectLst/>
              <a:latin typeface="Georgia" panose="02040502050405020303" pitchFamily="18" charset="0"/>
            </a:endParaRPr>
          </a:p>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fld id="{7325498E-4A41-4036-A474-60728F7CB95E}" type="slidenum">
              <a:rPr lang="en-US" smtClean="0"/>
              <a:t>16</a:t>
            </a:fld>
            <a:endParaRPr lang="en-US"/>
          </a:p>
        </p:txBody>
      </p:sp>
    </p:spTree>
    <p:extLst>
      <p:ext uri="{BB962C8B-B14F-4D97-AF65-F5344CB8AC3E}">
        <p14:creationId xmlns:p14="http://schemas.microsoft.com/office/powerpoint/2010/main" val="18115090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b="0" dirty="0">
                <a:solidFill>
                  <a:srgbClr val="424142"/>
                </a:solidFill>
                <a:effectLst/>
                <a:latin typeface="Georgia" panose="02040502050405020303" pitchFamily="18" charset="0"/>
              </a:rPr>
              <a:t>The Lords acquired more wealth and power In due course of time they hated the Vassals and did not do any good for them. This created dark clouds in the mental horizon of common men.</a:t>
            </a:r>
          </a:p>
          <a:p>
            <a:pPr marL="0" indent="0">
              <a:buNone/>
            </a:pPr>
            <a:r>
              <a:rPr lang="en-US" b="0" dirty="0">
                <a:solidFill>
                  <a:srgbClr val="424142"/>
                </a:solidFill>
                <a:effectLst/>
                <a:latin typeface="Georgia" panose="02040502050405020303" pitchFamily="18" charset="0"/>
              </a:rPr>
              <a:t>3. This gave way to war and conspiracy among the Lords in Europe. Thus, the dream of the creation of sovereign states was shattered on the rock of frustration.</a:t>
            </a:r>
            <a:endParaRPr lang="en-US" dirty="0"/>
          </a:p>
        </p:txBody>
      </p:sp>
      <p:sp>
        <p:nvSpPr>
          <p:cNvPr id="4" name="Slide Number Placeholder 3"/>
          <p:cNvSpPr>
            <a:spLocks noGrp="1"/>
          </p:cNvSpPr>
          <p:nvPr>
            <p:ph type="sldNum" sz="quarter" idx="5"/>
          </p:nvPr>
        </p:nvSpPr>
        <p:spPr/>
        <p:txBody>
          <a:bodyPr/>
          <a:lstStyle/>
          <a:p>
            <a:fld id="{7325498E-4A41-4036-A474-60728F7CB95E}" type="slidenum">
              <a:rPr lang="en-US" smtClean="0"/>
              <a:t>17</a:t>
            </a:fld>
            <a:endParaRPr lang="en-US"/>
          </a:p>
        </p:txBody>
      </p:sp>
    </p:spTree>
    <p:extLst>
      <p:ext uri="{BB962C8B-B14F-4D97-AF65-F5344CB8AC3E}">
        <p14:creationId xmlns:p14="http://schemas.microsoft.com/office/powerpoint/2010/main" val="24043223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325498E-4A41-4036-A474-60728F7CB95E}" type="slidenum">
              <a:rPr lang="en-US" smtClean="0"/>
              <a:t>18</a:t>
            </a:fld>
            <a:endParaRPr lang="en-US"/>
          </a:p>
        </p:txBody>
      </p:sp>
    </p:spTree>
    <p:extLst>
      <p:ext uri="{BB962C8B-B14F-4D97-AF65-F5344CB8AC3E}">
        <p14:creationId xmlns:p14="http://schemas.microsoft.com/office/powerpoint/2010/main" val="26165839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merging of Romans and Germans took different forms in the various Germanic kingdoms. Both the kingdom of the Ostrogoths in Italy and the kingdom of the Visigoths in Spain retained the Roman structure of government.</a:t>
            </a:r>
          </a:p>
          <a:p>
            <a:pPr marL="171450" indent="-171450">
              <a:buFont typeface="Arial" panose="020B0604020202020204" pitchFamily="34" charset="0"/>
              <a:buChar char="•"/>
            </a:pPr>
            <a:r>
              <a:rPr lang="en-US" dirty="0"/>
              <a:t>However, a group of Germanic warriors came to dominate the considerably larger native populations and eventually excluded Romans from holding power. </a:t>
            </a:r>
          </a:p>
          <a:p>
            <a:pPr marL="171450" indent="-171450">
              <a:buFont typeface="Arial" panose="020B0604020202020204" pitchFamily="34" charset="0"/>
              <a:buChar char="•"/>
            </a:pPr>
            <a:r>
              <a:rPr lang="en-US" dirty="0"/>
              <a:t>When the Roman armies abandoned Britain at the beginning of the fifth century, the Angles and Saxons, Germanic tribes from Denmark and northern Germany, moved in and settled there. Eventually, these peoples became the Anglo-Saxons.</a:t>
            </a:r>
          </a:p>
        </p:txBody>
      </p:sp>
      <p:sp>
        <p:nvSpPr>
          <p:cNvPr id="4" name="Slide Number Placeholder 3"/>
          <p:cNvSpPr>
            <a:spLocks noGrp="1"/>
          </p:cNvSpPr>
          <p:nvPr>
            <p:ph type="sldNum" sz="quarter" idx="5"/>
          </p:nvPr>
        </p:nvSpPr>
        <p:spPr/>
        <p:txBody>
          <a:bodyPr/>
          <a:lstStyle/>
          <a:p>
            <a:fld id="{7325498E-4A41-4036-A474-60728F7CB95E}" type="slidenum">
              <a:rPr lang="en-US" smtClean="0"/>
              <a:t>2</a:t>
            </a:fld>
            <a:endParaRPr lang="en-US"/>
          </a:p>
        </p:txBody>
      </p:sp>
    </p:spTree>
    <p:extLst>
      <p:ext uri="{BB962C8B-B14F-4D97-AF65-F5344CB8AC3E}">
        <p14:creationId xmlns:p14="http://schemas.microsoft.com/office/powerpoint/2010/main" val="22899092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During a battle with another Germanic tribe, however, </a:t>
            </a:r>
            <a:r>
              <a:rPr lang="en-US" dirty="0" err="1"/>
              <a:t>Clovis’s</a:t>
            </a:r>
            <a:r>
              <a:rPr lang="en-US" dirty="0"/>
              <a:t> army faced certain destruction. Clovis was reported to have cried out, “Jesus Christ, if you shall grant me victory over these enemies, I will believe in you and be baptized.” After he uttered these words, the enemy began to flee, and Clovis soon became a Christian.</a:t>
            </a:r>
          </a:p>
          <a:p>
            <a:endParaRPr lang="en-US" dirty="0"/>
          </a:p>
        </p:txBody>
      </p:sp>
      <p:sp>
        <p:nvSpPr>
          <p:cNvPr id="4" name="Slide Number Placeholder 3"/>
          <p:cNvSpPr>
            <a:spLocks noGrp="1"/>
          </p:cNvSpPr>
          <p:nvPr>
            <p:ph type="sldNum" sz="quarter" idx="5"/>
          </p:nvPr>
        </p:nvSpPr>
        <p:spPr/>
        <p:txBody>
          <a:bodyPr/>
          <a:lstStyle/>
          <a:p>
            <a:fld id="{7325498E-4A41-4036-A474-60728F7CB95E}" type="slidenum">
              <a:rPr lang="en-US" smtClean="0"/>
              <a:t>3</a:t>
            </a:fld>
            <a:endParaRPr lang="en-US"/>
          </a:p>
        </p:txBody>
      </p:sp>
    </p:spTree>
    <p:extLst>
      <p:ext uri="{BB962C8B-B14F-4D97-AF65-F5344CB8AC3E}">
        <p14:creationId xmlns:p14="http://schemas.microsoft.com/office/powerpoint/2010/main" val="16962081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325498E-4A41-4036-A474-60728F7CB95E}" type="slidenum">
              <a:rPr lang="en-US" smtClean="0"/>
              <a:t>4</a:t>
            </a:fld>
            <a:endParaRPr lang="en-US"/>
          </a:p>
        </p:txBody>
      </p:sp>
    </p:spTree>
    <p:extLst>
      <p:ext uri="{BB962C8B-B14F-4D97-AF65-F5344CB8AC3E}">
        <p14:creationId xmlns:p14="http://schemas.microsoft.com/office/powerpoint/2010/main" val="30207678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Gregory I, pope from 590 to 604, was also leader of the city of Rome and its surrounding territories (later called the Papal States), thus giving the papacy a source of political power. Gregory I increased his spiritual authority over the Church in the West. He was especially active in converting non-Christian peoples of Germanic Europe to Christianity. He did this through the monastic movement.</a:t>
            </a:r>
          </a:p>
        </p:txBody>
      </p:sp>
      <p:sp>
        <p:nvSpPr>
          <p:cNvPr id="4" name="Slide Number Placeholder 3"/>
          <p:cNvSpPr>
            <a:spLocks noGrp="1"/>
          </p:cNvSpPr>
          <p:nvPr>
            <p:ph type="sldNum" sz="quarter" idx="5"/>
          </p:nvPr>
        </p:nvSpPr>
        <p:spPr/>
        <p:txBody>
          <a:bodyPr/>
          <a:lstStyle/>
          <a:p>
            <a:fld id="{7325498E-4A41-4036-A474-60728F7CB95E}" type="slidenum">
              <a:rPr lang="en-US" smtClean="0"/>
              <a:t>5</a:t>
            </a:fld>
            <a:endParaRPr lang="en-US"/>
          </a:p>
        </p:txBody>
      </p:sp>
    </p:spTree>
    <p:extLst>
      <p:ext uri="{BB962C8B-B14F-4D97-AF65-F5344CB8AC3E}">
        <p14:creationId xmlns:p14="http://schemas.microsoft.com/office/powerpoint/2010/main" val="16188189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Monks were men who devoted their lives to the Church. They took vows of poverty, chastity, and obedience. They also took a vow of stability, swearing to remain in the monastery until death, closed off from the rest of the world. St. Benedict established a daily timetable for monks. Along with Church service and prayer, monks worked. They did manual labor along with intellectual work, creating illuminated manuscripts and transcribing religious works.</a:t>
            </a:r>
          </a:p>
          <a:p>
            <a:pPr marL="171450" indent="-171450">
              <a:buFont typeface="Arial" panose="020B0604020202020204" pitchFamily="34" charset="0"/>
              <a:buChar char="•"/>
            </a:pPr>
            <a:r>
              <a:rPr lang="en-US" dirty="0"/>
              <a:t>Monks became the new Christian heroes, an important force in the new European civilization. The monastic community set the highest ideal of Christian life and provided a moral example to all. Monks were the social workers of their communities, providing schools for the young, hospitality for travelers, and hospitals for the sick. They also taught peasants carpentry and weaving and made agricultural improvements that they passed on to others. Monasteries became centers of learning</a:t>
            </a:r>
            <a:r>
              <a:rPr lang="en-US" b="1" dirty="0"/>
              <a:t>.</a:t>
            </a:r>
            <a:endParaRPr lang="en-US" dirty="0"/>
          </a:p>
        </p:txBody>
      </p:sp>
      <p:sp>
        <p:nvSpPr>
          <p:cNvPr id="4" name="Slide Number Placeholder 3"/>
          <p:cNvSpPr>
            <a:spLocks noGrp="1"/>
          </p:cNvSpPr>
          <p:nvPr>
            <p:ph type="sldNum" sz="quarter" idx="5"/>
          </p:nvPr>
        </p:nvSpPr>
        <p:spPr/>
        <p:txBody>
          <a:bodyPr/>
          <a:lstStyle/>
          <a:p>
            <a:fld id="{7325498E-4A41-4036-A474-60728F7CB95E}" type="slidenum">
              <a:rPr lang="en-US" smtClean="0"/>
              <a:t>6</a:t>
            </a:fld>
            <a:endParaRPr lang="en-US"/>
          </a:p>
        </p:txBody>
      </p:sp>
    </p:spTree>
    <p:extLst>
      <p:ext uri="{BB962C8B-B14F-4D97-AF65-F5344CB8AC3E}">
        <p14:creationId xmlns:p14="http://schemas.microsoft.com/office/powerpoint/2010/main" val="7822868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them, </a:t>
            </a:r>
            <a:r>
              <a:rPr lang="en-US" dirty="0" err="1"/>
              <a:t>Pépin</a:t>
            </a:r>
            <a:r>
              <a:rPr lang="en-US" dirty="0"/>
              <a:t>, finally took the logical step of assuming the kingship for himself and his family. </a:t>
            </a:r>
            <a:r>
              <a:rPr lang="en-US" dirty="0" err="1"/>
              <a:t>Pépin</a:t>
            </a:r>
            <a:r>
              <a:rPr lang="en-US" dirty="0"/>
              <a:t> was the son of Charles Martel, the leader who defeated the Muslims at the Battle of Tours in 732. Upon </a:t>
            </a:r>
            <a:r>
              <a:rPr lang="en-US" dirty="0" err="1"/>
              <a:t>Pépin’s</a:t>
            </a:r>
            <a:r>
              <a:rPr lang="en-US" dirty="0"/>
              <a:t> death in 768, his son became the new Frankish king. This powerful ruler is known to history as Charles the Great, or Charlemagne.</a:t>
            </a:r>
          </a:p>
        </p:txBody>
      </p:sp>
      <p:sp>
        <p:nvSpPr>
          <p:cNvPr id="4" name="Slide Number Placeholder 3"/>
          <p:cNvSpPr>
            <a:spLocks noGrp="1"/>
          </p:cNvSpPr>
          <p:nvPr>
            <p:ph type="sldNum" sz="quarter" idx="5"/>
          </p:nvPr>
        </p:nvSpPr>
        <p:spPr/>
        <p:txBody>
          <a:bodyPr/>
          <a:lstStyle/>
          <a:p>
            <a:fld id="{7325498E-4A41-4036-A474-60728F7CB95E}" type="slidenum">
              <a:rPr lang="en-US" smtClean="0"/>
              <a:t>7</a:t>
            </a:fld>
            <a:endParaRPr lang="en-US"/>
          </a:p>
        </p:txBody>
      </p:sp>
    </p:spTree>
    <p:extLst>
      <p:ext uri="{BB962C8B-B14F-4D97-AF65-F5344CB8AC3E}">
        <p14:creationId xmlns:p14="http://schemas.microsoft.com/office/powerpoint/2010/main" val="33480771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Charlemagne had a strong desire to promote learning in his kingdom. This desire stemmed from his own intellectual curiosity and from the need to educate Catholic clergy and government officials. His efforts led to an intellectual revival sometimes called the Carolingian Renaissance, or rebirth. This revival involved renewed interest in Latin culture and classical works—the works of the Greeks and Romans.</a:t>
            </a:r>
          </a:p>
        </p:txBody>
      </p:sp>
      <p:sp>
        <p:nvSpPr>
          <p:cNvPr id="4" name="Slide Number Placeholder 3"/>
          <p:cNvSpPr>
            <a:spLocks noGrp="1"/>
          </p:cNvSpPr>
          <p:nvPr>
            <p:ph type="sldNum" sz="quarter" idx="5"/>
          </p:nvPr>
        </p:nvSpPr>
        <p:spPr/>
        <p:txBody>
          <a:bodyPr/>
          <a:lstStyle/>
          <a:p>
            <a:fld id="{7325498E-4A41-4036-A474-60728F7CB95E}" type="slidenum">
              <a:rPr lang="en-US" smtClean="0"/>
              <a:t>8</a:t>
            </a:fld>
            <a:endParaRPr lang="en-US"/>
          </a:p>
        </p:txBody>
      </p:sp>
    </p:spTree>
    <p:extLst>
      <p:ext uri="{BB962C8B-B14F-4D97-AF65-F5344CB8AC3E}">
        <p14:creationId xmlns:p14="http://schemas.microsoft.com/office/powerpoint/2010/main" val="38505401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Charlemagne held his empire together with his personal power and prestige as a leader and the strong administrative system he established. His death created a vacuum of leadership that left the empire vulnerable. The Frankish tradition of dividing an estate among the surviving heirs also weakened the empire. As the Germanic tribes had moved into the Roman Empire and helped create a new European civilization, new invaders entered Europe and influenced its culture.</a:t>
            </a:r>
          </a:p>
        </p:txBody>
      </p:sp>
      <p:sp>
        <p:nvSpPr>
          <p:cNvPr id="4" name="Slide Number Placeholder 3"/>
          <p:cNvSpPr>
            <a:spLocks noGrp="1"/>
          </p:cNvSpPr>
          <p:nvPr>
            <p:ph type="sldNum" sz="quarter" idx="5"/>
          </p:nvPr>
        </p:nvSpPr>
        <p:spPr/>
        <p:txBody>
          <a:bodyPr/>
          <a:lstStyle/>
          <a:p>
            <a:fld id="{7325498E-4A41-4036-A474-60728F7CB95E}" type="slidenum">
              <a:rPr lang="en-US" smtClean="0"/>
              <a:t>9</a:t>
            </a:fld>
            <a:endParaRPr lang="en-US"/>
          </a:p>
        </p:txBody>
      </p:sp>
    </p:spTree>
    <p:extLst>
      <p:ext uri="{BB962C8B-B14F-4D97-AF65-F5344CB8AC3E}">
        <p14:creationId xmlns:p14="http://schemas.microsoft.com/office/powerpoint/2010/main" val="391087529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4" name="Group 13"/>
          <p:cNvGrpSpPr/>
          <p:nvPr/>
        </p:nvGrpSpPr>
        <p:grpSpPr>
          <a:xfrm>
            <a:off x="-1588" y="0"/>
            <a:ext cx="12193588" cy="6861555"/>
            <a:chOff x="-1588" y="0"/>
            <a:chExt cx="12193588" cy="6861555"/>
          </a:xfrm>
        </p:grpSpPr>
        <p:sp>
          <p:nvSpPr>
            <p:cNvPr id="9" name="Rectangle 8"/>
            <p:cNvSpPr/>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a:prstGeom prst="rect">
            <a:avLst/>
          </a:prstGeom>
        </p:spPr>
        <p:txBody>
          <a:bodyPr anchor="b"/>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tx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rot="5400000">
            <a:off x="10158984" y="1792224"/>
            <a:ext cx="990599" cy="304799"/>
          </a:xfrm>
        </p:spPr>
        <p:txBody>
          <a:bodyPr/>
          <a:lstStyle>
            <a:lvl1pPr algn="l">
              <a:defRPr b="0">
                <a:solidFill>
                  <a:schemeClr val="bg1"/>
                </a:solidFill>
              </a:defRPr>
            </a:lvl1pPr>
          </a:lstStyle>
          <a:p>
            <a:fld id="{E9462EF3-3C4F-43EE-ACEE-D4B806740EA3}" type="datetimeFigureOut">
              <a:rPr lang="en-US" dirty="0"/>
              <a:pPr/>
              <a:t>1/6/2021</a:t>
            </a:fld>
            <a:endParaRPr lang="en-US" dirty="0"/>
          </a:p>
        </p:txBody>
      </p:sp>
      <p:sp>
        <p:nvSpPr>
          <p:cNvPr id="5" name="Footer Placeholder 4"/>
          <p:cNvSpPr>
            <a:spLocks noGrp="1"/>
          </p:cNvSpPr>
          <p:nvPr>
            <p:ph type="ftr" sz="quarter" idx="11"/>
          </p:nvPr>
        </p:nvSpPr>
        <p:spPr>
          <a:xfrm rot="5400000">
            <a:off x="8951976" y="3227832"/>
            <a:ext cx="3867912" cy="310896"/>
          </a:xfrm>
        </p:spPr>
        <p:txBody>
          <a:bodyPr/>
          <a:lstStyle>
            <a:lvl1pPr>
              <a:defRPr sz="1000" b="0">
                <a:solidFill>
                  <a:schemeClr val="bg1"/>
                </a:solidFill>
              </a:defRPr>
            </a:lvl1pPr>
          </a:lstStyle>
          <a:p>
            <a:endParaRPr lang="en-US" dirty="0"/>
          </a:p>
        </p:txBody>
      </p:sp>
      <p:sp>
        <p:nvSpPr>
          <p:cNvPr id="8" name="Rectangle 7"/>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10351008" y="292608"/>
            <a:ext cx="838199" cy="767687"/>
          </a:xfrm>
        </p:spPr>
        <p:txBody>
          <a:bodyPr/>
          <a:lstStyle>
            <a:lvl1pPr>
              <a:defRPr sz="2800" b="0" i="0">
                <a:latin typeface="+mj-lt"/>
              </a:defRPr>
            </a:lvl1p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Panoramic Picture with Caption">
    <p:spTree>
      <p:nvGrpSpPr>
        <p:cNvPr id="1" name=""/>
        <p:cNvGrpSpPr/>
        <p:nvPr/>
      </p:nvGrpSpPr>
      <p:grpSpPr>
        <a:xfrm>
          <a:off x="0" y="0"/>
          <a:ext cx="0" cy="0"/>
          <a:chOff x="0" y="0"/>
          <a:chExt cx="0" cy="0"/>
        </a:xfrm>
      </p:grpSpPr>
      <p:grpSp>
        <p:nvGrpSpPr>
          <p:cNvPr id="17" name="Group 16"/>
          <p:cNvGrpSpPr/>
          <p:nvPr/>
        </p:nvGrpSpPr>
        <p:grpSpPr>
          <a:xfrm>
            <a:off x="-1588" y="0"/>
            <a:ext cx="12193588" cy="6861555"/>
            <a:chOff x="-1588" y="0"/>
            <a:chExt cx="12193588" cy="6861555"/>
          </a:xfrm>
        </p:grpSpPr>
        <p:sp>
          <p:nvSpPr>
            <p:cNvPr id="11" name="Rectangle 10"/>
            <p:cNvSpPr/>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7" y="4969927"/>
            <a:ext cx="8825657" cy="566738"/>
          </a:xfrm>
          <a:prstGeom prst="rect">
            <a:avLst/>
          </a:prstGeo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bwMode="gray">
          <a:xfrm>
            <a:off x="1154957" y="5536665"/>
            <a:ext cx="8825656" cy="493712"/>
          </a:xfrm>
        </p:spPr>
        <p:txBody>
          <a:bodyPr>
            <a:normAutofit/>
          </a:bodyPr>
          <a:lstStyle>
            <a:lvl1pPr marL="0" indent="0">
              <a:buNone/>
              <a:defRPr sz="1200">
                <a:solidFill>
                  <a:schemeClr val="tx2">
                    <a:lumMod val="40000"/>
                    <a:lumOff val="6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6343B39-165A-4B68-AA5C-581F5336313C}" type="datetimeFigureOut">
              <a:rPr lang="en-US" dirty="0"/>
              <a:t>1/6/2021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2" name="Rectangle 1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16" name="Group 15"/>
          <p:cNvGrpSpPr/>
          <p:nvPr/>
        </p:nvGrpSpPr>
        <p:grpSpPr>
          <a:xfrm>
            <a:off x="-1588" y="0"/>
            <a:ext cx="12193588" cy="6861555"/>
            <a:chOff x="-1588" y="0"/>
            <a:chExt cx="12193588" cy="6861555"/>
          </a:xfrm>
        </p:grpSpPr>
        <p:sp>
          <p:nvSpPr>
            <p:cNvPr id="10" name="Rectangle 9"/>
            <p:cNvSpPr/>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9"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060704"/>
            <a:ext cx="8833104" cy="1371600"/>
          </a:xfrm>
          <a:prstGeom prst="rect">
            <a:avLst/>
          </a:prstGeom>
        </p:spPr>
        <p:txBody>
          <a:bodyPr anchor="ctr" anchorCtr="0"/>
          <a:lstStyle>
            <a:lvl1pPr>
              <a:defRPr sz="4000"/>
            </a:lvl1pPr>
          </a:lstStyle>
          <a:p>
            <a:r>
              <a:rPr lang="en-US"/>
              <a:t>Click to edit Master title style</a:t>
            </a:r>
            <a:endParaRPr lang="en-US" dirty="0"/>
          </a:p>
        </p:txBody>
      </p:sp>
      <p:sp>
        <p:nvSpPr>
          <p:cNvPr id="8" name="Text Placeholder 3"/>
          <p:cNvSpPr>
            <a:spLocks noGrp="1"/>
          </p:cNvSpPr>
          <p:nvPr>
            <p:ph type="body" sz="half" idx="2"/>
          </p:nvPr>
        </p:nvSpPr>
        <p:spPr>
          <a:xfrm>
            <a:off x="1152144" y="3547872"/>
            <a:ext cx="8825659" cy="2478024"/>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942C8C57-33F9-4259-AC4F-0E3F5BEC9B94}" type="datetimeFigureOut">
              <a:rPr lang="en-US" dirty="0"/>
              <a:t>1/6/2021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7" name="Group 6"/>
          <p:cNvGrpSpPr/>
          <p:nvPr/>
        </p:nvGrpSpPr>
        <p:grpSpPr>
          <a:xfrm>
            <a:off x="-1588" y="0"/>
            <a:ext cx="12193588" cy="6861555"/>
            <a:chOff x="-1588" y="0"/>
            <a:chExt cx="12193588" cy="6861555"/>
          </a:xfrm>
        </p:grpSpPr>
        <p:sp>
          <p:nvSpPr>
            <p:cNvPr id="16" name="Rectangle 15"/>
            <p:cNvSpPr/>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Oval 17"/>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4"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7"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2" name="TextBox 11"/>
          <p:cNvSpPr txBox="1"/>
          <p:nvPr/>
        </p:nvSpPr>
        <p:spPr bwMode="gray">
          <a:xfrm>
            <a:off x="898295" y="596767"/>
            <a:ext cx="801912" cy="156966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cs typeface="Arial"/>
              </a:defRPr>
            </a:lvl1pPr>
          </a:lstStyle>
          <a:p>
            <a:pPr lvl="0"/>
            <a:r>
              <a:rPr lang="en-US" sz="9600" dirty="0">
                <a:solidFill>
                  <a:schemeClr val="tx2">
                    <a:lumMod val="40000"/>
                    <a:lumOff val="60000"/>
                  </a:schemeClr>
                </a:solidFill>
              </a:rPr>
              <a:t>“</a:t>
            </a:r>
          </a:p>
        </p:txBody>
      </p:sp>
      <p:sp>
        <p:nvSpPr>
          <p:cNvPr id="15" name="TextBox 14"/>
          <p:cNvSpPr txBox="1"/>
          <p:nvPr/>
        </p:nvSpPr>
        <p:spPr bwMode="gray">
          <a:xfrm>
            <a:off x="9715063" y="2629300"/>
            <a:ext cx="801912" cy="156966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cs typeface="Arial"/>
              </a:defRPr>
            </a:lvl1pPr>
          </a:lstStyle>
          <a:p>
            <a:pPr lvl="0"/>
            <a:r>
              <a:rPr lang="en-US" sz="9600" dirty="0">
                <a:solidFill>
                  <a:schemeClr val="tx2">
                    <a:lumMod val="40000"/>
                    <a:lumOff val="60000"/>
                  </a:schemeClr>
                </a:solidFill>
              </a:rPr>
              <a:t>”</a:t>
            </a:r>
          </a:p>
        </p:txBody>
      </p:sp>
      <p:sp>
        <p:nvSpPr>
          <p:cNvPr id="2" name="Title 1"/>
          <p:cNvSpPr>
            <a:spLocks noGrp="1"/>
          </p:cNvSpPr>
          <p:nvPr>
            <p:ph type="title"/>
          </p:nvPr>
        </p:nvSpPr>
        <p:spPr>
          <a:xfrm>
            <a:off x="1574801" y="980517"/>
            <a:ext cx="8460983" cy="2698249"/>
          </a:xfrm>
          <a:prstGeom prst="rect">
            <a:avLst/>
          </a:prstGeom>
        </p:spPr>
        <p:txBody>
          <a:bodyPr anchor="ctr" anchorCtr="0"/>
          <a:lstStyle>
            <a:lvl1pPr>
              <a:defRPr sz="4000"/>
            </a:lvl1pPr>
          </a:lstStyle>
          <a:p>
            <a:r>
              <a:rPr lang="en-US"/>
              <a:t>Click to edit Master title style</a:t>
            </a:r>
            <a:endParaRPr lang="en-US" dirty="0"/>
          </a:p>
        </p:txBody>
      </p:sp>
      <p:sp>
        <p:nvSpPr>
          <p:cNvPr id="11" name="Text Placeholder 3"/>
          <p:cNvSpPr>
            <a:spLocks noGrp="1"/>
          </p:cNvSpPr>
          <p:nvPr>
            <p:ph type="body" sz="half" idx="14"/>
          </p:nvPr>
        </p:nvSpPr>
        <p:spPr bwMode="gray">
          <a:xfrm>
            <a:off x="1945945" y="3679987"/>
            <a:ext cx="7725772" cy="342174"/>
          </a:xfrm>
        </p:spPr>
        <p:txBody>
          <a:bodyPr vert="horz" lIns="91440" tIns="45720" rIns="91440" bIns="45720" rtlCol="0" anchor="t">
            <a:normAutofit/>
          </a:bodyPr>
          <a:lstStyle>
            <a:lvl1pPr>
              <a:buNone/>
              <a:defRPr lang="en-US" sz="1400" cap="small" dirty="0">
                <a:solidFill>
                  <a:schemeClr val="tx2">
                    <a:lumMod val="40000"/>
                    <a:lumOff val="60000"/>
                  </a:schemeClr>
                </a:solidFill>
                <a:latin typeface="+mn-lt"/>
              </a:defRPr>
            </a:lvl1pPr>
          </a:lstStyle>
          <a:p>
            <a:pPr marL="0" lvl="0" indent="0">
              <a:buNone/>
            </a:pPr>
            <a:r>
              <a:rPr lang="en-US"/>
              <a:t>Click to edit Master text styles</a:t>
            </a:r>
          </a:p>
        </p:txBody>
      </p:sp>
      <p:sp>
        <p:nvSpPr>
          <p:cNvPr id="10" name="Text Placeholder 3"/>
          <p:cNvSpPr>
            <a:spLocks noGrp="1"/>
          </p:cNvSpPr>
          <p:nvPr>
            <p:ph type="body" sz="half" idx="2"/>
          </p:nvPr>
        </p:nvSpPr>
        <p:spPr>
          <a:xfrm>
            <a:off x="1154954" y="5029198"/>
            <a:ext cx="8825659" cy="997858"/>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8748772B-8FA2-401F-A0A1-A59855EDBC3E}" type="datetimeFigureOut">
              <a:rPr lang="en-US" dirty="0"/>
              <a:t>1/6/2021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23" name="Rectangle 2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16" name="Group 15"/>
          <p:cNvGrpSpPr/>
          <p:nvPr/>
        </p:nvGrpSpPr>
        <p:grpSpPr>
          <a:xfrm>
            <a:off x="-1588" y="0"/>
            <a:ext cx="12193588" cy="6861555"/>
            <a:chOff x="-1588" y="0"/>
            <a:chExt cx="12193588" cy="6861555"/>
          </a:xfrm>
        </p:grpSpPr>
        <p:sp>
          <p:nvSpPr>
            <p:cNvPr id="11" name="Rectangle 10"/>
            <p:cNvSpPr/>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3525"/>
            <a:ext cx="8865623" cy="1819656"/>
          </a:xfrm>
          <a:prstGeom prst="rect">
            <a:avLst/>
          </a:prstGeo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5029200"/>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3DD5BDE-5A90-4611-82E9-0FC5746D30C5}" type="datetimeFigureOut">
              <a:rPr lang="en-US" dirty="0"/>
              <a:t>1/6/2021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0" name="Rectangle 9"/>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a:prstGeom prst="rect">
            <a:avLst/>
          </a:prstGeo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2603500"/>
            <a:ext cx="3129168" cy="576261"/>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1154954" y="3179764"/>
            <a:ext cx="3129168" cy="2847290"/>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12721" y="2603500"/>
            <a:ext cx="3145380" cy="576261"/>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4512721" y="3179764"/>
            <a:ext cx="3145380" cy="2847290"/>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886700" y="2595032"/>
            <a:ext cx="3161029" cy="58473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886700" y="3179764"/>
            <a:ext cx="3161029" cy="2847290"/>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4384991" y="2603500"/>
            <a:ext cx="32564" cy="3423554"/>
          </a:xfrm>
          <a:prstGeom prst="line">
            <a:avLst/>
          </a:prstGeom>
          <a:ln w="12700" cmpd="sng">
            <a:solidFill>
              <a:schemeClr val="tx1">
                <a:lumMod val="75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5824" y="2603500"/>
            <a:ext cx="0" cy="3423554"/>
          </a:xfrm>
          <a:prstGeom prst="line">
            <a:avLst/>
          </a:prstGeom>
          <a:ln w="12700" cmpd="sng">
            <a:solidFill>
              <a:schemeClr val="tx1">
                <a:lumMod val="75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1ADDA17D-0BEA-4E76-A7FC-F7C188BC48D1}" type="datetimeFigureOut">
              <a:rPr lang="en-US" dirty="0"/>
              <a:t>1/6/2021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a:prstGeom prst="rect">
            <a:avLst/>
          </a:prstGeom>
        </p:spPr>
        <p:txBody>
          <a:bodyPr anchor="ctr" anchorCtr="0"/>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4532845"/>
            <a:ext cx="3050438" cy="576260"/>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1334552" y="2610916"/>
            <a:ext cx="2691242" cy="1584094"/>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1154954" y="5109107"/>
            <a:ext cx="3050438" cy="91794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68865" y="4532842"/>
            <a:ext cx="30504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474846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4568865" y="5109108"/>
            <a:ext cx="3050438" cy="91257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983433" y="4532842"/>
            <a:ext cx="30504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983433" y="5109107"/>
            <a:ext cx="3050438" cy="917947"/>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4384245" y="2603500"/>
            <a:ext cx="1" cy="3461811"/>
          </a:xfrm>
          <a:prstGeom prst="line">
            <a:avLst/>
          </a:prstGeom>
          <a:ln w="12700" cmpd="sng">
            <a:solidFill>
              <a:schemeClr val="tx1">
                <a:lumMod val="75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807352" y="2603500"/>
            <a:ext cx="0" cy="3461811"/>
          </a:xfrm>
          <a:prstGeom prst="line">
            <a:avLst/>
          </a:prstGeom>
          <a:ln w="12700" cmpd="sng">
            <a:solidFill>
              <a:schemeClr val="tx1">
                <a:lumMod val="75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6909AC7D-18CA-4236-82B9-D75EB1D66EAE}" type="datetimeFigureOut">
              <a:rPr lang="en-US" dirty="0"/>
              <a:t>1/6/2021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154954" y="2595033"/>
            <a:ext cx="8825659" cy="3424768"/>
          </a:xfrm>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68300E-C023-45CD-A0BE-EDB7A8C6EA8B}" type="datetimeFigureOut">
              <a:rPr lang="en-US" dirty="0"/>
              <a:t>1/6/2021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8" name="Group 7"/>
          <p:cNvGrpSpPr/>
          <p:nvPr/>
        </p:nvGrpSpPr>
        <p:grpSpPr>
          <a:xfrm>
            <a:off x="-1588" y="0"/>
            <a:ext cx="12193588" cy="6861555"/>
            <a:chOff x="-1588" y="0"/>
            <a:chExt cx="12193588" cy="6861555"/>
          </a:xfrm>
        </p:grpSpPr>
        <p:sp>
          <p:nvSpPr>
            <p:cNvPr id="15" name="Rectangle 14"/>
            <p:cNvSpPr/>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3" name="Rectangle 12"/>
            <p:cNvSpPr/>
            <p:nvPr/>
          </p:nvSpPr>
          <p:spPr>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6"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76756" y="1278466"/>
            <a:ext cx="1441567" cy="4748591"/>
          </a:xfrm>
          <a:prstGeom prst="rect">
            <a:avLst/>
          </a:prstGeo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1154954" y="1278465"/>
            <a:ext cx="6256025" cy="474859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620EAD-E369-4933-8469-ED7764B56A1B}" type="datetimeFigureOut">
              <a:rPr lang="en-US" dirty="0"/>
              <a:t>1/6/2021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20" name="Rectangle 19"/>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9"/>
            <a:ext cx="8825659" cy="706964"/>
          </a:xfrm>
          <a:prstGeom prst="rect">
            <a:avLst/>
          </a:prstGeom>
        </p:spPr>
        <p:txBody>
          <a:bodyPr anchor="ctr"/>
          <a:lstStyle/>
          <a:p>
            <a:r>
              <a:rPr lang="en-US"/>
              <a:t>Click to edit Master title style</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76C0EF2-9919-473B-8215-8616BAF10692}" type="datetimeFigureOut">
              <a:rPr lang="en-US" dirty="0"/>
              <a:t>1/6/2021</a:t>
            </a:fld>
            <a:endParaRPr lang="en-US" dirty="0"/>
          </a:p>
        </p:txBody>
      </p:sp>
      <p:sp>
        <p:nvSpPr>
          <p:cNvPr id="5" name="Footer Placeholder 4"/>
          <p:cNvSpPr>
            <a:spLocks noGrp="1"/>
          </p:cNvSpPr>
          <p:nvPr>
            <p:ph type="ftr" sz="quarter" idx="11"/>
          </p:nvPr>
        </p:nvSpPr>
        <p:spPr/>
        <p:txBody>
          <a:bodyPr/>
          <a:lstStyle>
            <a:lvl1pPr>
              <a:defRPr sz="1000" b="1"/>
            </a:lvl1p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17" name="Group 16"/>
          <p:cNvGrpSpPr/>
          <p:nvPr/>
        </p:nvGrpSpPr>
        <p:grpSpPr>
          <a:xfrm>
            <a:off x="-1588" y="0"/>
            <a:ext cx="12193588" cy="6861555"/>
            <a:chOff x="-1588" y="0"/>
            <a:chExt cx="12193588" cy="6861555"/>
          </a:xfrm>
        </p:grpSpPr>
        <p:sp>
          <p:nvSpPr>
            <p:cNvPr id="12" name="Rectangle 11"/>
            <p:cNvSpPr/>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Rectangle 8"/>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8"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7"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2679192"/>
            <a:ext cx="4343400" cy="2286000"/>
          </a:xfrm>
          <a:prstGeom prst="rect">
            <a:avLst/>
          </a:prstGeom>
        </p:spPr>
        <p:txBody>
          <a:bodyPr anchor="ctr" anchorCtr="0"/>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894576" y="2679192"/>
            <a:ext cx="3758184" cy="2286000"/>
          </a:xfrm>
        </p:spPr>
        <p:txBody>
          <a:bodyPr anchor="ctr" anchorCtr="0"/>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09472EB-AC54-4713-BFC2-BEB621108C63}" type="datetimeFigureOut">
              <a:rPr lang="en-US" dirty="0"/>
              <a:t>1/6/2021</a:t>
            </a:fld>
            <a:endParaRPr lang="en-US" dirty="0"/>
          </a:p>
        </p:txBody>
      </p:sp>
      <p:sp>
        <p:nvSpPr>
          <p:cNvPr id="5" name="Footer Placeholder 4"/>
          <p:cNvSpPr>
            <a:spLocks noGrp="1"/>
          </p:cNvSpPr>
          <p:nvPr>
            <p:ph type="ftr" sz="quarter" idx="11"/>
          </p:nvPr>
        </p:nvSpPr>
        <p:spPr/>
        <p:txBody>
          <a:bodyPr/>
          <a:lstStyle>
            <a:lvl1pPr>
              <a:defRPr sz="1000" b="1"/>
            </a:lvl1pPr>
          </a:lstStyle>
          <a:p>
            <a:endParaRPr lang="en-US" dirty="0"/>
          </a:p>
        </p:txBody>
      </p:sp>
      <p:sp>
        <p:nvSpPr>
          <p:cNvPr id="10" name="Rectangle 9"/>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154953" y="969264"/>
            <a:ext cx="8825659" cy="704088"/>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1154954" y="2603500"/>
            <a:ext cx="4828032" cy="34163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8776" y="2603500"/>
            <a:ext cx="4828032" cy="34163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9455A0C-791E-4545-B787-F98AD45CD761}" type="datetimeFigureOut">
              <a:rPr lang="en-US" dirty="0"/>
              <a:t>1/6/2021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54954" y="969264"/>
            <a:ext cx="8825659" cy="704088"/>
          </a:xfrm>
          <a:prstGeom prst="rect">
            <a:avLst/>
          </a:prstGeo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54954" y="2606040"/>
            <a:ext cx="4828032"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54954" y="3198448"/>
            <a:ext cx="4828032" cy="284378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08776" y="2606040"/>
            <a:ext cx="4828032"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08711" y="3187921"/>
            <a:ext cx="4825160" cy="285431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2536B77-F4F4-4427-AC4F-9A623798AD82}" type="datetimeFigureOut">
              <a:rPr lang="en-US" dirty="0"/>
              <a:t>1/6/2021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152144" y="969264"/>
            <a:ext cx="8825659" cy="704088"/>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8BE790C-34EB-4565-8437-CACF4CDB7822}" type="datetimeFigureOut">
              <a:rPr lang="en-US" dirty="0"/>
              <a:t>1/6/2021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84A4C11-22B8-4A4E-8126-B3AF6B948A8E}" type="datetimeFigureOut">
              <a:rPr lang="en-US" dirty="0"/>
              <a:t>1/6/2021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Rectangle 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18" name="Group 17"/>
          <p:cNvGrpSpPr/>
          <p:nvPr/>
        </p:nvGrpSpPr>
        <p:grpSpPr>
          <a:xfrm>
            <a:off x="-1588" y="0"/>
            <a:ext cx="12193588" cy="6861555"/>
            <a:chOff x="-1588" y="0"/>
            <a:chExt cx="12193588" cy="6861555"/>
          </a:xfrm>
        </p:grpSpPr>
        <p:sp>
          <p:nvSpPr>
            <p:cNvPr id="12" name="Rectangle 11"/>
            <p:cNvSpPr/>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0"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3" y="1298448"/>
            <a:ext cx="2793159" cy="1597152"/>
          </a:xfrm>
          <a:prstGeom prst="rect">
            <a:avLst/>
          </a:prstGeo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779008" y="1447800"/>
            <a:ext cx="5195997" cy="45720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bwMode="gray">
          <a:xfrm>
            <a:off x="1154953" y="3129280"/>
            <a:ext cx="2793159" cy="2895599"/>
          </a:xfrm>
        </p:spPr>
        <p:txBody>
          <a:bodyPr/>
          <a:lstStyle>
            <a:lvl1pPr marL="0" indent="0">
              <a:buNone/>
              <a:defRPr sz="1400">
                <a:solidFill>
                  <a:schemeClr val="tx2">
                    <a:lumMod val="40000"/>
                    <a:lumOff val="6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6ED06B6-C816-4861-964D-15A98395707D}" type="datetimeFigureOut">
              <a:rPr lang="en-US" dirty="0"/>
              <a:t>1/6/2021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18" name="Group 17"/>
          <p:cNvGrpSpPr/>
          <p:nvPr/>
        </p:nvGrpSpPr>
        <p:grpSpPr>
          <a:xfrm>
            <a:off x="-1588" y="0"/>
            <a:ext cx="12193588" cy="6861555"/>
            <a:chOff x="-1588" y="0"/>
            <a:chExt cx="12193588" cy="6861555"/>
          </a:xfrm>
        </p:grpSpPr>
        <p:sp>
          <p:nvSpPr>
            <p:cNvPr id="12" name="Rectangle 11"/>
            <p:cNvSpPr/>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0"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3907" y="1693332"/>
            <a:ext cx="3860259" cy="1735668"/>
          </a:xfrm>
          <a:prstGeom prst="rect">
            <a:avLst/>
          </a:prstGeo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bwMode="gray">
          <a:xfrm>
            <a:off x="1154955" y="3657600"/>
            <a:ext cx="3859212" cy="1371600"/>
          </a:xfrm>
        </p:spPr>
        <p:txBody>
          <a:bodyPr>
            <a:normAutofit/>
          </a:bodyPr>
          <a:lstStyle>
            <a:lvl1pPr marL="0" indent="0">
              <a:buNone/>
              <a:defRPr sz="1400">
                <a:solidFill>
                  <a:schemeClr val="tx2">
                    <a:lumMod val="40000"/>
                    <a:lumOff val="6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0B1A8AB-EA7C-4B1B-9D73-E2551851FABE}" type="datetimeFigureOut">
              <a:rPr lang="en-US" dirty="0"/>
              <a:t>1/6/2021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 name="Group 1"/>
          <p:cNvGrpSpPr/>
          <p:nvPr/>
        </p:nvGrpSpPr>
        <p:grpSpPr>
          <a:xfrm>
            <a:off x="-1588" y="0"/>
            <a:ext cx="12193588" cy="6861555"/>
            <a:chOff x="-1588" y="0"/>
            <a:chExt cx="12193588" cy="6861555"/>
          </a:xfrm>
        </p:grpSpPr>
        <p:sp>
          <p:nvSpPr>
            <p:cNvPr id="12" name="Rectangle 11"/>
            <p:cNvSpPr/>
            <p:nvPr/>
          </p:nvSpPr>
          <p:spPr>
            <a:xfrm>
              <a:off x="0" y="0"/>
              <a:ext cx="12192000" cy="6858000"/>
            </a:xfrm>
            <a:prstGeom prst="rect">
              <a:avLst/>
            </a:prstGeom>
            <a:blipFill>
              <a:blip r:embed="rId19">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Oval 20"/>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4"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7"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2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30"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652760" y="6391656"/>
            <a:ext cx="990599" cy="304799"/>
          </a:xfrm>
          <a:prstGeom prst="rect">
            <a:avLst/>
          </a:prstGeom>
        </p:spPr>
        <p:txBody>
          <a:bodyPr vert="horz" lIns="91440" tIns="45720" rIns="91440" bIns="45720" rtlCol="0" anchor="ctr" anchorCtr="0"/>
          <a:lstStyle>
            <a:lvl1pPr algn="r">
              <a:defRPr sz="1000" b="1" i="0">
                <a:solidFill>
                  <a:schemeClr val="accent1"/>
                </a:solidFill>
              </a:defRPr>
            </a:lvl1pPr>
          </a:lstStyle>
          <a:p>
            <a:fld id="{90786BE5-D2A3-4BF0-8B30-D7403E61B3DC}" type="datetimeFigureOut">
              <a:rPr lang="en-US" dirty="0"/>
              <a:t>1/6/2021</a:t>
            </a:fld>
            <a:endParaRPr lang="en-US" dirty="0"/>
          </a:p>
        </p:txBody>
      </p:sp>
      <p:sp>
        <p:nvSpPr>
          <p:cNvPr id="5" name="Footer Placeholder 4"/>
          <p:cNvSpPr>
            <a:spLocks noGrp="1"/>
          </p:cNvSpPr>
          <p:nvPr>
            <p:ph type="ftr" sz="quarter" idx="3"/>
          </p:nvPr>
        </p:nvSpPr>
        <p:spPr>
          <a:xfrm>
            <a:off x="557784" y="6391656"/>
            <a:ext cx="3867912" cy="310896"/>
          </a:xfrm>
          <a:prstGeom prst="rect">
            <a:avLst/>
          </a:prstGeom>
        </p:spPr>
        <p:txBody>
          <a:bodyPr vert="horz" lIns="91440" tIns="45720" rIns="91440" bIns="45720" rtlCol="0" anchor="ctr" anchorCtr="0"/>
          <a:lstStyle>
            <a:lvl1pPr algn="l">
              <a:defRPr sz="1000" b="1" i="0">
                <a:solidFill>
                  <a:schemeClr val="accent1"/>
                </a:solidFill>
              </a:defRPr>
            </a:lvl1pPr>
          </a:lstStyle>
          <a:p>
            <a:endParaRPr lang="en-US" dirty="0"/>
          </a:p>
        </p:txBody>
      </p:sp>
      <p:sp>
        <p:nvSpPr>
          <p:cNvPr id="29" name="Rectangle 2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64" r:id="rId12"/>
    <p:sldLayoutId id="2147483662" r:id="rId13"/>
    <p:sldLayoutId id="2147483669" r:id="rId14"/>
    <p:sldLayoutId id="2147483670" r:id="rId15"/>
    <p:sldLayoutId id="2147483658" r:id="rId16"/>
    <p:sldLayoutId id="2147483659" r:id="rId17"/>
  </p:sldLayoutIdLst>
  <p:hf sldNum="0" hdr="0" ftr="0" dt="0"/>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8EB42-EC89-4ECD-BF25-4B4286A083BF}"/>
              </a:ext>
            </a:extLst>
          </p:cNvPr>
          <p:cNvSpPr>
            <a:spLocks noGrp="1"/>
          </p:cNvSpPr>
          <p:nvPr>
            <p:ph type="ctrTitle"/>
          </p:nvPr>
        </p:nvSpPr>
        <p:spPr>
          <a:xfrm>
            <a:off x="8160773" y="1113062"/>
            <a:ext cx="3382297" cy="3281957"/>
          </a:xfrm>
        </p:spPr>
        <p:txBody>
          <a:bodyPr>
            <a:normAutofit/>
          </a:bodyPr>
          <a:lstStyle/>
          <a:p>
            <a:r>
              <a:rPr lang="en-US" sz="5000"/>
              <a:t>Rise of the Franks and Feudalism</a:t>
            </a:r>
          </a:p>
        </p:txBody>
      </p:sp>
      <p:sp>
        <p:nvSpPr>
          <p:cNvPr id="3" name="Subtitle 2">
            <a:extLst>
              <a:ext uri="{FF2B5EF4-FFF2-40B4-BE49-F238E27FC236}">
                <a16:creationId xmlns:a16="http://schemas.microsoft.com/office/drawing/2014/main" id="{3587DCBD-5DA4-4D5E-87CE-79871D55C95C}"/>
              </a:ext>
            </a:extLst>
          </p:cNvPr>
          <p:cNvSpPr>
            <a:spLocks noGrp="1"/>
          </p:cNvSpPr>
          <p:nvPr>
            <p:ph type="subTitle" idx="1"/>
          </p:nvPr>
        </p:nvSpPr>
        <p:spPr>
          <a:xfrm>
            <a:off x="8160773" y="4591665"/>
            <a:ext cx="3382298" cy="1150156"/>
          </a:xfrm>
        </p:spPr>
        <p:txBody>
          <a:bodyPr>
            <a:normAutofit/>
          </a:bodyPr>
          <a:lstStyle/>
          <a:p>
            <a:endParaRPr lang="en-US"/>
          </a:p>
        </p:txBody>
      </p:sp>
      <p:pic>
        <p:nvPicPr>
          <p:cNvPr id="4" name="Picture 3" descr="A wall painting of a horse&#10;&#10;Description automatically generated with low confidence">
            <a:extLst>
              <a:ext uri="{FF2B5EF4-FFF2-40B4-BE49-F238E27FC236}">
                <a16:creationId xmlns:a16="http://schemas.microsoft.com/office/drawing/2014/main" id="{BE38E7F1-8C6A-466B-8BC5-2FD4DE078187}"/>
              </a:ext>
            </a:extLst>
          </p:cNvPr>
          <p:cNvPicPr>
            <a:picLocks noChangeAspect="1"/>
          </p:cNvPicPr>
          <p:nvPr/>
        </p:nvPicPr>
        <p:blipFill>
          <a:blip r:embed="rId3"/>
          <a:stretch>
            <a:fillRect/>
          </a:stretch>
        </p:blipFill>
        <p:spPr>
          <a:xfrm>
            <a:off x="1185655" y="1113063"/>
            <a:ext cx="6319123" cy="4628758"/>
          </a:xfrm>
          <a:prstGeom prst="roundRect">
            <a:avLst>
              <a:gd name="adj" fmla="val 1329"/>
            </a:avLst>
          </a:prstGeom>
          <a:effectLst>
            <a:outerShdw blurRad="50800" dist="50800" dir="5400000" algn="tl" rotWithShape="0">
              <a:srgbClr val="000000">
                <a:alpha val="43000"/>
              </a:srgbClr>
            </a:outerShdw>
          </a:effectLst>
        </p:spPr>
      </p:pic>
    </p:spTree>
    <p:extLst>
      <p:ext uri="{BB962C8B-B14F-4D97-AF65-F5344CB8AC3E}">
        <p14:creationId xmlns:p14="http://schemas.microsoft.com/office/powerpoint/2010/main" val="31144119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3A1CE1-8E8B-41C4-8166-9E368C313FDD}"/>
              </a:ext>
            </a:extLst>
          </p:cNvPr>
          <p:cNvSpPr>
            <a:spLocks noGrp="1"/>
          </p:cNvSpPr>
          <p:nvPr>
            <p:ph type="title"/>
          </p:nvPr>
        </p:nvSpPr>
        <p:spPr>
          <a:xfrm>
            <a:off x="1154954" y="973669"/>
            <a:ext cx="8825659" cy="706964"/>
          </a:xfrm>
        </p:spPr>
        <p:txBody>
          <a:bodyPr>
            <a:normAutofit/>
          </a:bodyPr>
          <a:lstStyle/>
          <a:p>
            <a:r>
              <a:rPr lang="en-US" dirty="0"/>
              <a:t>More Invasions!</a:t>
            </a:r>
          </a:p>
        </p:txBody>
      </p:sp>
      <p:pic>
        <p:nvPicPr>
          <p:cNvPr id="4" name="Picture 3">
            <a:extLst>
              <a:ext uri="{FF2B5EF4-FFF2-40B4-BE49-F238E27FC236}">
                <a16:creationId xmlns:a16="http://schemas.microsoft.com/office/drawing/2014/main" id="{A8CB28DA-B0A8-40C7-B55C-49BBE58F1A5F}"/>
              </a:ext>
            </a:extLst>
          </p:cNvPr>
          <p:cNvPicPr>
            <a:picLocks noChangeAspect="1"/>
          </p:cNvPicPr>
          <p:nvPr/>
        </p:nvPicPr>
        <p:blipFill rotWithShape="1">
          <a:blip r:embed="rId3"/>
          <a:srcRect l="6829" r="4634" b="3"/>
          <a:stretch/>
        </p:blipFill>
        <p:spPr>
          <a:xfrm>
            <a:off x="414068" y="2775951"/>
            <a:ext cx="5082423" cy="3587695"/>
          </a:xfrm>
          <a:prstGeom prst="roundRect">
            <a:avLst>
              <a:gd name="adj" fmla="val 7313"/>
            </a:avLst>
          </a:prstGeom>
          <a:effectLst>
            <a:outerShdw blurRad="50800" dist="50800" dir="5400000" algn="tl" rotWithShape="0">
              <a:srgbClr val="000000">
                <a:alpha val="43000"/>
              </a:srgbClr>
            </a:outerShdw>
          </a:effectLst>
        </p:spPr>
      </p:pic>
      <p:sp>
        <p:nvSpPr>
          <p:cNvPr id="3" name="Content Placeholder 2">
            <a:extLst>
              <a:ext uri="{FF2B5EF4-FFF2-40B4-BE49-F238E27FC236}">
                <a16:creationId xmlns:a16="http://schemas.microsoft.com/office/drawing/2014/main" id="{DCC16755-0E2A-4C69-A7DE-CCDB465D7309}"/>
              </a:ext>
            </a:extLst>
          </p:cNvPr>
          <p:cNvSpPr>
            <a:spLocks noGrp="1"/>
          </p:cNvSpPr>
          <p:nvPr>
            <p:ph idx="1"/>
          </p:nvPr>
        </p:nvSpPr>
        <p:spPr>
          <a:xfrm>
            <a:off x="5980954" y="2603499"/>
            <a:ext cx="6044269" cy="4073345"/>
          </a:xfrm>
        </p:spPr>
        <p:txBody>
          <a:bodyPr anchor="ctr">
            <a:normAutofit/>
          </a:bodyPr>
          <a:lstStyle/>
          <a:p>
            <a:pPr>
              <a:lnSpc>
                <a:spcPct val="90000"/>
              </a:lnSpc>
            </a:pPr>
            <a:r>
              <a:rPr lang="en-US" dirty="0"/>
              <a:t>In the ninth and tenth centuries, western Europe was beset by a wave of invasions.</a:t>
            </a:r>
          </a:p>
          <a:p>
            <a:pPr>
              <a:lnSpc>
                <a:spcPct val="90000"/>
              </a:lnSpc>
            </a:pPr>
            <a:r>
              <a:rPr lang="en-US" dirty="0"/>
              <a:t>The </a:t>
            </a:r>
            <a:r>
              <a:rPr lang="en-US" b="1" dirty="0"/>
              <a:t>Muslims</a:t>
            </a:r>
            <a:r>
              <a:rPr lang="en-US" dirty="0"/>
              <a:t> attacked the southern coasts of Europe and sent raiding parties into southern France. </a:t>
            </a:r>
          </a:p>
          <a:p>
            <a:pPr>
              <a:lnSpc>
                <a:spcPct val="90000"/>
              </a:lnSpc>
            </a:pPr>
            <a:r>
              <a:rPr lang="en-US" dirty="0"/>
              <a:t>The </a:t>
            </a:r>
            <a:r>
              <a:rPr lang="en-US" b="1" dirty="0"/>
              <a:t>Magyars</a:t>
            </a:r>
            <a:r>
              <a:rPr lang="en-US" dirty="0"/>
              <a:t>, a people from western Asia, moved into central Europe at the end of the ninth century, settled on the plains of Hungary, and invaded western Europe. </a:t>
            </a:r>
          </a:p>
          <a:p>
            <a:pPr>
              <a:lnSpc>
                <a:spcPct val="90000"/>
              </a:lnSpc>
            </a:pPr>
            <a:r>
              <a:rPr lang="en-US" dirty="0"/>
              <a:t>The most far-reaching attacks of the time, however, came from the </a:t>
            </a:r>
            <a:r>
              <a:rPr lang="en-US" b="1" dirty="0"/>
              <a:t>Norsemen</a:t>
            </a:r>
            <a:r>
              <a:rPr lang="en-US" dirty="0"/>
              <a:t> or Northmen of Scandinavia, also called the Vikings.</a:t>
            </a:r>
          </a:p>
        </p:txBody>
      </p:sp>
    </p:spTree>
    <p:extLst>
      <p:ext uri="{BB962C8B-B14F-4D97-AF65-F5344CB8AC3E}">
        <p14:creationId xmlns:p14="http://schemas.microsoft.com/office/powerpoint/2010/main" val="4054701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85CB9-8B81-4579-BD8F-5E54503BF995}"/>
              </a:ext>
            </a:extLst>
          </p:cNvPr>
          <p:cNvSpPr>
            <a:spLocks noGrp="1"/>
          </p:cNvSpPr>
          <p:nvPr>
            <p:ph type="title"/>
          </p:nvPr>
        </p:nvSpPr>
        <p:spPr>
          <a:xfrm>
            <a:off x="1154954" y="973669"/>
            <a:ext cx="8825659" cy="706964"/>
          </a:xfrm>
        </p:spPr>
        <p:txBody>
          <a:bodyPr>
            <a:normAutofit/>
          </a:bodyPr>
          <a:lstStyle/>
          <a:p>
            <a:r>
              <a:rPr lang="en-US" dirty="0"/>
              <a:t>Introduction of Feudalism</a:t>
            </a:r>
          </a:p>
        </p:txBody>
      </p:sp>
      <p:sp>
        <p:nvSpPr>
          <p:cNvPr id="3" name="Content Placeholder 2">
            <a:extLst>
              <a:ext uri="{FF2B5EF4-FFF2-40B4-BE49-F238E27FC236}">
                <a16:creationId xmlns:a16="http://schemas.microsoft.com/office/drawing/2014/main" id="{8EEEABAE-184D-4566-A809-C440EDAAC13F}"/>
              </a:ext>
            </a:extLst>
          </p:cNvPr>
          <p:cNvSpPr>
            <a:spLocks noGrp="1"/>
          </p:cNvSpPr>
          <p:nvPr>
            <p:ph idx="1"/>
          </p:nvPr>
        </p:nvSpPr>
        <p:spPr>
          <a:xfrm>
            <a:off x="615352" y="2603500"/>
            <a:ext cx="6936916" cy="3416300"/>
          </a:xfrm>
        </p:spPr>
        <p:txBody>
          <a:bodyPr anchor="ctr">
            <a:normAutofit fontScale="92500"/>
          </a:bodyPr>
          <a:lstStyle/>
          <a:p>
            <a:r>
              <a:rPr lang="en-US" sz="2800" dirty="0"/>
              <a:t>At the heart of feudalism was the idea of vassalage. In Germanic society, warriors swore an oath of loyalty to their leaders and fought in battles for them. The leaders, in turn, took care of the warriors’ needs. By the eighth century, a man who served a lord in a military capacity was known as a vassal.</a:t>
            </a:r>
          </a:p>
        </p:txBody>
      </p:sp>
      <p:pic>
        <p:nvPicPr>
          <p:cNvPr id="4" name="Picture 3">
            <a:extLst>
              <a:ext uri="{FF2B5EF4-FFF2-40B4-BE49-F238E27FC236}">
                <a16:creationId xmlns:a16="http://schemas.microsoft.com/office/drawing/2014/main" id="{98D04385-2BE3-47DB-BB4D-FE7FB498F8C5}"/>
              </a:ext>
            </a:extLst>
          </p:cNvPr>
          <p:cNvPicPr>
            <a:picLocks noChangeAspect="1"/>
          </p:cNvPicPr>
          <p:nvPr/>
        </p:nvPicPr>
        <p:blipFill>
          <a:blip r:embed="rId3"/>
          <a:stretch>
            <a:fillRect/>
          </a:stretch>
        </p:blipFill>
        <p:spPr>
          <a:xfrm>
            <a:off x="8022566" y="2003803"/>
            <a:ext cx="3554083" cy="4615694"/>
          </a:xfrm>
          <a:prstGeom prst="roundRect">
            <a:avLst>
              <a:gd name="adj" fmla="val 1858"/>
            </a:avLst>
          </a:prstGeom>
          <a:effectLst>
            <a:outerShdw blurRad="50800" dist="50800" dir="5400000" algn="tl" rotWithShape="0">
              <a:srgbClr val="000000">
                <a:alpha val="43000"/>
              </a:srgbClr>
            </a:outerShdw>
          </a:effectLst>
        </p:spPr>
      </p:pic>
    </p:spTree>
    <p:extLst>
      <p:ext uri="{BB962C8B-B14F-4D97-AF65-F5344CB8AC3E}">
        <p14:creationId xmlns:p14="http://schemas.microsoft.com/office/powerpoint/2010/main" val="34242637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3C53B0-1257-4896-83B6-8BA8E2F0ACD2}"/>
              </a:ext>
            </a:extLst>
          </p:cNvPr>
          <p:cNvSpPr>
            <a:spLocks noGrp="1"/>
          </p:cNvSpPr>
          <p:nvPr>
            <p:ph type="title"/>
          </p:nvPr>
        </p:nvSpPr>
        <p:spPr>
          <a:xfrm>
            <a:off x="1154954" y="973669"/>
            <a:ext cx="8825659" cy="706964"/>
          </a:xfrm>
        </p:spPr>
        <p:txBody>
          <a:bodyPr>
            <a:normAutofit/>
          </a:bodyPr>
          <a:lstStyle/>
          <a:p>
            <a:r>
              <a:rPr lang="en-US" dirty="0"/>
              <a:t>The Feudal Contract</a:t>
            </a:r>
          </a:p>
        </p:txBody>
      </p:sp>
      <p:sp>
        <p:nvSpPr>
          <p:cNvPr id="3" name="Content Placeholder 2">
            <a:extLst>
              <a:ext uri="{FF2B5EF4-FFF2-40B4-BE49-F238E27FC236}">
                <a16:creationId xmlns:a16="http://schemas.microsoft.com/office/drawing/2014/main" id="{A3C9FB48-29A2-488A-82D6-B2C715705EBC}"/>
              </a:ext>
            </a:extLst>
          </p:cNvPr>
          <p:cNvSpPr>
            <a:spLocks noGrp="1"/>
          </p:cNvSpPr>
          <p:nvPr>
            <p:ph idx="1"/>
          </p:nvPr>
        </p:nvSpPr>
        <p:spPr>
          <a:xfrm>
            <a:off x="465826" y="2603500"/>
            <a:ext cx="6625087" cy="4138396"/>
          </a:xfrm>
        </p:spPr>
        <p:txBody>
          <a:bodyPr anchor="ctr">
            <a:normAutofit fontScale="92500"/>
          </a:bodyPr>
          <a:lstStyle/>
          <a:p>
            <a:pPr marL="0" indent="0">
              <a:buNone/>
            </a:pPr>
            <a:r>
              <a:rPr lang="en-US" sz="2000" dirty="0"/>
              <a:t>PRIMARY SOURCE </a:t>
            </a:r>
          </a:p>
          <a:p>
            <a:pPr marL="0" indent="0">
              <a:buNone/>
            </a:pPr>
            <a:r>
              <a:rPr lang="en-US" sz="2000" dirty="0"/>
              <a:t>“The man should put his hands together as a sign of humility, and place them between the two hands of his lord as a token that he vows everything to him and promises faith to him; and the lord should receive him and promise to keep faith with him. Then the man should say: ‘Sir, I enter your homage and faith and become your man by mouth and hands [that is, by taking the oath and placing his hands between those of the lord], and I swear and promise to keep faith and loyalty to you against all others.’” 						</a:t>
            </a:r>
          </a:p>
          <a:p>
            <a:pPr marL="3657600" lvl="8" indent="0">
              <a:buNone/>
            </a:pPr>
            <a:r>
              <a:rPr lang="en-US" sz="2000" dirty="0"/>
              <a:t>— A Source Book for Medieval History</a:t>
            </a:r>
          </a:p>
        </p:txBody>
      </p:sp>
      <p:pic>
        <p:nvPicPr>
          <p:cNvPr id="5" name="Picture 4">
            <a:extLst>
              <a:ext uri="{FF2B5EF4-FFF2-40B4-BE49-F238E27FC236}">
                <a16:creationId xmlns:a16="http://schemas.microsoft.com/office/drawing/2014/main" id="{C68DF219-E74F-43E8-932B-27FE896BA440}"/>
              </a:ext>
            </a:extLst>
          </p:cNvPr>
          <p:cNvPicPr>
            <a:picLocks noChangeAspect="1"/>
          </p:cNvPicPr>
          <p:nvPr/>
        </p:nvPicPr>
        <p:blipFill>
          <a:blip r:embed="rId3"/>
          <a:stretch>
            <a:fillRect/>
          </a:stretch>
        </p:blipFill>
        <p:spPr>
          <a:xfrm>
            <a:off x="7746520" y="2456732"/>
            <a:ext cx="3731341" cy="4138396"/>
          </a:xfrm>
          <a:prstGeom prst="rect">
            <a:avLst/>
          </a:prstGeom>
        </p:spPr>
      </p:pic>
    </p:spTree>
    <p:extLst>
      <p:ext uri="{BB962C8B-B14F-4D97-AF65-F5344CB8AC3E}">
        <p14:creationId xmlns:p14="http://schemas.microsoft.com/office/powerpoint/2010/main" val="889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27EBEB-8C33-46E6-8F0E-24BED4240DE7}"/>
              </a:ext>
            </a:extLst>
          </p:cNvPr>
          <p:cNvSpPr>
            <a:spLocks noGrp="1"/>
          </p:cNvSpPr>
          <p:nvPr>
            <p:ph type="title"/>
          </p:nvPr>
        </p:nvSpPr>
        <p:spPr>
          <a:xfrm>
            <a:off x="1154954" y="973669"/>
            <a:ext cx="8825659" cy="706964"/>
          </a:xfrm>
        </p:spPr>
        <p:txBody>
          <a:bodyPr>
            <a:normAutofit/>
          </a:bodyPr>
          <a:lstStyle/>
          <a:p>
            <a:r>
              <a:rPr lang="en-US" dirty="0"/>
              <a:t>Feudalism became very complicated </a:t>
            </a:r>
          </a:p>
        </p:txBody>
      </p:sp>
      <p:pic>
        <p:nvPicPr>
          <p:cNvPr id="4" name="Picture 3">
            <a:extLst>
              <a:ext uri="{FF2B5EF4-FFF2-40B4-BE49-F238E27FC236}">
                <a16:creationId xmlns:a16="http://schemas.microsoft.com/office/drawing/2014/main" id="{688EA567-0A86-4007-BA32-7EC0162AA886}"/>
              </a:ext>
            </a:extLst>
          </p:cNvPr>
          <p:cNvPicPr>
            <a:picLocks noChangeAspect="1"/>
          </p:cNvPicPr>
          <p:nvPr/>
        </p:nvPicPr>
        <p:blipFill>
          <a:blip r:embed="rId3"/>
          <a:stretch>
            <a:fillRect/>
          </a:stretch>
        </p:blipFill>
        <p:spPr>
          <a:xfrm>
            <a:off x="495858" y="2603500"/>
            <a:ext cx="5076805" cy="3464918"/>
          </a:xfrm>
          <a:prstGeom prst="roundRect">
            <a:avLst>
              <a:gd name="adj" fmla="val 1858"/>
            </a:avLst>
          </a:prstGeom>
          <a:effectLst>
            <a:outerShdw blurRad="50800" dist="50800" dir="5400000" algn="tl" rotWithShape="0">
              <a:srgbClr val="000000">
                <a:alpha val="43000"/>
              </a:srgbClr>
            </a:outerShdw>
          </a:effectLst>
        </p:spPr>
      </p:pic>
      <p:sp>
        <p:nvSpPr>
          <p:cNvPr id="3" name="Content Placeholder 2">
            <a:extLst>
              <a:ext uri="{FF2B5EF4-FFF2-40B4-BE49-F238E27FC236}">
                <a16:creationId xmlns:a16="http://schemas.microsoft.com/office/drawing/2014/main" id="{419A559E-3207-4016-880C-F58707ED1A21}"/>
              </a:ext>
            </a:extLst>
          </p:cNvPr>
          <p:cNvSpPr>
            <a:spLocks noGrp="1"/>
          </p:cNvSpPr>
          <p:nvPr>
            <p:ph idx="1"/>
          </p:nvPr>
        </p:nvSpPr>
        <p:spPr>
          <a:xfrm>
            <a:off x="5848710" y="2603500"/>
            <a:ext cx="6343290" cy="3969828"/>
          </a:xfrm>
        </p:spPr>
        <p:txBody>
          <a:bodyPr anchor="ctr">
            <a:normAutofit/>
          </a:bodyPr>
          <a:lstStyle/>
          <a:p>
            <a:pPr>
              <a:lnSpc>
                <a:spcPct val="90000"/>
              </a:lnSpc>
            </a:pPr>
            <a:r>
              <a:rPr lang="en-US" sz="2000" dirty="0"/>
              <a:t>By the ninth century, the grant of land made to a vassal had become known as a fief. Vassals who held fiefs came to hold political authority within them.</a:t>
            </a:r>
          </a:p>
          <a:p>
            <a:pPr>
              <a:lnSpc>
                <a:spcPct val="90000"/>
              </a:lnSpc>
            </a:pPr>
            <a:r>
              <a:rPr lang="en-US" sz="2000" dirty="0"/>
              <a:t>The vassals of a king might also have vassals who would owe them military service in return for a grant of land taken from their estates. </a:t>
            </a:r>
          </a:p>
          <a:p>
            <a:pPr>
              <a:lnSpc>
                <a:spcPct val="90000"/>
              </a:lnSpc>
            </a:pPr>
            <a:r>
              <a:rPr lang="en-US" sz="2000" dirty="0"/>
              <a:t>Those vassals, in turn, might likewise have vassals as well. At that level, the vassals would be simple knights with barely enough land to provide income for their equipment.</a:t>
            </a:r>
          </a:p>
        </p:txBody>
      </p:sp>
    </p:spTree>
    <p:extLst>
      <p:ext uri="{BB962C8B-B14F-4D97-AF65-F5344CB8AC3E}">
        <p14:creationId xmlns:p14="http://schemas.microsoft.com/office/powerpoint/2010/main" val="2268418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3351196-66FA-4AD0-94BC-4B92C928C733}"/>
              </a:ext>
            </a:extLst>
          </p:cNvPr>
          <p:cNvPicPr>
            <a:picLocks noChangeAspect="1"/>
          </p:cNvPicPr>
          <p:nvPr/>
        </p:nvPicPr>
        <p:blipFill>
          <a:blip r:embed="rId3"/>
          <a:stretch>
            <a:fillRect/>
          </a:stretch>
        </p:blipFill>
        <p:spPr>
          <a:xfrm>
            <a:off x="7162787" y="0"/>
            <a:ext cx="4052601" cy="7078782"/>
          </a:xfrm>
          <a:prstGeom prst="rect">
            <a:avLst/>
          </a:prstGeom>
        </p:spPr>
      </p:pic>
      <p:pic>
        <p:nvPicPr>
          <p:cNvPr id="5" name="Picture 4">
            <a:extLst>
              <a:ext uri="{FF2B5EF4-FFF2-40B4-BE49-F238E27FC236}">
                <a16:creationId xmlns:a16="http://schemas.microsoft.com/office/drawing/2014/main" id="{D8BDDF36-9BC9-48FA-AF8D-2F851F2BBCFD}"/>
              </a:ext>
            </a:extLst>
          </p:cNvPr>
          <p:cNvPicPr>
            <a:picLocks noChangeAspect="1"/>
          </p:cNvPicPr>
          <p:nvPr/>
        </p:nvPicPr>
        <p:blipFill>
          <a:blip r:embed="rId4"/>
          <a:stretch>
            <a:fillRect/>
          </a:stretch>
        </p:blipFill>
        <p:spPr>
          <a:xfrm>
            <a:off x="221590" y="396815"/>
            <a:ext cx="6788831" cy="6461185"/>
          </a:xfrm>
          <a:prstGeom prst="rect">
            <a:avLst/>
          </a:prstGeom>
        </p:spPr>
      </p:pic>
    </p:spTree>
    <p:extLst>
      <p:ext uri="{BB962C8B-B14F-4D97-AF65-F5344CB8AC3E}">
        <p14:creationId xmlns:p14="http://schemas.microsoft.com/office/powerpoint/2010/main" val="25270466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B76FE7-3869-46F5-84A8-BF2D95C17312}"/>
              </a:ext>
            </a:extLst>
          </p:cNvPr>
          <p:cNvSpPr>
            <a:spLocks noGrp="1"/>
          </p:cNvSpPr>
          <p:nvPr>
            <p:ph type="title"/>
          </p:nvPr>
        </p:nvSpPr>
        <p:spPr>
          <a:xfrm>
            <a:off x="1154954" y="973669"/>
            <a:ext cx="8825659" cy="706964"/>
          </a:xfrm>
        </p:spPr>
        <p:txBody>
          <a:bodyPr>
            <a:normAutofit/>
          </a:bodyPr>
          <a:lstStyle/>
          <a:p>
            <a:r>
              <a:rPr lang="en-US" altLang="en-US"/>
              <a:t>Feudalism had </a:t>
            </a:r>
            <a:r>
              <a:rPr lang="en-US" altLang="en-US" i="1" u="sng"/>
              <a:t>3</a:t>
            </a:r>
            <a:r>
              <a:rPr lang="en-US" altLang="en-US"/>
              <a:t> main functions:</a:t>
            </a:r>
            <a:endParaRPr lang="en-US"/>
          </a:p>
        </p:txBody>
      </p:sp>
      <p:pic>
        <p:nvPicPr>
          <p:cNvPr id="4" name="Picture 3">
            <a:extLst>
              <a:ext uri="{FF2B5EF4-FFF2-40B4-BE49-F238E27FC236}">
                <a16:creationId xmlns:a16="http://schemas.microsoft.com/office/drawing/2014/main" id="{BCDC13E6-9E5A-4267-92A2-8D77357D718E}"/>
              </a:ext>
            </a:extLst>
          </p:cNvPr>
          <p:cNvPicPr>
            <a:picLocks noChangeAspect="1"/>
          </p:cNvPicPr>
          <p:nvPr/>
        </p:nvPicPr>
        <p:blipFill>
          <a:blip r:embed="rId3"/>
          <a:stretch>
            <a:fillRect/>
          </a:stretch>
        </p:blipFill>
        <p:spPr>
          <a:xfrm>
            <a:off x="483080" y="2448147"/>
            <a:ext cx="4784714" cy="3987262"/>
          </a:xfrm>
          <a:prstGeom prst="roundRect">
            <a:avLst>
              <a:gd name="adj" fmla="val 1858"/>
            </a:avLst>
          </a:prstGeom>
          <a:effectLst>
            <a:outerShdw blurRad="50800" dist="50800" dir="5400000" algn="tl" rotWithShape="0">
              <a:srgbClr val="000000">
                <a:alpha val="43000"/>
              </a:srgbClr>
            </a:outerShdw>
          </a:effectLst>
        </p:spPr>
      </p:pic>
      <p:sp>
        <p:nvSpPr>
          <p:cNvPr id="3" name="Content Placeholder 2">
            <a:extLst>
              <a:ext uri="{FF2B5EF4-FFF2-40B4-BE49-F238E27FC236}">
                <a16:creationId xmlns:a16="http://schemas.microsoft.com/office/drawing/2014/main" id="{DE4D0469-A741-472E-89C5-C33B5548792D}"/>
              </a:ext>
            </a:extLst>
          </p:cNvPr>
          <p:cNvSpPr>
            <a:spLocks noGrp="1"/>
          </p:cNvSpPr>
          <p:nvPr>
            <p:ph idx="1"/>
          </p:nvPr>
        </p:nvSpPr>
        <p:spPr>
          <a:xfrm>
            <a:off x="5980954" y="2603499"/>
            <a:ext cx="5526684" cy="3831909"/>
          </a:xfrm>
        </p:spPr>
        <p:txBody>
          <a:bodyPr anchor="ctr">
            <a:normAutofit/>
          </a:bodyPr>
          <a:lstStyle/>
          <a:p>
            <a:pPr marL="533400" indent="-533400" eaLnBrk="1" hangingPunct="1">
              <a:buFont typeface="Wingdings" panose="05000000000000000000" pitchFamily="2" charset="2"/>
              <a:buAutoNum type="arabicPeriod"/>
            </a:pPr>
            <a:r>
              <a:rPr lang="en-US" altLang="en-US" sz="2400" dirty="0"/>
              <a:t>It regulated the distribution of land and, therefore, wealth.</a:t>
            </a:r>
          </a:p>
          <a:p>
            <a:pPr marL="533400" indent="-533400" eaLnBrk="1" hangingPunct="1">
              <a:buFont typeface="Wingdings" panose="05000000000000000000" pitchFamily="2" charset="2"/>
              <a:buAutoNum type="arabicPeriod"/>
            </a:pPr>
            <a:r>
              <a:rPr lang="en-US" altLang="en-US" sz="2400" dirty="0"/>
              <a:t>It ensured protection of </a:t>
            </a:r>
            <a:r>
              <a:rPr lang="en-US" altLang="en-US" sz="2400" u="sng" dirty="0"/>
              <a:t>all</a:t>
            </a:r>
            <a:r>
              <a:rPr lang="en-US" altLang="en-US" sz="2400" dirty="0"/>
              <a:t> people of a territory.</a:t>
            </a:r>
          </a:p>
          <a:p>
            <a:pPr marL="533400" indent="-533400" eaLnBrk="1" hangingPunct="1">
              <a:buFont typeface="Wingdings" panose="05000000000000000000" pitchFamily="2" charset="2"/>
              <a:buAutoNum type="arabicPeriod"/>
            </a:pPr>
            <a:r>
              <a:rPr lang="en-US" altLang="en-US" sz="2400" dirty="0"/>
              <a:t>It provided a structure which determined each person's place, rights, and responsibilities in society.</a:t>
            </a:r>
          </a:p>
          <a:p>
            <a:endParaRPr lang="en-US" sz="2400" dirty="0"/>
          </a:p>
        </p:txBody>
      </p:sp>
    </p:spTree>
    <p:extLst>
      <p:ext uri="{BB962C8B-B14F-4D97-AF65-F5344CB8AC3E}">
        <p14:creationId xmlns:p14="http://schemas.microsoft.com/office/powerpoint/2010/main" val="1050906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6351E4-7B93-4F89-9F12-317030FD6F18}"/>
              </a:ext>
            </a:extLst>
          </p:cNvPr>
          <p:cNvSpPr>
            <a:spLocks noGrp="1"/>
          </p:cNvSpPr>
          <p:nvPr>
            <p:ph type="title"/>
          </p:nvPr>
        </p:nvSpPr>
        <p:spPr/>
        <p:txBody>
          <a:bodyPr/>
          <a:lstStyle/>
          <a:p>
            <a:r>
              <a:rPr lang="en-US" b="1" dirty="0">
                <a:solidFill>
                  <a:schemeClr val="bg1"/>
                </a:solidFill>
                <a:effectLst/>
                <a:latin typeface="Georgia" panose="02040502050405020303" pitchFamily="18" charset="0"/>
              </a:rPr>
              <a:t>Merits of Feudalism:</a:t>
            </a:r>
            <a:br>
              <a:rPr lang="en-US" b="1" dirty="0">
                <a:solidFill>
                  <a:schemeClr val="bg1"/>
                </a:solidFill>
                <a:effectLst/>
                <a:latin typeface="Georgia" panose="02040502050405020303" pitchFamily="18" charset="0"/>
              </a:rPr>
            </a:br>
            <a:endParaRPr lang="en-US" dirty="0">
              <a:solidFill>
                <a:schemeClr val="bg1"/>
              </a:solidFill>
            </a:endParaRPr>
          </a:p>
        </p:txBody>
      </p:sp>
      <p:sp>
        <p:nvSpPr>
          <p:cNvPr id="3" name="Content Placeholder 2">
            <a:extLst>
              <a:ext uri="{FF2B5EF4-FFF2-40B4-BE49-F238E27FC236}">
                <a16:creationId xmlns:a16="http://schemas.microsoft.com/office/drawing/2014/main" id="{B6168884-35BF-44DD-82A1-48FFF26740F3}"/>
              </a:ext>
            </a:extLst>
          </p:cNvPr>
          <p:cNvSpPr>
            <a:spLocks noGrp="1"/>
          </p:cNvSpPr>
          <p:nvPr>
            <p:ph idx="1"/>
          </p:nvPr>
        </p:nvSpPr>
        <p:spPr>
          <a:xfrm>
            <a:off x="828136" y="2415396"/>
            <a:ext cx="9696090" cy="3985404"/>
          </a:xfrm>
        </p:spPr>
        <p:txBody>
          <a:bodyPr>
            <a:normAutofit lnSpcReduction="10000"/>
          </a:bodyPr>
          <a:lstStyle/>
          <a:p>
            <a:pPr algn="l" fontAlgn="base">
              <a:buFont typeface="+mj-lt"/>
              <a:buAutoNum type="arabicPeriod"/>
            </a:pPr>
            <a:r>
              <a:rPr lang="en-US" sz="2400" b="0" dirty="0">
                <a:solidFill>
                  <a:srgbClr val="424142"/>
                </a:solidFill>
                <a:effectLst/>
                <a:latin typeface="Georgia" panose="02040502050405020303" pitchFamily="18" charset="0"/>
              </a:rPr>
              <a:t>It saved the common men from the foreign invaders. </a:t>
            </a:r>
          </a:p>
          <a:p>
            <a:pPr algn="l" fontAlgn="base">
              <a:buFont typeface="+mj-lt"/>
              <a:buAutoNum type="arabicPeriod"/>
            </a:pPr>
            <a:r>
              <a:rPr lang="en-US" sz="2400" b="0" dirty="0">
                <a:solidFill>
                  <a:srgbClr val="424142"/>
                </a:solidFill>
                <a:effectLst/>
                <a:latin typeface="Georgia" panose="02040502050405020303" pitchFamily="18" charset="0"/>
              </a:rPr>
              <a:t>Feudal Lords were able to save the common men from the tyranny of the King. The common men get respite. A healthy society was created in Europe by feudalism.</a:t>
            </a:r>
          </a:p>
          <a:p>
            <a:pPr algn="l" fontAlgn="base">
              <a:buFont typeface="+mj-lt"/>
              <a:buAutoNum type="arabicPeriod"/>
            </a:pPr>
            <a:r>
              <a:rPr lang="en-US" sz="2400" b="0" dirty="0">
                <a:solidFill>
                  <a:srgbClr val="424142"/>
                </a:solidFill>
                <a:effectLst/>
                <a:latin typeface="Georgia" panose="02040502050405020303" pitchFamily="18" charset="0"/>
              </a:rPr>
              <a:t>Slavery could not thrive in Europe due to feudalism</a:t>
            </a:r>
          </a:p>
          <a:p>
            <a:pPr algn="l" fontAlgn="base">
              <a:buFont typeface="+mj-lt"/>
              <a:buAutoNum type="arabicPeriod"/>
            </a:pPr>
            <a:r>
              <a:rPr lang="en-US" sz="2400" b="0" dirty="0">
                <a:solidFill>
                  <a:srgbClr val="424142"/>
                </a:solidFill>
                <a:effectLst/>
                <a:latin typeface="Georgia" panose="02040502050405020303" pitchFamily="18" charset="0"/>
              </a:rPr>
              <a:t>Knights showed their Chivalry. </a:t>
            </a:r>
          </a:p>
          <a:p>
            <a:pPr algn="l" fontAlgn="base">
              <a:buFont typeface="+mj-lt"/>
              <a:buAutoNum type="arabicPeriod"/>
            </a:pPr>
            <a:r>
              <a:rPr lang="en-US" sz="2400" b="0" dirty="0">
                <a:solidFill>
                  <a:srgbClr val="424142"/>
                </a:solidFill>
                <a:effectLst/>
                <a:latin typeface="Georgia" panose="02040502050405020303" pitchFamily="18" charset="0"/>
              </a:rPr>
              <a:t>Feudalism put an end to the </a:t>
            </a:r>
            <a:r>
              <a:rPr lang="en-US" sz="2400" b="0" dirty="0" err="1">
                <a:solidFill>
                  <a:srgbClr val="424142"/>
                </a:solidFill>
                <a:effectLst/>
                <a:latin typeface="Georgia" panose="02040502050405020303" pitchFamily="18" charset="0"/>
              </a:rPr>
              <a:t>worriness</a:t>
            </a:r>
            <a:r>
              <a:rPr lang="en-US" sz="2400" b="0" dirty="0">
                <a:solidFill>
                  <a:srgbClr val="424142"/>
                </a:solidFill>
                <a:effectLst/>
                <a:latin typeface="Georgia" panose="02040502050405020303" pitchFamily="18" charset="0"/>
              </a:rPr>
              <a:t> of the people. </a:t>
            </a:r>
          </a:p>
          <a:p>
            <a:pPr algn="l" fontAlgn="base">
              <a:buFont typeface="+mj-lt"/>
              <a:buAutoNum type="arabicPeriod"/>
            </a:pPr>
            <a:r>
              <a:rPr lang="en-US" sz="2400" b="0" dirty="0">
                <a:solidFill>
                  <a:srgbClr val="424142"/>
                </a:solidFill>
                <a:effectLst/>
                <a:latin typeface="Georgia" panose="02040502050405020303" pitchFamily="18" charset="0"/>
              </a:rPr>
              <a:t>The relation between Lord and a Vassal was Cordial. They fulfilled the need of each other. </a:t>
            </a:r>
            <a:endParaRPr lang="en-US" sz="2400" dirty="0"/>
          </a:p>
        </p:txBody>
      </p:sp>
    </p:spTree>
    <p:extLst>
      <p:ext uri="{BB962C8B-B14F-4D97-AF65-F5344CB8AC3E}">
        <p14:creationId xmlns:p14="http://schemas.microsoft.com/office/powerpoint/2010/main" val="629555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9C672-541F-4551-BA28-207A61514C5A}"/>
              </a:ext>
            </a:extLst>
          </p:cNvPr>
          <p:cNvSpPr>
            <a:spLocks noGrp="1"/>
          </p:cNvSpPr>
          <p:nvPr>
            <p:ph type="title"/>
          </p:nvPr>
        </p:nvSpPr>
        <p:spPr/>
        <p:txBody>
          <a:bodyPr/>
          <a:lstStyle/>
          <a:p>
            <a:r>
              <a:rPr lang="en-US" b="1" dirty="0">
                <a:solidFill>
                  <a:schemeClr val="bg1"/>
                </a:solidFill>
                <a:effectLst/>
                <a:latin typeface="Georgia" panose="02040502050405020303" pitchFamily="18" charset="0"/>
              </a:rPr>
              <a:t>Demerits of Feudalism:</a:t>
            </a:r>
            <a:br>
              <a:rPr lang="en-US" b="1" dirty="0">
                <a:solidFill>
                  <a:schemeClr val="bg1"/>
                </a:solidFill>
                <a:effectLst/>
                <a:latin typeface="Georgia" panose="02040502050405020303" pitchFamily="18" charset="0"/>
              </a:rPr>
            </a:br>
            <a:endParaRPr lang="en-US" dirty="0">
              <a:solidFill>
                <a:schemeClr val="bg1"/>
              </a:solidFill>
            </a:endParaRPr>
          </a:p>
        </p:txBody>
      </p:sp>
      <p:sp>
        <p:nvSpPr>
          <p:cNvPr id="3" name="Content Placeholder 2">
            <a:extLst>
              <a:ext uri="{FF2B5EF4-FFF2-40B4-BE49-F238E27FC236}">
                <a16:creationId xmlns:a16="http://schemas.microsoft.com/office/drawing/2014/main" id="{45A69F7E-3896-4D72-90D3-F7002593EA9A}"/>
              </a:ext>
            </a:extLst>
          </p:cNvPr>
          <p:cNvSpPr>
            <a:spLocks noGrp="1"/>
          </p:cNvSpPr>
          <p:nvPr>
            <p:ph idx="1"/>
          </p:nvPr>
        </p:nvSpPr>
        <p:spPr>
          <a:xfrm>
            <a:off x="755673" y="2482730"/>
            <a:ext cx="10277856" cy="3797300"/>
          </a:xfrm>
        </p:spPr>
        <p:txBody>
          <a:bodyPr>
            <a:normAutofit/>
          </a:bodyPr>
          <a:lstStyle/>
          <a:p>
            <a:pPr algn="l" fontAlgn="base">
              <a:buFont typeface="+mj-lt"/>
              <a:buAutoNum type="arabicPeriod"/>
            </a:pPr>
            <a:r>
              <a:rPr lang="en-US" sz="2400" b="0" dirty="0">
                <a:solidFill>
                  <a:srgbClr val="424142"/>
                </a:solidFill>
                <a:effectLst/>
                <a:latin typeface="Georgia" panose="02040502050405020303" pitchFamily="18" charset="0"/>
              </a:rPr>
              <a:t>It divided the society into two classes, the feudal class and the peasantry. </a:t>
            </a:r>
          </a:p>
          <a:p>
            <a:pPr algn="l" fontAlgn="base">
              <a:buFont typeface="+mj-lt"/>
              <a:buAutoNum type="arabicPeriod"/>
            </a:pPr>
            <a:r>
              <a:rPr lang="en-US" sz="2400" dirty="0">
                <a:solidFill>
                  <a:srgbClr val="424142"/>
                </a:solidFill>
                <a:latin typeface="Georgia" panose="02040502050405020303" pitchFamily="18" charset="0"/>
              </a:rPr>
              <a:t>F</a:t>
            </a:r>
            <a:r>
              <a:rPr lang="en-US" sz="2400" b="0" dirty="0">
                <a:solidFill>
                  <a:srgbClr val="424142"/>
                </a:solidFill>
                <a:effectLst/>
                <a:latin typeface="Georgia" panose="02040502050405020303" pitchFamily="18" charset="0"/>
              </a:rPr>
              <a:t>eudalism discouraged nationalism. As war became a regular feature among the Lords, it created hurdles in the formation of nation state.</a:t>
            </a:r>
          </a:p>
          <a:p>
            <a:pPr algn="l" fontAlgn="base">
              <a:buFont typeface="+mj-lt"/>
              <a:buAutoNum type="arabicPeriod"/>
            </a:pPr>
            <a:r>
              <a:rPr lang="en-US" sz="2400" b="0" dirty="0">
                <a:solidFill>
                  <a:srgbClr val="424142"/>
                </a:solidFill>
                <a:effectLst/>
                <a:latin typeface="Georgia" panose="02040502050405020303" pitchFamily="18" charset="0"/>
              </a:rPr>
              <a:t>Political unity of Europe was lost. </a:t>
            </a:r>
          </a:p>
          <a:p>
            <a:pPr algn="l" fontAlgn="base">
              <a:buFont typeface="+mj-lt"/>
              <a:buAutoNum type="arabicPeriod"/>
            </a:pPr>
            <a:r>
              <a:rPr lang="en-US" sz="2400" b="0" dirty="0">
                <a:solidFill>
                  <a:srgbClr val="424142"/>
                </a:solidFill>
                <a:effectLst/>
                <a:latin typeface="Georgia" panose="02040502050405020303" pitchFamily="18" charset="0"/>
              </a:rPr>
              <a:t>Feudalism made the condition of peasants deplorable. It became difficult on their part to earn their livelihood from a small quantity of land.</a:t>
            </a:r>
          </a:p>
          <a:p>
            <a:pPr algn="l" fontAlgn="base">
              <a:buFont typeface="+mj-lt"/>
              <a:buAutoNum type="arabicPeriod"/>
            </a:pPr>
            <a:endParaRPr lang="en-US" sz="2400" b="0" dirty="0">
              <a:solidFill>
                <a:srgbClr val="424142"/>
              </a:solidFill>
              <a:effectLst/>
              <a:latin typeface="Georgia" panose="02040502050405020303" pitchFamily="18" charset="0"/>
            </a:endParaRPr>
          </a:p>
          <a:p>
            <a:pPr>
              <a:buFont typeface="+mj-lt"/>
              <a:buAutoNum type="arabicPeriod"/>
            </a:pPr>
            <a:endParaRPr lang="en-US" sz="2400" dirty="0"/>
          </a:p>
        </p:txBody>
      </p:sp>
    </p:spTree>
    <p:extLst>
      <p:ext uri="{BB962C8B-B14F-4D97-AF65-F5344CB8AC3E}">
        <p14:creationId xmlns:p14="http://schemas.microsoft.com/office/powerpoint/2010/main" val="2107484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F2A82-80C2-4858-AAD4-EA07C1328A5A}"/>
              </a:ext>
            </a:extLst>
          </p:cNvPr>
          <p:cNvSpPr>
            <a:spLocks noGrp="1"/>
          </p:cNvSpPr>
          <p:nvPr>
            <p:ph type="title"/>
          </p:nvPr>
        </p:nvSpPr>
        <p:spPr/>
        <p:txBody>
          <a:bodyPr/>
          <a:lstStyle/>
          <a:p>
            <a:r>
              <a:rPr lang="en-US" dirty="0"/>
              <a:t>The end of Feudal Society in Western Europe</a:t>
            </a:r>
          </a:p>
        </p:txBody>
      </p:sp>
      <p:sp>
        <p:nvSpPr>
          <p:cNvPr id="3" name="Content Placeholder 2">
            <a:extLst>
              <a:ext uri="{FF2B5EF4-FFF2-40B4-BE49-F238E27FC236}">
                <a16:creationId xmlns:a16="http://schemas.microsoft.com/office/drawing/2014/main" id="{F17FBFF0-5879-49BC-B4F9-267EB692840B}"/>
              </a:ext>
            </a:extLst>
          </p:cNvPr>
          <p:cNvSpPr>
            <a:spLocks noGrp="1"/>
          </p:cNvSpPr>
          <p:nvPr>
            <p:ph idx="1"/>
          </p:nvPr>
        </p:nvSpPr>
        <p:spPr>
          <a:xfrm>
            <a:off x="658368" y="2603500"/>
            <a:ext cx="10279926" cy="3849058"/>
          </a:xfrm>
        </p:spPr>
        <p:txBody>
          <a:bodyPr>
            <a:normAutofit/>
          </a:bodyPr>
          <a:lstStyle/>
          <a:p>
            <a:r>
              <a:rPr lang="en-US" sz="2400" b="0" i="0" dirty="0">
                <a:solidFill>
                  <a:srgbClr val="3A3A3A"/>
                </a:solidFill>
                <a:effectLst/>
              </a:rPr>
              <a:t>Feudalism declined with the rise of towns and a money economy when land ceased to be the only important form of wealth. With the development of new methods of fighting, in which infantry armed with the pike and the longbow played a predominant part, the nobles began to lose their position as an exclusive and privileged military class.</a:t>
            </a:r>
            <a:endParaRPr lang="en-US" sz="2400" dirty="0"/>
          </a:p>
          <a:p>
            <a:r>
              <a:rPr lang="en-US" sz="2400" dirty="0"/>
              <a:t>Feudalism lasted a very long time in Europe. While most countries turned away from this form of political and social order it wasn’t until 1806 (France) when it truly disappeared.</a:t>
            </a:r>
          </a:p>
        </p:txBody>
      </p:sp>
    </p:spTree>
    <p:extLst>
      <p:ext uri="{BB962C8B-B14F-4D97-AF65-F5344CB8AC3E}">
        <p14:creationId xmlns:p14="http://schemas.microsoft.com/office/powerpoint/2010/main" val="4780922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7000"/>
                <a:hueMod val="88000"/>
                <a:satMod val="130000"/>
                <a:lumMod val="124000"/>
              </a:schemeClr>
            </a:gs>
            <a:gs pos="100000">
              <a:schemeClr val="bg2">
                <a:tint val="96000"/>
                <a:shade val="88000"/>
                <a:hueMod val="108000"/>
                <a:satMod val="164000"/>
                <a:lumMod val="76000"/>
              </a:schemeClr>
            </a:gs>
          </a:gsLst>
          <a:path path="circle">
            <a:fillToRect l="45000" t="65000" r="125000" b="100000"/>
          </a:path>
        </a:gra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B3EF4D6-026A-4D52-B916-967329EE3F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5">
            <a:extLst>
              <a:ext uri="{FF2B5EF4-FFF2-40B4-BE49-F238E27FC236}">
                <a16:creationId xmlns:a16="http://schemas.microsoft.com/office/drawing/2014/main" id="{4DB4846F-6AA5-4DB3-9581-D95F22BD56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endParaRPr lang="en-US" dirty="0"/>
          </a:p>
        </p:txBody>
      </p:sp>
      <p:sp>
        <p:nvSpPr>
          <p:cNvPr id="12" name="Freeform: Shape 11">
            <a:extLst>
              <a:ext uri="{FF2B5EF4-FFF2-40B4-BE49-F238E27FC236}">
                <a16:creationId xmlns:a16="http://schemas.microsoft.com/office/drawing/2014/main" id="{D54EC22E-2292-4292-A80B-E81DF64BFB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780041"/>
            <a:ext cx="12192000" cy="5077959"/>
          </a:xfrm>
          <a:custGeom>
            <a:avLst/>
            <a:gdLst>
              <a:gd name="connsiteX0" fmla="*/ 12192000 w 12192000"/>
              <a:gd name="connsiteY0" fmla="*/ 0 h 5077959"/>
              <a:gd name="connsiteX1" fmla="*/ 12192000 w 12192000"/>
              <a:gd name="connsiteY1" fmla="*/ 1972152 h 5077959"/>
              <a:gd name="connsiteX2" fmla="*/ 12192000 w 12192000"/>
              <a:gd name="connsiteY2" fmla="*/ 2361342 h 5077959"/>
              <a:gd name="connsiteX3" fmla="*/ 12192000 w 12192000"/>
              <a:gd name="connsiteY3" fmla="*/ 5077959 h 5077959"/>
              <a:gd name="connsiteX4" fmla="*/ 0 w 12192000"/>
              <a:gd name="connsiteY4" fmla="*/ 5077959 h 5077959"/>
              <a:gd name="connsiteX5" fmla="*/ 0 w 12192000"/>
              <a:gd name="connsiteY5" fmla="*/ 2361342 h 5077959"/>
              <a:gd name="connsiteX6" fmla="*/ 0 w 12192000"/>
              <a:gd name="connsiteY6" fmla="*/ 1972152 h 5077959"/>
              <a:gd name="connsiteX7" fmla="*/ 0 w 12192000"/>
              <a:gd name="connsiteY7" fmla="*/ 12515 h 5077959"/>
              <a:gd name="connsiteX8" fmla="*/ 108623 w 12192000"/>
              <a:gd name="connsiteY8" fmla="*/ 29540 h 5077959"/>
              <a:gd name="connsiteX9" fmla="*/ 300195 w 12192000"/>
              <a:gd name="connsiteY9" fmla="*/ 56163 h 5077959"/>
              <a:gd name="connsiteX10" fmla="*/ 527528 w 12192000"/>
              <a:gd name="connsiteY10" fmla="*/ 88041 h 5077959"/>
              <a:gd name="connsiteX11" fmla="*/ 779127 w 12192000"/>
              <a:gd name="connsiteY11" fmla="*/ 121671 h 5077959"/>
              <a:gd name="connsiteX12" fmla="*/ 1062654 w 12192000"/>
              <a:gd name="connsiteY12" fmla="*/ 157052 h 5077959"/>
              <a:gd name="connsiteX13" fmla="*/ 1371726 w 12192000"/>
              <a:gd name="connsiteY13" fmla="*/ 194535 h 5077959"/>
              <a:gd name="connsiteX14" fmla="*/ 1707616 w 12192000"/>
              <a:gd name="connsiteY14" fmla="*/ 232018 h 5077959"/>
              <a:gd name="connsiteX15" fmla="*/ 2065219 w 12192000"/>
              <a:gd name="connsiteY15" fmla="*/ 270201 h 5077959"/>
              <a:gd name="connsiteX16" fmla="*/ 2450918 w 12192000"/>
              <a:gd name="connsiteY16" fmla="*/ 305583 h 5077959"/>
              <a:gd name="connsiteX17" fmla="*/ 2854496 w 12192000"/>
              <a:gd name="connsiteY17" fmla="*/ 339562 h 5077959"/>
              <a:gd name="connsiteX18" fmla="*/ 3281065 w 12192000"/>
              <a:gd name="connsiteY18" fmla="*/ 370390 h 5077959"/>
              <a:gd name="connsiteX19" fmla="*/ 3725514 w 12192000"/>
              <a:gd name="connsiteY19" fmla="*/ 399815 h 5077959"/>
              <a:gd name="connsiteX20" fmla="*/ 4189119 w 12192000"/>
              <a:gd name="connsiteY20" fmla="*/ 427490 h 5077959"/>
              <a:gd name="connsiteX21" fmla="*/ 4426671 w 12192000"/>
              <a:gd name="connsiteY21" fmla="*/ 437298 h 5077959"/>
              <a:gd name="connsiteX22" fmla="*/ 4669330 w 12192000"/>
              <a:gd name="connsiteY22" fmla="*/ 448158 h 5077959"/>
              <a:gd name="connsiteX23" fmla="*/ 4915819 w 12192000"/>
              <a:gd name="connsiteY23" fmla="*/ 458317 h 5077959"/>
              <a:gd name="connsiteX24" fmla="*/ 5163586 w 12192000"/>
              <a:gd name="connsiteY24" fmla="*/ 464973 h 5077959"/>
              <a:gd name="connsiteX25" fmla="*/ 5416461 w 12192000"/>
              <a:gd name="connsiteY25" fmla="*/ 470928 h 5077959"/>
              <a:gd name="connsiteX26" fmla="*/ 5671892 w 12192000"/>
              <a:gd name="connsiteY26" fmla="*/ 477234 h 5077959"/>
              <a:gd name="connsiteX27" fmla="*/ 5932430 w 12192000"/>
              <a:gd name="connsiteY27" fmla="*/ 481437 h 5077959"/>
              <a:gd name="connsiteX28" fmla="*/ 6195523 w 12192000"/>
              <a:gd name="connsiteY28" fmla="*/ 481437 h 5077959"/>
              <a:gd name="connsiteX29" fmla="*/ 6461170 w 12192000"/>
              <a:gd name="connsiteY29" fmla="*/ 483539 h 5077959"/>
              <a:gd name="connsiteX30" fmla="*/ 6729372 w 12192000"/>
              <a:gd name="connsiteY30" fmla="*/ 481437 h 5077959"/>
              <a:gd name="connsiteX31" fmla="*/ 7001406 w 12192000"/>
              <a:gd name="connsiteY31" fmla="*/ 477234 h 5077959"/>
              <a:gd name="connsiteX32" fmla="*/ 7273439 w 12192000"/>
              <a:gd name="connsiteY32" fmla="*/ 473380 h 5077959"/>
              <a:gd name="connsiteX33" fmla="*/ 7549303 w 12192000"/>
              <a:gd name="connsiteY33" fmla="*/ 464973 h 5077959"/>
              <a:gd name="connsiteX34" fmla="*/ 7827722 w 12192000"/>
              <a:gd name="connsiteY34" fmla="*/ 456215 h 5077959"/>
              <a:gd name="connsiteX35" fmla="*/ 8106140 w 12192000"/>
              <a:gd name="connsiteY35" fmla="*/ 446056 h 5077959"/>
              <a:gd name="connsiteX36" fmla="*/ 8387114 w 12192000"/>
              <a:gd name="connsiteY36" fmla="*/ 431694 h 5077959"/>
              <a:gd name="connsiteX37" fmla="*/ 8670640 w 12192000"/>
              <a:gd name="connsiteY37" fmla="*/ 414528 h 5077959"/>
              <a:gd name="connsiteX38" fmla="*/ 8955446 w 12192000"/>
              <a:gd name="connsiteY38" fmla="*/ 398064 h 5077959"/>
              <a:gd name="connsiteX39" fmla="*/ 9240250 w 12192000"/>
              <a:gd name="connsiteY39" fmla="*/ 377045 h 5077959"/>
              <a:gd name="connsiteX40" fmla="*/ 9528886 w 12192000"/>
              <a:gd name="connsiteY40" fmla="*/ 351823 h 5077959"/>
              <a:gd name="connsiteX41" fmla="*/ 9813691 w 12192000"/>
              <a:gd name="connsiteY41" fmla="*/ 326601 h 5077959"/>
              <a:gd name="connsiteX42" fmla="*/ 10103603 w 12192000"/>
              <a:gd name="connsiteY42" fmla="*/ 297525 h 5077959"/>
              <a:gd name="connsiteX43" fmla="*/ 10394794 w 12192000"/>
              <a:gd name="connsiteY43" fmla="*/ 265647 h 5077959"/>
              <a:gd name="connsiteX44" fmla="*/ 10682153 w 12192000"/>
              <a:gd name="connsiteY44" fmla="*/ 232018 h 5077959"/>
              <a:gd name="connsiteX45" fmla="*/ 10973344 w 12192000"/>
              <a:gd name="connsiteY45" fmla="*/ 192783 h 5077959"/>
              <a:gd name="connsiteX46" fmla="*/ 11263257 w 12192000"/>
              <a:gd name="connsiteY46" fmla="*/ 150746 h 5077959"/>
              <a:gd name="connsiteX47" fmla="*/ 11554448 w 12192000"/>
              <a:gd name="connsiteY47" fmla="*/ 109060 h 5077959"/>
              <a:gd name="connsiteX48" fmla="*/ 11844360 w 12192000"/>
              <a:gd name="connsiteY48" fmla="*/ 60367 h 5077959"/>
              <a:gd name="connsiteX49" fmla="*/ 12132996 w 12192000"/>
              <a:gd name="connsiteY49" fmla="*/ 10623 h 5077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2192000" h="5077959">
                <a:moveTo>
                  <a:pt x="12192000" y="0"/>
                </a:moveTo>
                <a:lnTo>
                  <a:pt x="12192000" y="1972152"/>
                </a:lnTo>
                <a:lnTo>
                  <a:pt x="12192000" y="2361342"/>
                </a:lnTo>
                <a:lnTo>
                  <a:pt x="12192000" y="5077959"/>
                </a:lnTo>
                <a:lnTo>
                  <a:pt x="0" y="5077959"/>
                </a:lnTo>
                <a:lnTo>
                  <a:pt x="0" y="2361342"/>
                </a:lnTo>
                <a:lnTo>
                  <a:pt x="0" y="1972152"/>
                </a:lnTo>
                <a:lnTo>
                  <a:pt x="0" y="12515"/>
                </a:lnTo>
                <a:lnTo>
                  <a:pt x="108623" y="29540"/>
                </a:lnTo>
                <a:lnTo>
                  <a:pt x="300195" y="56163"/>
                </a:lnTo>
                <a:lnTo>
                  <a:pt x="527528" y="88041"/>
                </a:lnTo>
                <a:lnTo>
                  <a:pt x="779127" y="121671"/>
                </a:lnTo>
                <a:lnTo>
                  <a:pt x="1062654" y="157052"/>
                </a:lnTo>
                <a:lnTo>
                  <a:pt x="1371726" y="194535"/>
                </a:lnTo>
                <a:lnTo>
                  <a:pt x="1707616" y="232018"/>
                </a:lnTo>
                <a:lnTo>
                  <a:pt x="2065219" y="270201"/>
                </a:lnTo>
                <a:lnTo>
                  <a:pt x="2450918" y="305583"/>
                </a:lnTo>
                <a:lnTo>
                  <a:pt x="2854496" y="339562"/>
                </a:lnTo>
                <a:lnTo>
                  <a:pt x="3281065" y="370390"/>
                </a:lnTo>
                <a:lnTo>
                  <a:pt x="3725514" y="399815"/>
                </a:lnTo>
                <a:lnTo>
                  <a:pt x="4189119" y="427490"/>
                </a:lnTo>
                <a:lnTo>
                  <a:pt x="4426671" y="437298"/>
                </a:lnTo>
                <a:lnTo>
                  <a:pt x="4669330" y="448158"/>
                </a:lnTo>
                <a:lnTo>
                  <a:pt x="4915819" y="458317"/>
                </a:lnTo>
                <a:lnTo>
                  <a:pt x="5163586" y="464973"/>
                </a:lnTo>
                <a:lnTo>
                  <a:pt x="5416461" y="470928"/>
                </a:lnTo>
                <a:lnTo>
                  <a:pt x="5671892" y="477234"/>
                </a:lnTo>
                <a:lnTo>
                  <a:pt x="5932430" y="481437"/>
                </a:lnTo>
                <a:lnTo>
                  <a:pt x="6195523" y="481437"/>
                </a:lnTo>
                <a:lnTo>
                  <a:pt x="6461170" y="483539"/>
                </a:lnTo>
                <a:lnTo>
                  <a:pt x="6729372" y="481437"/>
                </a:lnTo>
                <a:lnTo>
                  <a:pt x="7001406" y="477234"/>
                </a:lnTo>
                <a:lnTo>
                  <a:pt x="7273439" y="473380"/>
                </a:lnTo>
                <a:lnTo>
                  <a:pt x="7549303" y="464973"/>
                </a:lnTo>
                <a:lnTo>
                  <a:pt x="7827722" y="456215"/>
                </a:lnTo>
                <a:lnTo>
                  <a:pt x="8106140" y="446056"/>
                </a:lnTo>
                <a:lnTo>
                  <a:pt x="8387114" y="431694"/>
                </a:lnTo>
                <a:lnTo>
                  <a:pt x="8670640" y="414528"/>
                </a:lnTo>
                <a:lnTo>
                  <a:pt x="8955446" y="398064"/>
                </a:lnTo>
                <a:lnTo>
                  <a:pt x="9240250" y="377045"/>
                </a:lnTo>
                <a:lnTo>
                  <a:pt x="9528886" y="351823"/>
                </a:lnTo>
                <a:lnTo>
                  <a:pt x="9813691" y="326601"/>
                </a:lnTo>
                <a:lnTo>
                  <a:pt x="10103603" y="297525"/>
                </a:lnTo>
                <a:lnTo>
                  <a:pt x="10394794" y="265647"/>
                </a:lnTo>
                <a:lnTo>
                  <a:pt x="10682153" y="232018"/>
                </a:lnTo>
                <a:lnTo>
                  <a:pt x="10973344" y="192783"/>
                </a:lnTo>
                <a:lnTo>
                  <a:pt x="11263257" y="150746"/>
                </a:lnTo>
                <a:lnTo>
                  <a:pt x="11554448" y="109060"/>
                </a:lnTo>
                <a:lnTo>
                  <a:pt x="11844360" y="60367"/>
                </a:lnTo>
                <a:lnTo>
                  <a:pt x="12132996" y="10623"/>
                </a:lnTo>
                <a:close/>
              </a:path>
            </a:pathLst>
          </a:custGeom>
          <a:solidFill>
            <a:srgbClr val="FFFFFF"/>
          </a:solidFill>
          <a:ln>
            <a:noFill/>
          </a:ln>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a:endParaRPr lang="en-US"/>
          </a:p>
        </p:txBody>
      </p:sp>
      <p:grpSp>
        <p:nvGrpSpPr>
          <p:cNvPr id="14" name="Group 13">
            <a:extLst>
              <a:ext uri="{FF2B5EF4-FFF2-40B4-BE49-F238E27FC236}">
                <a16:creationId xmlns:a16="http://schemas.microsoft.com/office/drawing/2014/main" id="{992A2039-50D4-4D49-A79F-C82A1D91316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a:solidFill>
            <a:srgbClr val="FFFFFF"/>
          </a:solidFill>
        </p:grpSpPr>
        <p:sp>
          <p:nvSpPr>
            <p:cNvPr id="15" name="Rectangle 14">
              <a:extLst>
                <a:ext uri="{FF2B5EF4-FFF2-40B4-BE49-F238E27FC236}">
                  <a16:creationId xmlns:a16="http://schemas.microsoft.com/office/drawing/2014/main" id="{CC1C7165-8A3A-44EB-88D0-4EFA36A004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6" name="Freeform 5">
              <a:extLst>
                <a:ext uri="{FF2B5EF4-FFF2-40B4-BE49-F238E27FC236}">
                  <a16:creationId xmlns:a16="http://schemas.microsoft.com/office/drawing/2014/main" id="{A1081473-BB93-49A4-B605-4E205373977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ln>
              <a:noFill/>
            </a:ln>
          </p:spPr>
        </p:sp>
      </p:grpSp>
      <p:sp>
        <p:nvSpPr>
          <p:cNvPr id="2" name="Title 1">
            <a:extLst>
              <a:ext uri="{FF2B5EF4-FFF2-40B4-BE49-F238E27FC236}">
                <a16:creationId xmlns:a16="http://schemas.microsoft.com/office/drawing/2014/main" id="{A49CF016-224F-4267-8F7F-1C391D68F4C1}"/>
              </a:ext>
            </a:extLst>
          </p:cNvPr>
          <p:cNvSpPr>
            <a:spLocks noGrp="1"/>
          </p:cNvSpPr>
          <p:nvPr>
            <p:ph type="title"/>
          </p:nvPr>
        </p:nvSpPr>
        <p:spPr>
          <a:xfrm>
            <a:off x="1683171" y="838200"/>
            <a:ext cx="8825659" cy="977902"/>
          </a:xfrm>
        </p:spPr>
        <p:txBody>
          <a:bodyPr>
            <a:noAutofit/>
          </a:bodyPr>
          <a:lstStyle/>
          <a:p>
            <a:pPr algn="ctr">
              <a:lnSpc>
                <a:spcPct val="90000"/>
              </a:lnSpc>
            </a:pPr>
            <a:r>
              <a:rPr lang="en-US" sz="2400" dirty="0">
                <a:solidFill>
                  <a:srgbClr val="EBEBEB"/>
                </a:solidFill>
              </a:rPr>
              <a:t>The Frankish kingdom was the strongest of the early German states and developed new laws based on the importance of family in Germanic society.</a:t>
            </a:r>
          </a:p>
        </p:txBody>
      </p:sp>
      <p:sp>
        <p:nvSpPr>
          <p:cNvPr id="3" name="Content Placeholder 2">
            <a:extLst>
              <a:ext uri="{FF2B5EF4-FFF2-40B4-BE49-F238E27FC236}">
                <a16:creationId xmlns:a16="http://schemas.microsoft.com/office/drawing/2014/main" id="{C465844F-DFBA-45A4-B17B-9B2ECCE76B65}"/>
              </a:ext>
            </a:extLst>
          </p:cNvPr>
          <p:cNvSpPr>
            <a:spLocks noGrp="1"/>
          </p:cNvSpPr>
          <p:nvPr>
            <p:ph idx="1"/>
          </p:nvPr>
        </p:nvSpPr>
        <p:spPr>
          <a:xfrm>
            <a:off x="1155941" y="2757942"/>
            <a:ext cx="9352890" cy="3261857"/>
          </a:xfrm>
        </p:spPr>
        <p:txBody>
          <a:bodyPr>
            <a:normAutofit lnSpcReduction="10000"/>
          </a:bodyPr>
          <a:lstStyle/>
          <a:p>
            <a:r>
              <a:rPr lang="en-US" sz="2400" dirty="0">
                <a:solidFill>
                  <a:srgbClr val="404040"/>
                </a:solidFill>
              </a:rPr>
              <a:t>The Germanic peoples had begun to move into the lands of the Roman Empire by the third century. </a:t>
            </a:r>
          </a:p>
          <a:p>
            <a:r>
              <a:rPr lang="en-US" sz="2400" dirty="0">
                <a:solidFill>
                  <a:srgbClr val="404040"/>
                </a:solidFill>
              </a:rPr>
              <a:t>The Visigoths occupied Spain and Italy until the Ostrogoths, another Germanic tribe, took control of Italy in the fifth century. </a:t>
            </a:r>
          </a:p>
          <a:p>
            <a:r>
              <a:rPr lang="en-US" sz="2400" dirty="0">
                <a:solidFill>
                  <a:srgbClr val="404040"/>
                </a:solidFill>
              </a:rPr>
              <a:t>By 500, the Western Roman Empire had been replaced by a number of states ruled by German kings. </a:t>
            </a:r>
          </a:p>
          <a:p>
            <a:r>
              <a:rPr lang="en-US" sz="2400" dirty="0">
                <a:solidFill>
                  <a:srgbClr val="404040"/>
                </a:solidFill>
              </a:rPr>
              <a:t>Roman influence was even weaker in Britain. </a:t>
            </a:r>
          </a:p>
        </p:txBody>
      </p:sp>
    </p:spTree>
    <p:extLst>
      <p:ext uri="{BB962C8B-B14F-4D97-AF65-F5344CB8AC3E}">
        <p14:creationId xmlns:p14="http://schemas.microsoft.com/office/powerpoint/2010/main" val="200381990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BA9F2E-8E36-4CD7-B10E-199F4CF53953}"/>
              </a:ext>
            </a:extLst>
          </p:cNvPr>
          <p:cNvSpPr>
            <a:spLocks noGrp="1"/>
          </p:cNvSpPr>
          <p:nvPr>
            <p:ph type="title"/>
          </p:nvPr>
        </p:nvSpPr>
        <p:spPr>
          <a:xfrm>
            <a:off x="1154954" y="973669"/>
            <a:ext cx="8825659" cy="706964"/>
          </a:xfrm>
        </p:spPr>
        <p:txBody>
          <a:bodyPr>
            <a:normAutofit/>
          </a:bodyPr>
          <a:lstStyle/>
          <a:p>
            <a:r>
              <a:rPr lang="en-US" dirty="0"/>
              <a:t>The Rise of the Franks</a:t>
            </a:r>
          </a:p>
        </p:txBody>
      </p:sp>
      <p:sp>
        <p:nvSpPr>
          <p:cNvPr id="3" name="Content Placeholder 2">
            <a:extLst>
              <a:ext uri="{FF2B5EF4-FFF2-40B4-BE49-F238E27FC236}">
                <a16:creationId xmlns:a16="http://schemas.microsoft.com/office/drawing/2014/main" id="{876294FA-6484-420D-B3FE-32EB0C739B71}"/>
              </a:ext>
            </a:extLst>
          </p:cNvPr>
          <p:cNvSpPr>
            <a:spLocks noGrp="1"/>
          </p:cNvSpPr>
          <p:nvPr>
            <p:ph idx="1"/>
          </p:nvPr>
        </p:nvSpPr>
        <p:spPr>
          <a:xfrm>
            <a:off x="241540" y="2122097"/>
            <a:ext cx="8488392" cy="4433977"/>
          </a:xfrm>
        </p:spPr>
        <p:txBody>
          <a:bodyPr anchor="ctr">
            <a:noAutofit/>
          </a:bodyPr>
          <a:lstStyle/>
          <a:p>
            <a:pPr>
              <a:lnSpc>
                <a:spcPct val="90000"/>
              </a:lnSpc>
            </a:pPr>
            <a:r>
              <a:rPr lang="en-US" sz="2000" dirty="0"/>
              <a:t>Only one of the German states on the European continent proved long lasting—the kingdom of the Franks. The Frankish kingdom was established by </a:t>
            </a:r>
            <a:r>
              <a:rPr lang="en-US" sz="2000" b="1" dirty="0"/>
              <a:t>Clovis</a:t>
            </a:r>
            <a:r>
              <a:rPr lang="en-US" sz="2000" dirty="0"/>
              <a:t>, a strong military leader who around 500 became the first Germanic ruler to convert to Christianity.</a:t>
            </a:r>
          </a:p>
          <a:p>
            <a:pPr>
              <a:lnSpc>
                <a:spcPct val="90000"/>
              </a:lnSpc>
            </a:pPr>
            <a:r>
              <a:rPr lang="en-US" sz="2000" dirty="0"/>
              <a:t>Clovis found that his conversion to Christianity won him the support of the Roman Catholic Church, as the Christian church in Rome was now known.</a:t>
            </a:r>
          </a:p>
          <a:p>
            <a:pPr>
              <a:lnSpc>
                <a:spcPct val="90000"/>
              </a:lnSpc>
            </a:pPr>
            <a:r>
              <a:rPr lang="en-US" sz="2000" dirty="0"/>
              <a:t>By 510, Clovis had established a powerful new Frankish kingdom that stretched from the Pyrenees in the southwest to German lands in the east—modern-day France and western Germany. He defeated the many Germanic tribes surrounding him and unified the Franks as a people.</a:t>
            </a:r>
          </a:p>
        </p:txBody>
      </p:sp>
      <p:pic>
        <p:nvPicPr>
          <p:cNvPr id="4" name="Picture 3">
            <a:extLst>
              <a:ext uri="{FF2B5EF4-FFF2-40B4-BE49-F238E27FC236}">
                <a16:creationId xmlns:a16="http://schemas.microsoft.com/office/drawing/2014/main" id="{8FFE78C4-7A0C-4B56-8D0C-8AD0A1975618}"/>
              </a:ext>
            </a:extLst>
          </p:cNvPr>
          <p:cNvPicPr>
            <a:picLocks noChangeAspect="1"/>
          </p:cNvPicPr>
          <p:nvPr/>
        </p:nvPicPr>
        <p:blipFill>
          <a:blip r:embed="rId3"/>
          <a:stretch>
            <a:fillRect/>
          </a:stretch>
        </p:blipFill>
        <p:spPr>
          <a:xfrm>
            <a:off x="9110107" y="2476558"/>
            <a:ext cx="2840353" cy="3725054"/>
          </a:xfrm>
          <a:prstGeom prst="roundRect">
            <a:avLst>
              <a:gd name="adj" fmla="val 9147"/>
            </a:avLst>
          </a:prstGeom>
          <a:effectLst>
            <a:outerShdw blurRad="50800" dist="50800" dir="5400000" algn="tl" rotWithShape="0">
              <a:srgbClr val="000000">
                <a:alpha val="43000"/>
              </a:srgbClr>
            </a:outerShdw>
          </a:effectLst>
        </p:spPr>
      </p:pic>
    </p:spTree>
    <p:extLst>
      <p:ext uri="{BB962C8B-B14F-4D97-AF65-F5344CB8AC3E}">
        <p14:creationId xmlns:p14="http://schemas.microsoft.com/office/powerpoint/2010/main" val="2068328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B2E7F-9280-4477-B7D8-A3E34E9C69F8}"/>
              </a:ext>
            </a:extLst>
          </p:cNvPr>
          <p:cNvSpPr>
            <a:spLocks noGrp="1"/>
          </p:cNvSpPr>
          <p:nvPr>
            <p:ph type="title"/>
          </p:nvPr>
        </p:nvSpPr>
        <p:spPr>
          <a:xfrm>
            <a:off x="1154954" y="973669"/>
            <a:ext cx="8825659" cy="706964"/>
          </a:xfrm>
        </p:spPr>
        <p:txBody>
          <a:bodyPr>
            <a:normAutofit/>
          </a:bodyPr>
          <a:lstStyle/>
          <a:p>
            <a:r>
              <a:rPr lang="en-US" dirty="0"/>
              <a:t>Germanic Kingdoms</a:t>
            </a:r>
          </a:p>
        </p:txBody>
      </p:sp>
      <p:sp>
        <p:nvSpPr>
          <p:cNvPr id="3" name="Content Placeholder 2">
            <a:extLst>
              <a:ext uri="{FF2B5EF4-FFF2-40B4-BE49-F238E27FC236}">
                <a16:creationId xmlns:a16="http://schemas.microsoft.com/office/drawing/2014/main" id="{F8893251-E858-40AD-A9C7-60D39E618341}"/>
              </a:ext>
            </a:extLst>
          </p:cNvPr>
          <p:cNvSpPr>
            <a:spLocks noGrp="1"/>
          </p:cNvSpPr>
          <p:nvPr>
            <p:ph idx="1"/>
          </p:nvPr>
        </p:nvSpPr>
        <p:spPr>
          <a:xfrm>
            <a:off x="224287" y="2603499"/>
            <a:ext cx="3450566" cy="3780047"/>
          </a:xfrm>
        </p:spPr>
        <p:txBody>
          <a:bodyPr anchor="ctr">
            <a:normAutofit/>
          </a:bodyPr>
          <a:lstStyle/>
          <a:p>
            <a:r>
              <a:rPr lang="en-US" sz="2000" dirty="0"/>
              <a:t>Of all these kingdoms only the Franks, Ostrogoths, Visigoths and the Basques have survived to this day.</a:t>
            </a:r>
          </a:p>
        </p:txBody>
      </p:sp>
      <p:pic>
        <p:nvPicPr>
          <p:cNvPr id="5" name="Picture 4">
            <a:extLst>
              <a:ext uri="{FF2B5EF4-FFF2-40B4-BE49-F238E27FC236}">
                <a16:creationId xmlns:a16="http://schemas.microsoft.com/office/drawing/2014/main" id="{441AB607-8B7E-4582-BF4D-2CE0D6F64C83}"/>
              </a:ext>
            </a:extLst>
          </p:cNvPr>
          <p:cNvPicPr>
            <a:picLocks noChangeAspect="1"/>
          </p:cNvPicPr>
          <p:nvPr/>
        </p:nvPicPr>
        <p:blipFill>
          <a:blip r:embed="rId3"/>
          <a:stretch>
            <a:fillRect/>
          </a:stretch>
        </p:blipFill>
        <p:spPr>
          <a:xfrm>
            <a:off x="3674853" y="1925338"/>
            <a:ext cx="8039819" cy="4687144"/>
          </a:xfrm>
          <a:prstGeom prst="roundRect">
            <a:avLst>
              <a:gd name="adj" fmla="val 6297"/>
            </a:avLst>
          </a:prstGeom>
          <a:effectLst>
            <a:outerShdw blurRad="50800" dist="50800" dir="5400000" algn="tl" rotWithShape="0">
              <a:srgbClr val="000000">
                <a:alpha val="43000"/>
              </a:srgbClr>
            </a:outerShdw>
          </a:effectLst>
        </p:spPr>
      </p:pic>
    </p:spTree>
    <p:extLst>
      <p:ext uri="{BB962C8B-B14F-4D97-AF65-F5344CB8AC3E}">
        <p14:creationId xmlns:p14="http://schemas.microsoft.com/office/powerpoint/2010/main" val="2645357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F6229C-E15D-47B4-B120-8CA3B539493D}"/>
              </a:ext>
            </a:extLst>
          </p:cNvPr>
          <p:cNvSpPr>
            <a:spLocks noGrp="1"/>
          </p:cNvSpPr>
          <p:nvPr>
            <p:ph type="title"/>
          </p:nvPr>
        </p:nvSpPr>
        <p:spPr/>
        <p:txBody>
          <a:bodyPr/>
          <a:lstStyle/>
          <a:p>
            <a:r>
              <a:rPr lang="en-US" dirty="0"/>
              <a:t>Christianity and the Pope</a:t>
            </a:r>
          </a:p>
        </p:txBody>
      </p:sp>
      <p:sp>
        <p:nvSpPr>
          <p:cNvPr id="3" name="Content Placeholder 2">
            <a:extLst>
              <a:ext uri="{FF2B5EF4-FFF2-40B4-BE49-F238E27FC236}">
                <a16:creationId xmlns:a16="http://schemas.microsoft.com/office/drawing/2014/main" id="{85EB734A-4D40-4D14-848C-2515A28F6507}"/>
              </a:ext>
            </a:extLst>
          </p:cNvPr>
          <p:cNvSpPr>
            <a:spLocks noGrp="1"/>
          </p:cNvSpPr>
          <p:nvPr>
            <p:ph idx="1"/>
          </p:nvPr>
        </p:nvSpPr>
        <p:spPr>
          <a:xfrm>
            <a:off x="1154954" y="2603500"/>
            <a:ext cx="9869604" cy="3797300"/>
          </a:xfrm>
        </p:spPr>
        <p:txBody>
          <a:bodyPr>
            <a:normAutofit/>
          </a:bodyPr>
          <a:lstStyle/>
          <a:p>
            <a:r>
              <a:rPr lang="en-US" sz="2400" dirty="0"/>
              <a:t>By the end of the fourth century, Christianity had become the supreme religion of the Roman Empire. As the official Roman state fell apart, the Church played an increasingly important role in the growth of the new European civilization.</a:t>
            </a:r>
          </a:p>
          <a:p>
            <a:r>
              <a:rPr lang="en-US" sz="2400" dirty="0"/>
              <a:t>Western Christians came to accept the bishop of Rome—the pope—as head of the Church, but they did not agree on how much power he should have. In the sixth century, a strong pope, Gregory I, known as Gregory the Great, strengthened the power of the papacy (office of the pope) and the Church.</a:t>
            </a:r>
          </a:p>
        </p:txBody>
      </p:sp>
    </p:spTree>
    <p:extLst>
      <p:ext uri="{BB962C8B-B14F-4D97-AF65-F5344CB8AC3E}">
        <p14:creationId xmlns:p14="http://schemas.microsoft.com/office/powerpoint/2010/main" val="3652353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8DE42A-EB54-42C9-84B3-BD7ECAA8622C}"/>
              </a:ext>
            </a:extLst>
          </p:cNvPr>
          <p:cNvSpPr>
            <a:spLocks noGrp="1"/>
          </p:cNvSpPr>
          <p:nvPr>
            <p:ph type="title"/>
          </p:nvPr>
        </p:nvSpPr>
        <p:spPr>
          <a:xfrm>
            <a:off x="1154954" y="973669"/>
            <a:ext cx="8825659" cy="706964"/>
          </a:xfrm>
        </p:spPr>
        <p:txBody>
          <a:bodyPr vert="horz" lIns="91440" tIns="45720" rIns="91440" bIns="45720" rtlCol="0">
            <a:normAutofit/>
          </a:bodyPr>
          <a:lstStyle/>
          <a:p>
            <a:r>
              <a:rPr lang="en-US"/>
              <a:t>Monasticism</a:t>
            </a:r>
          </a:p>
        </p:txBody>
      </p:sp>
      <p:pic>
        <p:nvPicPr>
          <p:cNvPr id="11" name="Picture 10">
            <a:extLst>
              <a:ext uri="{FF2B5EF4-FFF2-40B4-BE49-F238E27FC236}">
                <a16:creationId xmlns:a16="http://schemas.microsoft.com/office/drawing/2014/main" id="{3A8ADB5E-FCF7-40DE-8C4C-26A490FAD4CA}"/>
              </a:ext>
            </a:extLst>
          </p:cNvPr>
          <p:cNvPicPr>
            <a:picLocks noChangeAspect="1"/>
          </p:cNvPicPr>
          <p:nvPr/>
        </p:nvPicPr>
        <p:blipFill>
          <a:blip r:embed="rId3"/>
          <a:stretch>
            <a:fillRect/>
          </a:stretch>
        </p:blipFill>
        <p:spPr>
          <a:xfrm>
            <a:off x="1315547" y="1795812"/>
            <a:ext cx="3618762" cy="4906797"/>
          </a:xfrm>
          <a:prstGeom prst="roundRect">
            <a:avLst>
              <a:gd name="adj" fmla="val 1858"/>
            </a:avLst>
          </a:prstGeom>
          <a:effectLst/>
        </p:spPr>
      </p:pic>
      <p:pic>
        <p:nvPicPr>
          <p:cNvPr id="9" name="Content Placeholder 8">
            <a:extLst>
              <a:ext uri="{FF2B5EF4-FFF2-40B4-BE49-F238E27FC236}">
                <a16:creationId xmlns:a16="http://schemas.microsoft.com/office/drawing/2014/main" id="{A8E4FD11-C95F-49A0-93E5-86A260D8943F}"/>
              </a:ext>
            </a:extLst>
          </p:cNvPr>
          <p:cNvPicPr>
            <a:picLocks noChangeAspect="1"/>
          </p:cNvPicPr>
          <p:nvPr/>
        </p:nvPicPr>
        <p:blipFill>
          <a:blip r:embed="rId4"/>
          <a:stretch>
            <a:fillRect/>
          </a:stretch>
        </p:blipFill>
        <p:spPr>
          <a:xfrm>
            <a:off x="5589917" y="1785536"/>
            <a:ext cx="5863468" cy="4906797"/>
          </a:xfrm>
          <a:prstGeom prst="roundRect">
            <a:avLst>
              <a:gd name="adj" fmla="val 1858"/>
            </a:avLst>
          </a:prstGeom>
          <a:effectLst/>
        </p:spPr>
      </p:pic>
    </p:spTree>
    <p:extLst>
      <p:ext uri="{BB962C8B-B14F-4D97-AF65-F5344CB8AC3E}">
        <p14:creationId xmlns:p14="http://schemas.microsoft.com/office/powerpoint/2010/main" val="659997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544119-6E4D-4D21-A6F6-9CE3150E0C81}"/>
              </a:ext>
            </a:extLst>
          </p:cNvPr>
          <p:cNvSpPr>
            <a:spLocks noGrp="1"/>
          </p:cNvSpPr>
          <p:nvPr>
            <p:ph type="title"/>
          </p:nvPr>
        </p:nvSpPr>
        <p:spPr/>
        <p:txBody>
          <a:bodyPr/>
          <a:lstStyle/>
          <a:p>
            <a:r>
              <a:rPr lang="en-US" dirty="0"/>
              <a:t>The New Roman Empire?</a:t>
            </a:r>
          </a:p>
        </p:txBody>
      </p:sp>
      <p:sp>
        <p:nvSpPr>
          <p:cNvPr id="3" name="Content Placeholder 2">
            <a:extLst>
              <a:ext uri="{FF2B5EF4-FFF2-40B4-BE49-F238E27FC236}">
                <a16:creationId xmlns:a16="http://schemas.microsoft.com/office/drawing/2014/main" id="{A6057699-7C49-483A-B61D-1D71C538E18B}"/>
              </a:ext>
            </a:extLst>
          </p:cNvPr>
          <p:cNvSpPr>
            <a:spLocks noGrp="1"/>
          </p:cNvSpPr>
          <p:nvPr>
            <p:ph idx="1"/>
          </p:nvPr>
        </p:nvSpPr>
        <p:spPr>
          <a:xfrm>
            <a:off x="552091" y="2415397"/>
            <a:ext cx="10731259" cy="3916392"/>
          </a:xfrm>
        </p:spPr>
        <p:txBody>
          <a:bodyPr>
            <a:normAutofit lnSpcReduction="10000"/>
          </a:bodyPr>
          <a:lstStyle/>
          <a:p>
            <a:r>
              <a:rPr lang="en-US" sz="2400" dirty="0"/>
              <a:t>During the 600s and 700s, the Frankish kings gradually lost their power to the mayors of the palace, chief officers of the king’s household.</a:t>
            </a:r>
          </a:p>
          <a:p>
            <a:r>
              <a:rPr lang="en-US" sz="2400" dirty="0"/>
              <a:t>It wasn’t until 768 with Charlemagne that Europe witnessed a new Empire appear. He greatly expanded the Frankish kingdom and created what came to be known as the Carolingian Empire. At its height, this empire covered much of western and central Europe. </a:t>
            </a:r>
          </a:p>
          <a:p>
            <a:r>
              <a:rPr lang="en-US" sz="2400" dirty="0"/>
              <a:t>As Charlemagne’s power grew, so too did his prestige as the most powerful Christian ruler. One monk even described Charlemagne’s empire as the “kingdom of Europe.” In 800, Charlemagne acquired a new title— emperor of the Romans.</a:t>
            </a:r>
          </a:p>
        </p:txBody>
      </p:sp>
    </p:spTree>
    <p:extLst>
      <p:ext uri="{BB962C8B-B14F-4D97-AF65-F5344CB8AC3E}">
        <p14:creationId xmlns:p14="http://schemas.microsoft.com/office/powerpoint/2010/main" val="3547433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6" name="Group 8">
            <a:extLst>
              <a:ext uri="{FF2B5EF4-FFF2-40B4-BE49-F238E27FC236}">
                <a16:creationId xmlns:a16="http://schemas.microsoft.com/office/drawing/2014/main" id="{F80F4C73-8A40-435B-AFB5-F5C3BDC0380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88" y="0"/>
            <a:ext cx="12193588" cy="6861555"/>
            <a:chOff x="-1588" y="0"/>
            <a:chExt cx="12193588" cy="6861555"/>
          </a:xfrm>
        </p:grpSpPr>
        <p:sp>
          <p:nvSpPr>
            <p:cNvPr id="10" name="Rectangle 9">
              <a:extLst>
                <a:ext uri="{FF2B5EF4-FFF2-40B4-BE49-F238E27FC236}">
                  <a16:creationId xmlns:a16="http://schemas.microsoft.com/office/drawing/2014/main" id="{BDD4069D-6BA0-4C9D-8EA6-8C476FC7D5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Oval 10">
              <a:extLst>
                <a:ext uri="{FF2B5EF4-FFF2-40B4-BE49-F238E27FC236}">
                  <a16:creationId xmlns:a16="http://schemas.microsoft.com/office/drawing/2014/main" id="{B60D1FC8-A019-4110-A93E-8C709AD789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a:extLst>
                <a:ext uri="{FF2B5EF4-FFF2-40B4-BE49-F238E27FC236}">
                  <a16:creationId xmlns:a16="http://schemas.microsoft.com/office/drawing/2014/main" id="{447CEA9B-73E1-441D-8800-FA49BA991D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8" name="Oval 12">
              <a:extLst>
                <a:ext uri="{FF2B5EF4-FFF2-40B4-BE49-F238E27FC236}">
                  <a16:creationId xmlns:a16="http://schemas.microsoft.com/office/drawing/2014/main" id="{3072D5EB-F874-4157-885B-E3C42CDA80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Rectangle 13">
              <a:extLst>
                <a:ext uri="{FF2B5EF4-FFF2-40B4-BE49-F238E27FC236}">
                  <a16:creationId xmlns:a16="http://schemas.microsoft.com/office/drawing/2014/main" id="{00352347-BE60-4DA4-A026-651AE5F7FF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9" name="Freeform 5">
              <a:extLst>
                <a:ext uri="{FF2B5EF4-FFF2-40B4-BE49-F238E27FC236}">
                  <a16:creationId xmlns:a16="http://schemas.microsoft.com/office/drawing/2014/main" id="{26F82C6E-5FB8-4065-8BCB-D9158DD57E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6" name="Freeform 5">
              <a:extLst>
                <a:ext uri="{FF2B5EF4-FFF2-40B4-BE49-F238E27FC236}">
                  <a16:creationId xmlns:a16="http://schemas.microsoft.com/office/drawing/2014/main" id="{CF36403A-34F0-4F3D-A4BA-D1B1FA2F31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30" name="Freeform 5">
              <a:extLst>
                <a:ext uri="{FF2B5EF4-FFF2-40B4-BE49-F238E27FC236}">
                  <a16:creationId xmlns:a16="http://schemas.microsoft.com/office/drawing/2014/main" id="{7CCD3DE1-6CA0-4EB1-A8E8-EFD50A1FE36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a:extLst>
              <a:ext uri="{FF2B5EF4-FFF2-40B4-BE49-F238E27FC236}">
                <a16:creationId xmlns:a16="http://schemas.microsoft.com/office/drawing/2014/main" id="{9615B6D4-4DC6-4EAB-B64D-9FBE191AE00F}"/>
              </a:ext>
            </a:extLst>
          </p:cNvPr>
          <p:cNvSpPr>
            <a:spLocks noGrp="1"/>
          </p:cNvSpPr>
          <p:nvPr>
            <p:ph type="title"/>
          </p:nvPr>
        </p:nvSpPr>
        <p:spPr>
          <a:xfrm>
            <a:off x="1154955" y="973668"/>
            <a:ext cx="3178260" cy="1020232"/>
          </a:xfrm>
        </p:spPr>
        <p:txBody>
          <a:bodyPr>
            <a:normAutofit fontScale="90000"/>
          </a:bodyPr>
          <a:lstStyle/>
          <a:p>
            <a:r>
              <a:rPr lang="en-US" dirty="0"/>
              <a:t>Charlemagne</a:t>
            </a:r>
          </a:p>
        </p:txBody>
      </p:sp>
      <p:sp>
        <p:nvSpPr>
          <p:cNvPr id="3" name="Content Placeholder 2">
            <a:extLst>
              <a:ext uri="{FF2B5EF4-FFF2-40B4-BE49-F238E27FC236}">
                <a16:creationId xmlns:a16="http://schemas.microsoft.com/office/drawing/2014/main" id="{33B28AC6-5EBC-4A1A-B4AA-A87DE784EBFD}"/>
              </a:ext>
            </a:extLst>
          </p:cNvPr>
          <p:cNvSpPr>
            <a:spLocks noGrp="1"/>
          </p:cNvSpPr>
          <p:nvPr>
            <p:ph idx="1"/>
          </p:nvPr>
        </p:nvSpPr>
        <p:spPr>
          <a:xfrm>
            <a:off x="983411" y="2120900"/>
            <a:ext cx="3305270" cy="3898900"/>
          </a:xfrm>
        </p:spPr>
        <p:txBody>
          <a:bodyPr>
            <a:normAutofit/>
          </a:bodyPr>
          <a:lstStyle/>
          <a:p>
            <a:pPr marL="0" indent="0">
              <a:buNone/>
            </a:pPr>
            <a:r>
              <a:rPr lang="en-US" sz="2000" b="0" i="0" dirty="0">
                <a:solidFill>
                  <a:schemeClr val="bg1"/>
                </a:solidFill>
                <a:effectLst/>
                <a:latin typeface="open-sans"/>
              </a:rPr>
              <a:t>Did you know? Charlemagne served as a source of inspiration for such leaders as Napoleon Bonaparte (1769-1821) and Adolf Hitler (1889-1945), who had visions of ruling a unified Europe.</a:t>
            </a:r>
            <a:endParaRPr lang="en-US" sz="2000" dirty="0">
              <a:solidFill>
                <a:schemeClr val="bg1"/>
              </a:solidFill>
            </a:endParaRPr>
          </a:p>
          <a:p>
            <a:endParaRPr lang="en-US" sz="2000" dirty="0">
              <a:solidFill>
                <a:schemeClr val="bg1"/>
              </a:solidFill>
            </a:endParaRPr>
          </a:p>
        </p:txBody>
      </p:sp>
      <p:pic>
        <p:nvPicPr>
          <p:cNvPr id="4" name="Picture 3">
            <a:extLst>
              <a:ext uri="{FF2B5EF4-FFF2-40B4-BE49-F238E27FC236}">
                <a16:creationId xmlns:a16="http://schemas.microsoft.com/office/drawing/2014/main" id="{6F9761B8-F76B-4C97-9F50-03426628D007}"/>
              </a:ext>
            </a:extLst>
          </p:cNvPr>
          <p:cNvPicPr>
            <a:picLocks noChangeAspect="1"/>
          </p:cNvPicPr>
          <p:nvPr/>
        </p:nvPicPr>
        <p:blipFill rotWithShape="1">
          <a:blip r:embed="rId4"/>
          <a:srcRect l="11511" r="21514" b="2"/>
          <a:stretch/>
        </p:blipFill>
        <p:spPr>
          <a:xfrm>
            <a:off x="5334476" y="803751"/>
            <a:ext cx="6251664" cy="5250498"/>
          </a:xfrm>
          <a:prstGeom prst="rect">
            <a:avLst/>
          </a:prstGeom>
        </p:spPr>
      </p:pic>
      <p:sp>
        <p:nvSpPr>
          <p:cNvPr id="31" name="Rectangle 18">
            <a:extLst>
              <a:ext uri="{FF2B5EF4-FFF2-40B4-BE49-F238E27FC236}">
                <a16:creationId xmlns:a16="http://schemas.microsoft.com/office/drawing/2014/main" id="{552D6D00-2548-4ECD-9FA4-D422A25250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247624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8AC28-E184-4159-9D37-F6254AD3987F}"/>
              </a:ext>
            </a:extLst>
          </p:cNvPr>
          <p:cNvSpPr>
            <a:spLocks noGrp="1"/>
          </p:cNvSpPr>
          <p:nvPr>
            <p:ph type="title"/>
          </p:nvPr>
        </p:nvSpPr>
        <p:spPr/>
        <p:txBody>
          <a:bodyPr/>
          <a:lstStyle/>
          <a:p>
            <a:r>
              <a:rPr lang="en-US" dirty="0"/>
              <a:t>The End of the Carolingian Empire</a:t>
            </a:r>
          </a:p>
        </p:txBody>
      </p:sp>
      <p:sp>
        <p:nvSpPr>
          <p:cNvPr id="3" name="Content Placeholder 2">
            <a:extLst>
              <a:ext uri="{FF2B5EF4-FFF2-40B4-BE49-F238E27FC236}">
                <a16:creationId xmlns:a16="http://schemas.microsoft.com/office/drawing/2014/main" id="{BC5630E6-0C72-4DFE-B2DA-829EDDFD1371}"/>
              </a:ext>
            </a:extLst>
          </p:cNvPr>
          <p:cNvSpPr>
            <a:spLocks noGrp="1"/>
          </p:cNvSpPr>
          <p:nvPr>
            <p:ph idx="1"/>
          </p:nvPr>
        </p:nvSpPr>
        <p:spPr>
          <a:xfrm>
            <a:off x="655608" y="2603500"/>
            <a:ext cx="10765766" cy="3416300"/>
          </a:xfrm>
        </p:spPr>
        <p:txBody>
          <a:bodyPr>
            <a:normAutofit fontScale="92500" lnSpcReduction="20000"/>
          </a:bodyPr>
          <a:lstStyle/>
          <a:p>
            <a:r>
              <a:rPr lang="en-US" sz="2400" dirty="0"/>
              <a:t>The Carolingian Empire was weakened from within by division after Charlemagne’s death and from outside by enemy attacks. Local nobles became more important as people turned to them for the protection that the empire could no longer provide. The result was feudalism, a new political and social order in Europe.</a:t>
            </a:r>
          </a:p>
          <a:p>
            <a:endParaRPr lang="en-US" sz="2400" dirty="0"/>
          </a:p>
          <a:p>
            <a:r>
              <a:rPr lang="en-US" sz="2400" dirty="0"/>
              <a:t>The Carolingian Empire began to fall apart soon after Charlemagne’s death in 814. Less than 30 years later, it was divided among his grandsons into three major sections: the west Frankish lands, the eastern Frankish lands, and the Middle Kingdom. Local nobles gained power while the Carolingian rulers fought each other. </a:t>
            </a:r>
          </a:p>
        </p:txBody>
      </p:sp>
    </p:spTree>
    <p:extLst>
      <p:ext uri="{BB962C8B-B14F-4D97-AF65-F5344CB8AC3E}">
        <p14:creationId xmlns:p14="http://schemas.microsoft.com/office/powerpoint/2010/main" val="2749608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F9C9D"/>
      </a:accent5>
      <a:accent6>
        <a:srgbClr val="9E5E9B"/>
      </a:accent6>
      <a:hlink>
        <a:srgbClr val="58C1BA"/>
      </a:hlink>
      <a:folHlink>
        <a:srgbClr val="9DFFCB"/>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EC7F02AD-9687-440F-A9DF-FAA6F22270D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63</TotalTime>
  <Words>2537</Words>
  <Application>Microsoft Office PowerPoint</Application>
  <PresentationFormat>Widescreen</PresentationFormat>
  <Paragraphs>100</Paragraphs>
  <Slides>18</Slides>
  <Notes>18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18</vt:i4>
      </vt:variant>
    </vt:vector>
  </HeadingPairs>
  <TitlesOfParts>
    <vt:vector size="26" baseType="lpstr">
      <vt:lpstr>Arial</vt:lpstr>
      <vt:lpstr>Calibri</vt:lpstr>
      <vt:lpstr>Century Gothic</vt:lpstr>
      <vt:lpstr>Georgia</vt:lpstr>
      <vt:lpstr>open-sans</vt:lpstr>
      <vt:lpstr>Wingdings</vt:lpstr>
      <vt:lpstr>Wingdings 3</vt:lpstr>
      <vt:lpstr>Ion Boardroom</vt:lpstr>
      <vt:lpstr>Rise of the Franks and Feudalism</vt:lpstr>
      <vt:lpstr>The Frankish kingdom was the strongest of the early German states and developed new laws based on the importance of family in Germanic society.</vt:lpstr>
      <vt:lpstr>The Rise of the Franks</vt:lpstr>
      <vt:lpstr>Germanic Kingdoms</vt:lpstr>
      <vt:lpstr>Christianity and the Pope</vt:lpstr>
      <vt:lpstr>Monasticism</vt:lpstr>
      <vt:lpstr>The New Roman Empire?</vt:lpstr>
      <vt:lpstr>Charlemagne</vt:lpstr>
      <vt:lpstr>The End of the Carolingian Empire</vt:lpstr>
      <vt:lpstr>More Invasions!</vt:lpstr>
      <vt:lpstr>Introduction of Feudalism</vt:lpstr>
      <vt:lpstr>The Feudal Contract</vt:lpstr>
      <vt:lpstr>Feudalism became very complicated </vt:lpstr>
      <vt:lpstr>PowerPoint Presentation</vt:lpstr>
      <vt:lpstr>Feudalism had 3 main functions:</vt:lpstr>
      <vt:lpstr>Merits of Feudalism: </vt:lpstr>
      <vt:lpstr>Demerits of Feudalism: </vt:lpstr>
      <vt:lpstr>The end of Feudal Society in Western Europe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Rise of the Franks and Feudalism</dc:title>
  <dc:creator>Champion, Andrew    (ASD-W)</dc:creator>
  <cp:lastModifiedBy>Champion, Andrew    (ASD-W)</cp:lastModifiedBy>
  <cp:revision>4</cp:revision>
  <dcterms:created xsi:type="dcterms:W3CDTF">2021-01-06T18:47:02Z</dcterms:created>
  <dcterms:modified xsi:type="dcterms:W3CDTF">2021-01-06T19:50:10Z</dcterms:modified>
</cp:coreProperties>
</file>