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4"/>
  </p:notesMasterIdLst>
  <p:sldIdLst>
    <p:sldId id="256" r:id="rId2"/>
    <p:sldId id="265" r:id="rId3"/>
    <p:sldId id="257" r:id="rId4"/>
    <p:sldId id="260" r:id="rId5"/>
    <p:sldId id="258" r:id="rId6"/>
    <p:sldId id="269" r:id="rId7"/>
    <p:sldId id="270" r:id="rId8"/>
    <p:sldId id="261" r:id="rId9"/>
    <p:sldId id="262" r:id="rId10"/>
    <p:sldId id="266" r:id="rId11"/>
    <p:sldId id="259" r:id="rId12"/>
    <p:sldId id="273" r:id="rId13"/>
    <p:sldId id="275" r:id="rId14"/>
    <p:sldId id="276" r:id="rId15"/>
    <p:sldId id="277" r:id="rId16"/>
    <p:sldId id="278" r:id="rId17"/>
    <p:sldId id="267" r:id="rId18"/>
    <p:sldId id="268" r:id="rId19"/>
    <p:sldId id="274" r:id="rId20"/>
    <p:sldId id="263" r:id="rId21"/>
    <p:sldId id="271" r:id="rId22"/>
    <p:sldId id="27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85766" autoAdjust="0"/>
  </p:normalViewPr>
  <p:slideViewPr>
    <p:cSldViewPr snapToGrid="0">
      <p:cViewPr>
        <p:scale>
          <a:sx n="60" d="100"/>
          <a:sy n="60" d="100"/>
        </p:scale>
        <p:origin x="114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95129-7456-42F4-945C-7EF9CA9BB8DE}" type="datetimeFigureOut">
              <a:rPr lang="en-CA" smtClean="0"/>
              <a:t>2019-04-09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87138-CDB0-45E8-84CF-C958D4857646}" type="slidenum">
              <a:rPr lang="en-CA" smtClean="0"/>
              <a:t>‹#›</a:t>
            </a:fld>
            <a:endParaRPr lang="en-CA"/>
          </a:p>
        </p:txBody>
      </p:sp>
    </p:spTree>
    <p:extLst>
      <p:ext uri="{BB962C8B-B14F-4D97-AF65-F5344CB8AC3E}">
        <p14:creationId xmlns:p14="http://schemas.microsoft.com/office/powerpoint/2010/main" val="3831597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veterans.gc.ca/eng/remembrance/memorials/national-inventory-canadian-memorials/details/936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1915 the war had</a:t>
            </a:r>
            <a:r>
              <a:rPr lang="en-US" baseline="0" dirty="0" smtClean="0"/>
              <a:t> devolved into a stalemate on the Western front as both sides looked to expand the war with help from new allies. Bulgaria joined up with the Central Powers and Italy enters the war on the side of the Allies, despite having a prior agreement with Germany and the Austrians.  Japan also added some assistance in the Pacific but mostly to reap the spoils of German colonies in the Pacific as they would be to occupied with fighting in Europe to defend Pacific colonies.</a:t>
            </a:r>
            <a:endParaRPr lang="en-US" dirty="0"/>
          </a:p>
        </p:txBody>
      </p:sp>
      <p:sp>
        <p:nvSpPr>
          <p:cNvPr id="4" name="Slide Number Placeholder 3"/>
          <p:cNvSpPr>
            <a:spLocks noGrp="1"/>
          </p:cNvSpPr>
          <p:nvPr>
            <p:ph type="sldNum" sz="quarter" idx="10"/>
          </p:nvPr>
        </p:nvSpPr>
        <p:spPr/>
        <p:txBody>
          <a:bodyPr/>
          <a:lstStyle/>
          <a:p>
            <a:fld id="{AB887138-CDB0-45E8-84CF-C958D4857646}" type="slidenum">
              <a:rPr lang="en-CA" smtClean="0"/>
              <a:t>2</a:t>
            </a:fld>
            <a:endParaRPr lang="en-CA"/>
          </a:p>
        </p:txBody>
      </p:sp>
    </p:spTree>
    <p:extLst>
      <p:ext uri="{BB962C8B-B14F-4D97-AF65-F5344CB8AC3E}">
        <p14:creationId xmlns:p14="http://schemas.microsoft.com/office/powerpoint/2010/main" val="3751311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 </a:t>
            </a:r>
            <a:r>
              <a:rPr lang="en-US" dirty="0" smtClean="0"/>
              <a:t>For many Canadians, it was an important and necessary contribution to a faltering war effort; for others, it was an oppressive act passed dishonestly by a government more British than Canadian.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French-speaking Canadians continued their protests as well, and young men by the tens of thousands joined others from across Canada in refusing to register for the selection process. Of those that did register, 93 percent applied for an exemption.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violence left four civilians dead and dozens injured, and shocked supporters on both sides.</a:t>
            </a:r>
          </a:p>
          <a:p>
            <a:endParaRPr lang="en-US" dirty="0"/>
          </a:p>
        </p:txBody>
      </p:sp>
      <p:sp>
        <p:nvSpPr>
          <p:cNvPr id="4" name="Slide Number Placeholder 3"/>
          <p:cNvSpPr>
            <a:spLocks noGrp="1"/>
          </p:cNvSpPr>
          <p:nvPr>
            <p:ph type="sldNum" sz="quarter" idx="10"/>
          </p:nvPr>
        </p:nvSpPr>
        <p:spPr/>
        <p:txBody>
          <a:bodyPr/>
          <a:lstStyle/>
          <a:p>
            <a:fld id="{AB887138-CDB0-45E8-84CF-C958D4857646}" type="slidenum">
              <a:rPr lang="en-CA" smtClean="0"/>
              <a:t>13</a:t>
            </a:fld>
            <a:endParaRPr lang="en-CA"/>
          </a:p>
        </p:txBody>
      </p:sp>
    </p:spTree>
    <p:extLst>
      <p:ext uri="{BB962C8B-B14F-4D97-AF65-F5344CB8AC3E}">
        <p14:creationId xmlns:p14="http://schemas.microsoft.com/office/powerpoint/2010/main" val="3405394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Around 50% of men </a:t>
            </a:r>
            <a:r>
              <a:rPr lang="fr-CA" dirty="0" err="1" smtClean="0"/>
              <a:t>from</a:t>
            </a:r>
            <a:r>
              <a:rPr lang="fr-CA" dirty="0" smtClean="0"/>
              <a:t> </a:t>
            </a:r>
            <a:r>
              <a:rPr lang="fr-CA" dirty="0" err="1" smtClean="0"/>
              <a:t>ages</a:t>
            </a:r>
            <a:r>
              <a:rPr lang="fr-CA" dirty="0" smtClean="0"/>
              <a:t> 16-30 served in the war.</a:t>
            </a:r>
          </a:p>
          <a:p>
            <a:endParaRPr lang="fr-CA" dirty="0" smtClean="0"/>
          </a:p>
          <a:p>
            <a:r>
              <a:rPr lang="fr-CA" dirty="0" smtClean="0"/>
              <a:t>10% of those that served were killed.</a:t>
            </a:r>
            <a:endParaRPr lang="en-US" dirty="0" smtClean="0"/>
          </a:p>
          <a:p>
            <a:endParaRPr lang="en-US" dirty="0"/>
          </a:p>
        </p:txBody>
      </p:sp>
      <p:sp>
        <p:nvSpPr>
          <p:cNvPr id="4" name="Slide Number Placeholder 3"/>
          <p:cNvSpPr>
            <a:spLocks noGrp="1"/>
          </p:cNvSpPr>
          <p:nvPr>
            <p:ph type="sldNum" sz="quarter" idx="10"/>
          </p:nvPr>
        </p:nvSpPr>
        <p:spPr/>
        <p:txBody>
          <a:bodyPr/>
          <a:lstStyle/>
          <a:p>
            <a:fld id="{AB887138-CDB0-45E8-84CF-C958D4857646}" type="slidenum">
              <a:rPr lang="en-CA" smtClean="0"/>
              <a:t>20</a:t>
            </a:fld>
            <a:endParaRPr lang="en-CA"/>
          </a:p>
        </p:txBody>
      </p:sp>
    </p:spTree>
    <p:extLst>
      <p:ext uri="{BB962C8B-B14F-4D97-AF65-F5344CB8AC3E}">
        <p14:creationId xmlns:p14="http://schemas.microsoft.com/office/powerpoint/2010/main" val="1408522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After the war ended</a:t>
            </a:r>
            <a:r>
              <a:rPr lang="en-US" baseline="0" dirty="0" smtClean="0"/>
              <a:t> so did the demand for Canadian products, which created a slump in the Canadian economy. The Prairies and the Maritimes felt it the hardest as the price for wheat and fish dropped. </a:t>
            </a:r>
          </a:p>
          <a:p>
            <a:pPr marL="171450" indent="-171450">
              <a:buFont typeface="Arial" panose="020B0604020202020204" pitchFamily="34" charset="0"/>
              <a:buChar char="•"/>
            </a:pPr>
            <a:r>
              <a:rPr lang="en-US" baseline="0" dirty="0" smtClean="0"/>
              <a:t>In addition, the war created a temporary spike in the cost for goods and services, after the war ended the prices remained high while wages for workers were lowered. To make matters worse many returning soldiers couldn’t find employment and therefore struggled to provide for themselves and their families.</a:t>
            </a:r>
            <a:endParaRPr lang="en-CA" dirty="0" smtClean="0"/>
          </a:p>
          <a:p>
            <a:endParaRPr lang="en-US" dirty="0"/>
          </a:p>
        </p:txBody>
      </p:sp>
      <p:sp>
        <p:nvSpPr>
          <p:cNvPr id="4" name="Slide Number Placeholder 3"/>
          <p:cNvSpPr>
            <a:spLocks noGrp="1"/>
          </p:cNvSpPr>
          <p:nvPr>
            <p:ph type="sldNum" sz="quarter" idx="10"/>
          </p:nvPr>
        </p:nvSpPr>
        <p:spPr/>
        <p:txBody>
          <a:bodyPr/>
          <a:lstStyle/>
          <a:p>
            <a:fld id="{AB887138-CDB0-45E8-84CF-C958D4857646}" type="slidenum">
              <a:rPr lang="en-CA" smtClean="0"/>
              <a:t>21</a:t>
            </a:fld>
            <a:endParaRPr lang="en-CA"/>
          </a:p>
        </p:txBody>
      </p:sp>
    </p:spTree>
    <p:extLst>
      <p:ext uri="{BB962C8B-B14F-4D97-AF65-F5344CB8AC3E}">
        <p14:creationId xmlns:p14="http://schemas.microsoft.com/office/powerpoint/2010/main" val="2251444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887138-CDB0-45E8-84CF-C958D4857646}" type="slidenum">
              <a:rPr lang="en-CA" smtClean="0"/>
              <a:t>3</a:t>
            </a:fld>
            <a:endParaRPr lang="en-CA"/>
          </a:p>
        </p:txBody>
      </p:sp>
    </p:spTree>
    <p:extLst>
      <p:ext uri="{BB962C8B-B14F-4D97-AF65-F5344CB8AC3E}">
        <p14:creationId xmlns:p14="http://schemas.microsoft.com/office/powerpoint/2010/main" val="95287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Margaret Macdonald</a:t>
            </a:r>
            <a:r>
              <a:rPr lang="en-CA" baseline="0" dirty="0" smtClean="0"/>
              <a:t> was made Matron-in-Chief of the Canadian nursing sisters and, on Nov 4</a:t>
            </a:r>
            <a:r>
              <a:rPr lang="en-CA" baseline="30000" dirty="0" smtClean="0"/>
              <a:t>th</a:t>
            </a:r>
            <a:r>
              <a:rPr lang="en-CA" baseline="0" dirty="0" smtClean="0"/>
              <a:t>, 1914, she was granted the rank of Major. She was the first woman in the British Empire to be given this rank.</a:t>
            </a:r>
          </a:p>
          <a:p>
            <a:r>
              <a:rPr lang="en-CA" baseline="0" dirty="0" smtClean="0"/>
              <a:t>Nursing sisters, like male doctors, witnesses the devastation of the war on a regular basis and often had to put their lives at risk at the Front Lines in France, in the Mediterranean and Africa. 46 nursing sisters died during the war, 15 of which died aboard the </a:t>
            </a:r>
            <a:r>
              <a:rPr lang="en-CA" i="1" baseline="0" dirty="0" smtClean="0"/>
              <a:t>Llandovery Castle</a:t>
            </a:r>
            <a:r>
              <a:rPr lang="en-CA" baseline="0" dirty="0" smtClean="0"/>
              <a:t>, a hospital ship that was sunk by German </a:t>
            </a:r>
            <a:r>
              <a:rPr lang="en-CA" baseline="0" dirty="0" err="1" smtClean="0"/>
              <a:t>u-boats</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AB887138-CDB0-45E8-84CF-C958D4857646}" type="slidenum">
              <a:rPr lang="en-CA" smtClean="0"/>
              <a:t>5</a:t>
            </a:fld>
            <a:endParaRPr lang="en-CA"/>
          </a:p>
        </p:txBody>
      </p:sp>
    </p:spTree>
    <p:extLst>
      <p:ext uri="{BB962C8B-B14F-4D97-AF65-F5344CB8AC3E}">
        <p14:creationId xmlns:p14="http://schemas.microsoft.com/office/powerpoint/2010/main" val="14333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total of 3,141 Nursing Sisters served in the Royal Canadian Army Medical Corps and 2,504 of those served overseas in England, France and the Eastern Mediterranean at Gallipoli, Alexandria and Salonika. By the end of the First World War, approximately 45 Nursing Sisters had given their lives, dying from enemy attacks including the bombing of a hospital and the sinking of a hospital ship, or from disease. The beautiful </a:t>
            </a:r>
            <a:r>
              <a:rPr lang="en-US" sz="1200" b="0" i="0" u="sng" kern="1200" dirty="0" smtClean="0">
                <a:solidFill>
                  <a:schemeClr val="tx1"/>
                </a:solidFill>
                <a:effectLst/>
                <a:latin typeface="+mn-lt"/>
                <a:ea typeface="+mn-ea"/>
                <a:cs typeface="+mn-cs"/>
                <a:hlinkClick r:id="rId3"/>
              </a:rPr>
              <a:t>Nursing Sisters’ Memorial</a:t>
            </a:r>
            <a:r>
              <a:rPr lang="en-US" sz="1200" b="0" i="0" kern="1200" dirty="0" smtClean="0">
                <a:solidFill>
                  <a:schemeClr val="tx1"/>
                </a:solidFill>
                <a:effectLst/>
                <a:latin typeface="+mn-lt"/>
                <a:ea typeface="+mn-ea"/>
                <a:cs typeface="+mn-cs"/>
              </a:rPr>
              <a:t> in the Hall of </a:t>
            </a:r>
            <a:r>
              <a:rPr lang="en-US" sz="1200" b="0" i="0" kern="1200" dirty="0" err="1" smtClean="0">
                <a:solidFill>
                  <a:schemeClr val="tx1"/>
                </a:solidFill>
                <a:effectLst/>
                <a:latin typeface="+mn-lt"/>
                <a:ea typeface="+mn-ea"/>
                <a:cs typeface="+mn-cs"/>
              </a:rPr>
              <a:t>Honour</a:t>
            </a:r>
            <a:r>
              <a:rPr lang="en-US" sz="1200" b="0" i="0" kern="1200" dirty="0" smtClean="0">
                <a:solidFill>
                  <a:schemeClr val="tx1"/>
                </a:solidFill>
                <a:effectLst/>
                <a:latin typeface="+mn-lt"/>
                <a:ea typeface="+mn-ea"/>
                <a:cs typeface="+mn-cs"/>
              </a:rPr>
              <a:t> in the Parliament Buildings in Ottawa is a loving tribute to their service, sacrifice and heroism.</a:t>
            </a:r>
            <a:endParaRPr lang="en-US" dirty="0"/>
          </a:p>
        </p:txBody>
      </p:sp>
      <p:sp>
        <p:nvSpPr>
          <p:cNvPr id="4" name="Slide Number Placeholder 3"/>
          <p:cNvSpPr>
            <a:spLocks noGrp="1"/>
          </p:cNvSpPr>
          <p:nvPr>
            <p:ph type="sldNum" sz="quarter" idx="10"/>
          </p:nvPr>
        </p:nvSpPr>
        <p:spPr/>
        <p:txBody>
          <a:bodyPr/>
          <a:lstStyle/>
          <a:p>
            <a:fld id="{AB887138-CDB0-45E8-84CF-C958D4857646}" type="slidenum">
              <a:rPr lang="en-CA" smtClean="0"/>
              <a:t>6</a:t>
            </a:fld>
            <a:endParaRPr lang="en-CA"/>
          </a:p>
        </p:txBody>
      </p:sp>
    </p:spTree>
    <p:extLst>
      <p:ext uri="{BB962C8B-B14F-4D97-AF65-F5344CB8AC3E}">
        <p14:creationId xmlns:p14="http://schemas.microsoft.com/office/powerpoint/2010/main" val="975661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She was a nurse who remained in Brussels, Belgium, after the Germans occupied the city early in the war, tending to wounded soldiers of all countries. However, in addition to this work, Cavell helped captured British, French and Belgian soldiers escape to the neutral Netherlands (where most would eventually make it to England). When her activities were discovered, she was executed as a spy, but not before she helped about 200 men escape the Germans.</a:t>
            </a:r>
          </a:p>
          <a:p>
            <a:endParaRPr lang="en-US" dirty="0"/>
          </a:p>
        </p:txBody>
      </p:sp>
      <p:sp>
        <p:nvSpPr>
          <p:cNvPr id="4" name="Slide Number Placeholder 3"/>
          <p:cNvSpPr>
            <a:spLocks noGrp="1"/>
          </p:cNvSpPr>
          <p:nvPr>
            <p:ph type="sldNum" sz="quarter" idx="10"/>
          </p:nvPr>
        </p:nvSpPr>
        <p:spPr/>
        <p:txBody>
          <a:bodyPr/>
          <a:lstStyle/>
          <a:p>
            <a:fld id="{AB887138-CDB0-45E8-84CF-C958D4857646}" type="slidenum">
              <a:rPr lang="en-CA" smtClean="0"/>
              <a:t>7</a:t>
            </a:fld>
            <a:endParaRPr lang="en-CA"/>
          </a:p>
        </p:txBody>
      </p:sp>
    </p:spTree>
    <p:extLst>
      <p:ext uri="{BB962C8B-B14F-4D97-AF65-F5344CB8AC3E}">
        <p14:creationId xmlns:p14="http://schemas.microsoft.com/office/powerpoint/2010/main" val="3588873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number of mainstream women’s organizations, such as the National Council of Women of Canada (NCWC) and the National Committee of Women for Patriotic Service (NCWPS), openly or tacitly supported the war. Other women contested the war at its outset, but became increasingly convinced of its necessity. </a:t>
            </a:r>
          </a:p>
          <a:p>
            <a:endParaRPr lang="en-US" dirty="0"/>
          </a:p>
        </p:txBody>
      </p:sp>
      <p:sp>
        <p:nvSpPr>
          <p:cNvPr id="4" name="Slide Number Placeholder 3"/>
          <p:cNvSpPr>
            <a:spLocks noGrp="1"/>
          </p:cNvSpPr>
          <p:nvPr>
            <p:ph type="sldNum" sz="quarter" idx="10"/>
          </p:nvPr>
        </p:nvSpPr>
        <p:spPr/>
        <p:txBody>
          <a:bodyPr/>
          <a:lstStyle/>
          <a:p>
            <a:fld id="{AB887138-CDB0-45E8-84CF-C958D4857646}" type="slidenum">
              <a:rPr lang="en-CA" smtClean="0"/>
              <a:t>8</a:t>
            </a:fld>
            <a:endParaRPr lang="en-CA"/>
          </a:p>
        </p:txBody>
      </p:sp>
    </p:spTree>
    <p:extLst>
      <p:ext uri="{BB962C8B-B14F-4D97-AF65-F5344CB8AC3E}">
        <p14:creationId xmlns:p14="http://schemas.microsoft.com/office/powerpoint/2010/main" val="3703377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On May 7, 1915, less than a year after World War I (1914-18) erupted across Europe, a German U-boat torpedoed and sank the RMS Lusitania, a British ocean liner </a:t>
            </a:r>
            <a:r>
              <a:rPr lang="en-US" sz="1200" b="0" i="0" kern="1200" dirty="0" err="1" smtClean="0">
                <a:solidFill>
                  <a:schemeClr val="tx1"/>
                </a:solidFill>
                <a:effectLst/>
                <a:latin typeface="+mn-lt"/>
                <a:ea typeface="+mn-ea"/>
                <a:cs typeface="+mn-cs"/>
              </a:rPr>
              <a:t>en</a:t>
            </a:r>
            <a:r>
              <a:rPr lang="en-US" sz="1200" b="0" i="0" kern="1200" dirty="0" smtClean="0">
                <a:solidFill>
                  <a:schemeClr val="tx1"/>
                </a:solidFill>
                <a:effectLst/>
                <a:latin typeface="+mn-lt"/>
                <a:ea typeface="+mn-ea"/>
                <a:cs typeface="+mn-cs"/>
              </a:rPr>
              <a:t> route from New York to Liverpool, England. Of the more than 1,900 passengers and crew members on board, more than 1,100 perished, including more than 120 Americans. Nearly two years would pass before the United States formally entered World War I, but the sinking of the Lusitania played a significant role in turning public opinion against Germany, both in the United States and abroad.</a:t>
            </a:r>
            <a:endParaRPr lang="en-US" dirty="0"/>
          </a:p>
        </p:txBody>
      </p:sp>
      <p:sp>
        <p:nvSpPr>
          <p:cNvPr id="4" name="Slide Number Placeholder 3"/>
          <p:cNvSpPr>
            <a:spLocks noGrp="1"/>
          </p:cNvSpPr>
          <p:nvPr>
            <p:ph type="sldNum" sz="quarter" idx="10"/>
          </p:nvPr>
        </p:nvSpPr>
        <p:spPr/>
        <p:txBody>
          <a:bodyPr/>
          <a:lstStyle/>
          <a:p>
            <a:fld id="{AB887138-CDB0-45E8-84CF-C958D4857646}" type="slidenum">
              <a:rPr lang="en-CA" smtClean="0"/>
              <a:t>10</a:t>
            </a:fld>
            <a:endParaRPr lang="en-CA"/>
          </a:p>
        </p:txBody>
      </p:sp>
    </p:spTree>
    <p:extLst>
      <p:ext uri="{BB962C8B-B14F-4D97-AF65-F5344CB8AC3E}">
        <p14:creationId xmlns:p14="http://schemas.microsoft.com/office/powerpoint/2010/main" val="1297206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most historians view the Act partly as the product of women’s growing presence in the public sphere and partly as a move by Prime Minister Robert Borden to bolster electoral support for his government.</a:t>
            </a:r>
          </a:p>
          <a:p>
            <a:endParaRPr lang="en-US" dirty="0"/>
          </a:p>
        </p:txBody>
      </p:sp>
      <p:sp>
        <p:nvSpPr>
          <p:cNvPr id="4" name="Slide Number Placeholder 3"/>
          <p:cNvSpPr>
            <a:spLocks noGrp="1"/>
          </p:cNvSpPr>
          <p:nvPr>
            <p:ph type="sldNum" sz="quarter" idx="10"/>
          </p:nvPr>
        </p:nvSpPr>
        <p:spPr/>
        <p:txBody>
          <a:bodyPr/>
          <a:lstStyle/>
          <a:p>
            <a:fld id="{AB887138-CDB0-45E8-84CF-C958D4857646}" type="slidenum">
              <a:rPr lang="en-CA" smtClean="0"/>
              <a:t>11</a:t>
            </a:fld>
            <a:endParaRPr lang="en-CA"/>
          </a:p>
        </p:txBody>
      </p:sp>
    </p:spTree>
    <p:extLst>
      <p:ext uri="{BB962C8B-B14F-4D97-AF65-F5344CB8AC3E}">
        <p14:creationId xmlns:p14="http://schemas.microsoft.com/office/powerpoint/2010/main" val="327238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a)Broadsheet produced by the Union government showing soldiers how to cast their votes in the 1917 election. This leaflet notes that a vote for the Union government is a vote against slackers.</a:t>
            </a:r>
          </a:p>
          <a:p>
            <a:r>
              <a:rPr lang="en-US" sz="1200" b="0" i="0" kern="1200" dirty="0" smtClean="0">
                <a:solidFill>
                  <a:schemeClr val="tx1"/>
                </a:solidFill>
                <a:effectLst/>
                <a:latin typeface="+mn-lt"/>
                <a:ea typeface="+mn-ea"/>
                <a:cs typeface="+mn-cs"/>
              </a:rPr>
              <a:t>b)This pamphlet informed voters that under the Military Service Act families who had already contributed someone to military service would be considered for exemption. This certainly would have appealed to families with loved ones overseas who wanted to see the war's burden shared more evenly. In April 1918, after German offensives on the Western Front had worried the government about the prosecution of the war, it cancelled almost all exemptions. This affected farmers' sons in the greatest numbers. The only remaining exemption was a result of the "death, disablement or service of other members of the same family while on active service."</a:t>
            </a:r>
            <a:endParaRPr lang="en-US" dirty="0"/>
          </a:p>
        </p:txBody>
      </p:sp>
      <p:sp>
        <p:nvSpPr>
          <p:cNvPr id="4" name="Slide Number Placeholder 3"/>
          <p:cNvSpPr>
            <a:spLocks noGrp="1"/>
          </p:cNvSpPr>
          <p:nvPr>
            <p:ph type="sldNum" sz="quarter" idx="10"/>
          </p:nvPr>
        </p:nvSpPr>
        <p:spPr/>
        <p:txBody>
          <a:bodyPr/>
          <a:lstStyle/>
          <a:p>
            <a:fld id="{AB887138-CDB0-45E8-84CF-C958D4857646}" type="slidenum">
              <a:rPr lang="en-CA" smtClean="0"/>
              <a:t>12</a:t>
            </a:fld>
            <a:endParaRPr lang="en-CA"/>
          </a:p>
        </p:txBody>
      </p:sp>
    </p:spTree>
    <p:extLst>
      <p:ext uri="{BB962C8B-B14F-4D97-AF65-F5344CB8AC3E}">
        <p14:creationId xmlns:p14="http://schemas.microsoft.com/office/powerpoint/2010/main" val="170292255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F6EE328-6AFF-436B-881F-213D56084544}" type="datetimeFigureOut">
              <a:rPr lang="en-US" dirty="0"/>
              <a:t>4/9/2019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t>4/9/2019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t>4/9/2019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t>4/9/2019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t>4/9/2019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480828-6983-48AD-9E27-CBD3696F837E}" type="datetimeFigureOut">
              <a:rPr lang="en-US" dirty="0"/>
              <a:t>4/9/2019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5EFB91-0324-450E-B17F-36DC0ECCE413}" type="datetimeFigureOut">
              <a:rPr lang="en-US" dirty="0"/>
              <a:t>4/9/2019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dirty="0"/>
              <a:t>4/9/2019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The Lasting Impact of War…in Canada</a:t>
            </a:r>
            <a:endParaRPr lang="en-CA" dirty="0"/>
          </a:p>
        </p:txBody>
      </p:sp>
      <p:sp>
        <p:nvSpPr>
          <p:cNvPr id="3" name="Subtitle 2"/>
          <p:cNvSpPr>
            <a:spLocks noGrp="1"/>
          </p:cNvSpPr>
          <p:nvPr>
            <p:ph type="subTitle" idx="1"/>
          </p:nvPr>
        </p:nvSpPr>
        <p:spPr/>
        <p:txBody>
          <a:bodyPr/>
          <a:lstStyle/>
          <a:p>
            <a:r>
              <a:rPr lang="en-CA" dirty="0" smtClean="0"/>
              <a:t>Outcome: Students will comprehend the effects of war on individuals and societies.</a:t>
            </a:r>
            <a:endParaRPr lang="en-CA" dirty="0"/>
          </a:p>
        </p:txBody>
      </p:sp>
    </p:spTree>
    <p:extLst>
      <p:ext uri="{BB962C8B-B14F-4D97-AF65-F5344CB8AC3E}">
        <p14:creationId xmlns:p14="http://schemas.microsoft.com/office/powerpoint/2010/main" val="308996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Attitudes Change</a:t>
            </a:r>
            <a:endParaRPr lang="en-US" dirty="0"/>
          </a:p>
        </p:txBody>
      </p:sp>
      <p:sp>
        <p:nvSpPr>
          <p:cNvPr id="3" name="Content Placeholder 2"/>
          <p:cNvSpPr>
            <a:spLocks noGrp="1"/>
          </p:cNvSpPr>
          <p:nvPr>
            <p:ph idx="1"/>
          </p:nvPr>
        </p:nvSpPr>
        <p:spPr>
          <a:xfrm>
            <a:off x="254000" y="2121408"/>
            <a:ext cx="4487333" cy="4431792"/>
          </a:xfrm>
        </p:spPr>
        <p:txBody>
          <a:bodyPr>
            <a:noAutofit/>
          </a:bodyPr>
          <a:lstStyle/>
          <a:p>
            <a:r>
              <a:rPr lang="en-US" sz="2400" dirty="0">
                <a:latin typeface="Arial" panose="020B0604020202020204" pitchFamily="34" charset="0"/>
                <a:cs typeface="Arial" panose="020B0604020202020204" pitchFamily="34" charset="0"/>
              </a:rPr>
              <a:t>But after a German submarine sank the British passenger ship RMS </a:t>
            </a:r>
            <a:r>
              <a:rPr lang="en-US" sz="2400" i="1" dirty="0">
                <a:latin typeface="Arial" panose="020B0604020202020204" pitchFamily="34" charset="0"/>
                <a:cs typeface="Arial" panose="020B0604020202020204" pitchFamily="34" charset="0"/>
              </a:rPr>
              <a:t>Lusitania</a:t>
            </a:r>
            <a:r>
              <a:rPr lang="en-US" sz="2400" dirty="0">
                <a:latin typeface="Arial" panose="020B0604020202020204" pitchFamily="34" charset="0"/>
                <a:cs typeface="Arial" panose="020B0604020202020204" pitchFamily="34" charset="0"/>
              </a:rPr>
              <a:t> in 1915, her position changed: “Then I said we were waging war against the very Prince of Darkness. […] I knew it would be better — a thousand times better — to be dead than to live under the rule of people whose hearts are so utterly black.”</a:t>
            </a:r>
            <a:endParaRPr lang="en-CA"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741333" y="1907710"/>
            <a:ext cx="7315200" cy="4114800"/>
          </a:xfrm>
          <a:prstGeom prst="rect">
            <a:avLst/>
          </a:prstGeom>
        </p:spPr>
      </p:pic>
    </p:spTree>
    <p:extLst>
      <p:ext uri="{BB962C8B-B14F-4D97-AF65-F5344CB8AC3E}">
        <p14:creationId xmlns:p14="http://schemas.microsoft.com/office/powerpoint/2010/main" val="3965361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Suffrage</a:t>
            </a:r>
            <a:endParaRPr lang="en-CA" dirty="0"/>
          </a:p>
        </p:txBody>
      </p:sp>
      <p:sp>
        <p:nvSpPr>
          <p:cNvPr id="3" name="Content Placeholder 2"/>
          <p:cNvSpPr>
            <a:spLocks noGrp="1"/>
          </p:cNvSpPr>
          <p:nvPr>
            <p:ph idx="1"/>
          </p:nvPr>
        </p:nvSpPr>
        <p:spPr>
          <a:xfrm>
            <a:off x="286553" y="1439333"/>
            <a:ext cx="7214915" cy="4910667"/>
          </a:xfrm>
        </p:spPr>
        <p:txBody>
          <a:bodyPr>
            <a:normAutofit lnSpcReduction="10000"/>
          </a:bodyPr>
          <a:lstStyle/>
          <a:p>
            <a:pPr marL="0" indent="0" fontAlgn="base">
              <a:buNone/>
            </a:pPr>
            <a:endParaRPr lang="en-US" sz="2400" dirty="0">
              <a:latin typeface="Arial" panose="020B0604020202020204" pitchFamily="34" charset="0"/>
              <a:cs typeface="Arial" panose="020B0604020202020204" pitchFamily="34" charset="0"/>
            </a:endParaRPr>
          </a:p>
          <a:p>
            <a:pPr fontAlgn="base"/>
            <a:r>
              <a:rPr lang="en-US" sz="2400" dirty="0">
                <a:latin typeface="Arial" panose="020B0604020202020204" pitchFamily="34" charset="0"/>
                <a:cs typeface="Arial" panose="020B0604020202020204" pitchFamily="34" charset="0"/>
              </a:rPr>
              <a:t>In 1917, amidst the tremendous reconfiguration of </a:t>
            </a:r>
            <a:r>
              <a:rPr lang="en-US" sz="2400" dirty="0" err="1">
                <a:latin typeface="Arial" panose="020B0604020202020204" pitchFamily="34" charset="0"/>
                <a:cs typeface="Arial" panose="020B0604020202020204" pitchFamily="34" charset="0"/>
              </a:rPr>
              <a:t>labour</a:t>
            </a:r>
            <a:r>
              <a:rPr lang="en-US" sz="2400" dirty="0">
                <a:latin typeface="Arial" panose="020B0604020202020204" pitchFamily="34" charset="0"/>
                <a:cs typeface="Arial" panose="020B0604020202020204" pitchFamily="34" charset="0"/>
              </a:rPr>
              <a:t> practices on the home front, the movement for women’s </a:t>
            </a:r>
            <a:r>
              <a:rPr lang="en-US" sz="2400" dirty="0" smtClean="0">
                <a:latin typeface="Arial" panose="020B0604020202020204" pitchFamily="34" charset="0"/>
                <a:cs typeface="Arial" panose="020B0604020202020204" pitchFamily="34" charset="0"/>
              </a:rPr>
              <a:t>suffrage</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won </a:t>
            </a:r>
            <a:r>
              <a:rPr lang="en-US" sz="2400" dirty="0">
                <a:latin typeface="Arial" panose="020B0604020202020204" pitchFamily="34" charset="0"/>
                <a:cs typeface="Arial" panose="020B0604020202020204" pitchFamily="34" charset="0"/>
              </a:rPr>
              <a:t>a major victory with the passage of the </a:t>
            </a:r>
            <a:r>
              <a:rPr lang="en-US" sz="2400" i="1" dirty="0">
                <a:latin typeface="Arial" panose="020B0604020202020204" pitchFamily="34" charset="0"/>
                <a:cs typeface="Arial" panose="020B0604020202020204" pitchFamily="34" charset="0"/>
              </a:rPr>
              <a:t>Wartime Elections Act</a:t>
            </a:r>
            <a:r>
              <a:rPr lang="en-US" sz="2400" dirty="0">
                <a:latin typeface="Arial" panose="020B0604020202020204" pitchFamily="34" charset="0"/>
                <a:cs typeface="Arial" panose="020B0604020202020204" pitchFamily="34" charset="0"/>
              </a:rPr>
              <a:t>, which granted some women the right to vote in federal elections. </a:t>
            </a:r>
            <a:endParaRPr lang="en-US" sz="2400" dirty="0" smtClean="0">
              <a:latin typeface="Arial" panose="020B0604020202020204" pitchFamily="34" charset="0"/>
              <a:cs typeface="Arial" panose="020B0604020202020204" pitchFamily="34" charset="0"/>
            </a:endParaRPr>
          </a:p>
          <a:p>
            <a:pPr fontAlgn="base"/>
            <a:endParaRPr lang="en-US" sz="2400" dirty="0" smtClean="0">
              <a:latin typeface="Arial" panose="020B0604020202020204" pitchFamily="34" charset="0"/>
              <a:cs typeface="Arial" panose="020B0604020202020204" pitchFamily="34" charset="0"/>
            </a:endParaRPr>
          </a:p>
          <a:p>
            <a:pPr fontAlgn="base"/>
            <a:r>
              <a:rPr lang="en-US" sz="2400" dirty="0" smtClean="0">
                <a:latin typeface="Arial" panose="020B0604020202020204" pitchFamily="34" charset="0"/>
                <a:cs typeface="Arial" panose="020B0604020202020204" pitchFamily="34" charset="0"/>
              </a:rPr>
              <a:t>Suffrage </a:t>
            </a:r>
            <a:r>
              <a:rPr lang="en-US" sz="2400" dirty="0">
                <a:latin typeface="Arial" panose="020B0604020202020204" pitchFamily="34" charset="0"/>
                <a:cs typeface="Arial" panose="020B0604020202020204" pitchFamily="34" charset="0"/>
              </a:rPr>
              <a:t>at this time was limited to women working in the armed forces and the wives, mothers and sisters of soldiers overseas. At the same time, however, the </a:t>
            </a:r>
            <a:r>
              <a:rPr lang="en-US" sz="2400" i="1" dirty="0">
                <a:latin typeface="Arial" panose="020B0604020202020204" pitchFamily="34" charset="0"/>
                <a:cs typeface="Arial" panose="020B0604020202020204" pitchFamily="34" charset="0"/>
              </a:rPr>
              <a:t>Act</a:t>
            </a:r>
            <a:r>
              <a:rPr lang="en-US" sz="2400" dirty="0">
                <a:latin typeface="Arial" panose="020B0604020202020204" pitchFamily="34" charset="0"/>
                <a:cs typeface="Arial" panose="020B0604020202020204" pitchFamily="34" charset="0"/>
              </a:rPr>
              <a:t> revoked voting rights from Canadian citizens of enemy-alien birth who were naturalized after 1902. </a:t>
            </a:r>
            <a:endParaRPr lang="en-CA"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7501468" y="-558800"/>
            <a:ext cx="4410075" cy="8486775"/>
          </a:xfrm>
          <a:prstGeom prst="rect">
            <a:avLst/>
          </a:prstGeom>
        </p:spPr>
      </p:pic>
    </p:spTree>
    <p:extLst>
      <p:ext uri="{BB962C8B-B14F-4D97-AF65-F5344CB8AC3E}">
        <p14:creationId xmlns:p14="http://schemas.microsoft.com/office/powerpoint/2010/main" val="319119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12821" y="0"/>
            <a:ext cx="5435304" cy="6642886"/>
          </a:xfrm>
          <a:prstGeom prst="rect">
            <a:avLst/>
          </a:prstGeom>
        </p:spPr>
      </p:pic>
      <p:pic>
        <p:nvPicPr>
          <p:cNvPr id="5" name="Picture 4"/>
          <p:cNvPicPr>
            <a:picLocks noChangeAspect="1"/>
          </p:cNvPicPr>
          <p:nvPr/>
        </p:nvPicPr>
        <p:blipFill>
          <a:blip r:embed="rId4"/>
          <a:stretch>
            <a:fillRect/>
          </a:stretch>
        </p:blipFill>
        <p:spPr>
          <a:xfrm>
            <a:off x="6505152" y="-1"/>
            <a:ext cx="5117353" cy="6765151"/>
          </a:xfrm>
          <a:prstGeom prst="rect">
            <a:avLst/>
          </a:prstGeom>
        </p:spPr>
      </p:pic>
    </p:spTree>
    <p:extLst>
      <p:ext uri="{BB962C8B-B14F-4D97-AF65-F5344CB8AC3E}">
        <p14:creationId xmlns:p14="http://schemas.microsoft.com/office/powerpoint/2010/main" val="3952741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6858" y="452547"/>
            <a:ext cx="6165142" cy="911031"/>
          </a:xfrm>
        </p:spPr>
        <p:txBody>
          <a:bodyPr>
            <a:normAutofit fontScale="90000"/>
          </a:bodyPr>
          <a:lstStyle/>
          <a:p>
            <a:r>
              <a:rPr lang="en-US" dirty="0" smtClean="0"/>
              <a:t>Conscription Crisis</a:t>
            </a:r>
            <a:endParaRPr lang="en-US" dirty="0"/>
          </a:p>
        </p:txBody>
      </p:sp>
      <p:sp>
        <p:nvSpPr>
          <p:cNvPr id="3" name="Content Placeholder 2"/>
          <p:cNvSpPr>
            <a:spLocks noGrp="1"/>
          </p:cNvSpPr>
          <p:nvPr>
            <p:ph idx="1"/>
          </p:nvPr>
        </p:nvSpPr>
        <p:spPr>
          <a:xfrm>
            <a:off x="176464" y="452547"/>
            <a:ext cx="6047874" cy="6092632"/>
          </a:xfrm>
        </p:spPr>
        <p:txBody>
          <a:bodyPr>
            <a:normAutofit/>
          </a:bodyPr>
          <a:lstStyle/>
          <a:p>
            <a:r>
              <a:rPr lang="en-US" sz="2400" dirty="0">
                <a:latin typeface="Arial" panose="020B0604020202020204" pitchFamily="34" charset="0"/>
                <a:cs typeface="Arial" panose="020B0604020202020204" pitchFamily="34" charset="0"/>
              </a:rPr>
              <a:t>A broadly popular but divisive measure, conscription polarized provinces, ethnic and linguistic groups, communities, and families, and had lasting political effects on the country as a whole. </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French-speaking </a:t>
            </a:r>
            <a:r>
              <a:rPr lang="en-US" sz="2400" dirty="0" smtClean="0">
                <a:latin typeface="Arial" panose="020B0604020202020204" pitchFamily="34" charset="0"/>
                <a:cs typeface="Arial" panose="020B0604020202020204" pitchFamily="34" charset="0"/>
              </a:rPr>
              <a:t>Canadians </a:t>
            </a:r>
            <a:r>
              <a:rPr lang="en-US" sz="2400" dirty="0">
                <a:latin typeface="Arial" panose="020B0604020202020204" pitchFamily="34" charset="0"/>
                <a:cs typeface="Arial" panose="020B0604020202020204" pitchFamily="34" charset="0"/>
              </a:rPr>
              <a:t>continued their protests as well, and young men by the tens of thousands joined others from across Canada in refusing to register for the selection process. </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An </a:t>
            </a:r>
            <a:r>
              <a:rPr lang="en-US" sz="2400" dirty="0">
                <a:latin typeface="Arial" panose="020B0604020202020204" pitchFamily="34" charset="0"/>
                <a:cs typeface="Arial" panose="020B0604020202020204" pitchFamily="34" charset="0"/>
              </a:rPr>
              <a:t>effort to arrest suspected draft dodgers was highly unpopular across the province and, at its worst, resulted in several days of rioting and street battles in Quebec City at Easter, 1918. </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362757" y="3035808"/>
            <a:ext cx="5829243" cy="2907632"/>
          </a:xfrm>
          <a:prstGeom prst="rect">
            <a:avLst/>
          </a:prstGeom>
        </p:spPr>
      </p:pic>
    </p:spTree>
    <p:extLst>
      <p:ext uri="{BB962C8B-B14F-4D97-AF65-F5344CB8AC3E}">
        <p14:creationId xmlns:p14="http://schemas.microsoft.com/office/powerpoint/2010/main" val="332499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Conscription</a:t>
            </a:r>
            <a:endParaRPr lang="en-US" dirty="0"/>
          </a:p>
        </p:txBody>
      </p:sp>
      <p:sp>
        <p:nvSpPr>
          <p:cNvPr id="3" name="Content Placeholder 2"/>
          <p:cNvSpPr>
            <a:spLocks noGrp="1"/>
          </p:cNvSpPr>
          <p:nvPr>
            <p:ph idx="1"/>
          </p:nvPr>
        </p:nvSpPr>
        <p:spPr>
          <a:xfrm>
            <a:off x="275764" y="2038310"/>
            <a:ext cx="5823284" cy="4503981"/>
          </a:xfrm>
        </p:spPr>
        <p:txBody>
          <a:bodyPr>
            <a:noAutofit/>
          </a:bodyPr>
          <a:lstStyle/>
          <a:p>
            <a:r>
              <a:rPr lang="en-US" sz="2800" dirty="0">
                <a:latin typeface="Arial" panose="020B0604020202020204" pitchFamily="34" charset="0"/>
                <a:cs typeface="Arial" panose="020B0604020202020204" pitchFamily="34" charset="0"/>
              </a:rPr>
              <a:t>Conscription would have minimal impact on Canada’s war effort. By the Armistice in November 1918, only 48,000 conscripts had been sent overseas, half of which ultimately served at the front. </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More </a:t>
            </a:r>
            <a:r>
              <a:rPr lang="en-US" sz="2800" dirty="0">
                <a:latin typeface="Arial" panose="020B0604020202020204" pitchFamily="34" charset="0"/>
                <a:cs typeface="Arial" panose="020B0604020202020204" pitchFamily="34" charset="0"/>
              </a:rPr>
              <a:t>than 50,000 more conscripts remained in Canada. These would have been required had the war continued into 1919.</a:t>
            </a:r>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6320037" y="1754525"/>
            <a:ext cx="5369686" cy="4213138"/>
          </a:xfrm>
          <a:prstGeom prst="rect">
            <a:avLst/>
          </a:prstGeom>
        </p:spPr>
      </p:pic>
    </p:spTree>
    <p:extLst>
      <p:ext uri="{BB962C8B-B14F-4D97-AF65-F5344CB8AC3E}">
        <p14:creationId xmlns:p14="http://schemas.microsoft.com/office/powerpoint/2010/main" val="68359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88585" y="609599"/>
            <a:ext cx="10539663" cy="5928561"/>
          </a:xfrm>
          <a:prstGeom prst="rect">
            <a:avLst/>
          </a:prstGeom>
        </p:spPr>
      </p:pic>
    </p:spTree>
    <p:extLst>
      <p:ext uri="{BB962C8B-B14F-4D97-AF65-F5344CB8AC3E}">
        <p14:creationId xmlns:p14="http://schemas.microsoft.com/office/powerpoint/2010/main" val="3174071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a:bodyPr>
          <a:lstStyle/>
          <a:p>
            <a:r>
              <a:rPr lang="en-US" sz="2400" dirty="0" smtClean="0">
                <a:latin typeface="Arial" panose="020B0604020202020204" pitchFamily="34" charset="0"/>
                <a:cs typeface="Arial" panose="020B0604020202020204" pitchFamily="34" charset="0"/>
              </a:rPr>
              <a:t>How would you feel if you were conscripted to fight after knowing about how awful the fighting was in Europe?</a:t>
            </a:r>
          </a:p>
          <a:p>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How would you feel if your son or husband was conscripted for the war effort?</a:t>
            </a:r>
          </a:p>
          <a:p>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How would you feel if your son was overseas fighting and young men in your </a:t>
            </a:r>
            <a:r>
              <a:rPr lang="en-US" sz="2400" dirty="0" err="1" smtClean="0">
                <a:latin typeface="Arial" panose="020B0604020202020204" pitchFamily="34" charset="0"/>
                <a:cs typeface="Arial" panose="020B0604020202020204" pitchFamily="34" charset="0"/>
              </a:rPr>
              <a:t>neighbourhood</a:t>
            </a:r>
            <a:r>
              <a:rPr lang="en-US" sz="2400" dirty="0" smtClean="0">
                <a:latin typeface="Arial" panose="020B0604020202020204" pitchFamily="34" charset="0"/>
                <a:cs typeface="Arial" panose="020B0604020202020204" pitchFamily="34" charset="0"/>
              </a:rPr>
              <a:t> refused to enlist to fight?</a:t>
            </a:r>
          </a:p>
          <a:p>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84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Censorship</a:t>
            </a:r>
            <a:r>
              <a:rPr lang="en-US" b="0" dirty="0"/>
              <a:t/>
            </a:r>
            <a:br>
              <a:rPr lang="en-US" b="0" dirty="0"/>
            </a:br>
            <a:endParaRPr lang="en-US" dirty="0"/>
          </a:p>
        </p:txBody>
      </p:sp>
      <p:sp>
        <p:nvSpPr>
          <p:cNvPr id="3" name="Content Placeholder 2"/>
          <p:cNvSpPr>
            <a:spLocks noGrp="1"/>
          </p:cNvSpPr>
          <p:nvPr>
            <p:ph idx="1"/>
          </p:nvPr>
        </p:nvSpPr>
        <p:spPr>
          <a:xfrm>
            <a:off x="105156" y="1481327"/>
            <a:ext cx="5993892" cy="4953339"/>
          </a:xfrm>
        </p:spPr>
        <p:txBody>
          <a:bodyPr>
            <a:normAutofit/>
          </a:bodyPr>
          <a:lstStyle/>
          <a:p>
            <a:r>
              <a:rPr lang="en-US" sz="2400" dirty="0">
                <a:latin typeface="Arial" panose="020B0604020202020204" pitchFamily="34" charset="0"/>
                <a:cs typeface="Arial" panose="020B0604020202020204" pitchFamily="34" charset="0"/>
              </a:rPr>
              <a:t>The control of sensitive military information was a wartime necessity, but the government’s role in information management extended far beyond the surveillance and editing of soldiers’ letters from the front. </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An </a:t>
            </a:r>
            <a:r>
              <a:rPr lang="en-US" sz="2400" dirty="0">
                <a:latin typeface="Arial" panose="020B0604020202020204" pitchFamily="34" charset="0"/>
                <a:cs typeface="Arial" panose="020B0604020202020204" pitchFamily="34" charset="0"/>
              </a:rPr>
              <a:t>official censor in Canada monitored newspapers and other publications for material that might harm the war effort, while federal officials threatened editors and publishers with jail time if they failed to comply with warning notices</a:t>
            </a:r>
            <a:r>
              <a:rPr lang="en-US" sz="2400" dirty="0" smtClean="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7063740" y="3001789"/>
            <a:ext cx="4709160" cy="2970818"/>
          </a:xfrm>
          <a:prstGeom prst="rect">
            <a:avLst/>
          </a:prstGeom>
        </p:spPr>
      </p:pic>
      <p:pic>
        <p:nvPicPr>
          <p:cNvPr id="5" name="Picture 4"/>
          <p:cNvPicPr>
            <a:picLocks noChangeAspect="1"/>
          </p:cNvPicPr>
          <p:nvPr/>
        </p:nvPicPr>
        <p:blipFill>
          <a:blip r:embed="rId3"/>
          <a:stretch>
            <a:fillRect/>
          </a:stretch>
        </p:blipFill>
        <p:spPr>
          <a:xfrm>
            <a:off x="9690601" y="484632"/>
            <a:ext cx="2429091" cy="3975134"/>
          </a:xfrm>
          <a:prstGeom prst="rect">
            <a:avLst/>
          </a:prstGeom>
        </p:spPr>
      </p:pic>
    </p:spTree>
    <p:extLst>
      <p:ext uri="{BB962C8B-B14F-4D97-AF65-F5344CB8AC3E}">
        <p14:creationId xmlns:p14="http://schemas.microsoft.com/office/powerpoint/2010/main" val="343747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Propaganda</a:t>
            </a:r>
            <a:endParaRPr lang="en-US" dirty="0"/>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Large-scale propaganda campaigns became a part of everyday life. Posters urged enlistment and other forms of war support, and asked citizens to contribute to charitable campaigns, buy Victory Bonds, or ration scarce items such as meat or fuel. </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Their </a:t>
            </a:r>
            <a:r>
              <a:rPr lang="en-US" sz="2400" dirty="0">
                <a:latin typeface="Arial" panose="020B0604020202020204" pitchFamily="34" charset="0"/>
                <a:cs typeface="Arial" panose="020B0604020202020204" pitchFamily="34" charset="0"/>
              </a:rPr>
              <a:t>imagery relied on patriotic symbols, recognizable icons, and historical figures to identify the war with popular and worthy causes. Public parades, rallies, and charitable events encouraged voluntary contributions and the shaming or embarrassment of those who were not “doing their bit.”</a:t>
            </a:r>
          </a:p>
        </p:txBody>
      </p:sp>
    </p:spTree>
    <p:extLst>
      <p:ext uri="{BB962C8B-B14F-4D97-AF65-F5344CB8AC3E}">
        <p14:creationId xmlns:p14="http://schemas.microsoft.com/office/powerpoint/2010/main" val="36871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09936" y="2121408"/>
            <a:ext cx="5818311" cy="4050792"/>
          </a:xfrm>
        </p:spPr>
        <p:txBody>
          <a:bodyPr>
            <a:normAutofit/>
          </a:bodyPr>
          <a:lstStyle/>
          <a:p>
            <a:r>
              <a:rPr lang="en-US" sz="2400" dirty="0">
                <a:latin typeface="Arial" panose="020B0604020202020204" pitchFamily="34" charset="0"/>
                <a:cs typeface="Arial" panose="020B0604020202020204" pitchFamily="34" charset="0"/>
              </a:rPr>
              <a:t>Leaflet urging a yes vote for conscription. The reverse of the card warns the reader, "Before you cast your vote think what the Kaiser would like it to be." </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Allied press and propaganda demonized the Kaiser, Germany's king, as a warlord. The pro-conscription forces ultimately proved successful in Canada's 1917 election.</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67888" y="308169"/>
            <a:ext cx="4267880" cy="6373368"/>
          </a:xfrm>
          <a:prstGeom prst="rect">
            <a:avLst/>
          </a:prstGeom>
        </p:spPr>
      </p:pic>
    </p:spTree>
    <p:extLst>
      <p:ext uri="{BB962C8B-B14F-4D97-AF65-F5344CB8AC3E}">
        <p14:creationId xmlns:p14="http://schemas.microsoft.com/office/powerpoint/2010/main" val="301757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War</a:t>
            </a:r>
            <a:endParaRPr lang="en-US" dirty="0"/>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Total war is warfare that includes</a:t>
            </a:r>
            <a:r>
              <a:rPr lang="en-US" sz="2400" i="1" dirty="0">
                <a:latin typeface="Arial" panose="020B0604020202020204" pitchFamily="34" charset="0"/>
                <a:cs typeface="Arial" panose="020B0604020202020204" pitchFamily="34" charset="0"/>
              </a:rPr>
              <a:t> any and all civilian-associated resources and infrastructure as legitimate military targets, mobilizes all of the resources of society to fight the war, and gives priority to warfare over non-combatant needs</a:t>
            </a:r>
            <a:r>
              <a:rPr lang="en-US" sz="2400" i="1" dirty="0" smtClean="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As the war dragged on into 1915 governments on the “</a:t>
            </a:r>
            <a:r>
              <a:rPr lang="en-US" sz="2400" dirty="0" err="1" smtClean="0">
                <a:latin typeface="Arial" panose="020B0604020202020204" pitchFamily="34" charset="0"/>
                <a:cs typeface="Arial" panose="020B0604020202020204" pitchFamily="34" charset="0"/>
              </a:rPr>
              <a:t>homefront</a:t>
            </a:r>
            <a:r>
              <a:rPr lang="en-US" sz="2400" dirty="0" smtClean="0">
                <a:latin typeface="Arial" panose="020B0604020202020204" pitchFamily="34" charset="0"/>
                <a:cs typeface="Arial" panose="020B0604020202020204" pitchFamily="34" charset="0"/>
              </a:rPr>
              <a:t>” began to take control over their economies and began rationing civilian goods in order to meet the demands of the military.</a:t>
            </a: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13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Returning Soldiers</a:t>
            </a:r>
            <a:endParaRPr lang="en-CA" dirty="0"/>
          </a:p>
        </p:txBody>
      </p:sp>
      <p:sp>
        <p:nvSpPr>
          <p:cNvPr id="3" name="Content Placeholder 2"/>
          <p:cNvSpPr>
            <a:spLocks noGrp="1"/>
          </p:cNvSpPr>
          <p:nvPr>
            <p:ph idx="1"/>
          </p:nvPr>
        </p:nvSpPr>
        <p:spPr>
          <a:xfrm>
            <a:off x="548640" y="2121408"/>
            <a:ext cx="5970693" cy="4050792"/>
          </a:xfrm>
        </p:spPr>
        <p:txBody>
          <a:bodyPr/>
          <a:lstStyle/>
          <a:p>
            <a:pPr marL="285750" indent="-285750">
              <a:buFont typeface="Arial" panose="020B0604020202020204" pitchFamily="34" charset="0"/>
              <a:buChar char="•"/>
            </a:pPr>
            <a:r>
              <a:rPr lang="fr-CA" sz="2400" dirty="0">
                <a:latin typeface="Arial" panose="020B0604020202020204" pitchFamily="34" charset="0"/>
                <a:cs typeface="Arial" panose="020B0604020202020204" pitchFamily="34" charset="0"/>
              </a:rPr>
              <a:t>The population of Canada was around 8 </a:t>
            </a:r>
            <a:r>
              <a:rPr lang="fr-CA" sz="2400" dirty="0" smtClean="0">
                <a:latin typeface="Arial" panose="020B0604020202020204" pitchFamily="34" charset="0"/>
                <a:cs typeface="Arial" panose="020B0604020202020204" pitchFamily="34" charset="0"/>
              </a:rPr>
              <a:t>million in the early 1910s.</a:t>
            </a:r>
            <a:endParaRPr lang="fr-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sz="2400" dirty="0">
                <a:latin typeface="Arial" panose="020B0604020202020204" pitchFamily="34" charset="0"/>
                <a:cs typeface="Arial" panose="020B0604020202020204" pitchFamily="34" charset="0"/>
              </a:rPr>
              <a:t>620 000 Canadians served in the war.</a:t>
            </a:r>
          </a:p>
          <a:p>
            <a:pPr marL="285750" indent="-285750">
              <a:buFont typeface="Arial" panose="020B0604020202020204" pitchFamily="34" charset="0"/>
              <a:buChar char="•"/>
            </a:pPr>
            <a:endParaRPr lang="fr-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sz="2400" dirty="0">
                <a:latin typeface="Arial" panose="020B0604020202020204" pitchFamily="34" charset="0"/>
                <a:cs typeface="Arial" panose="020B0604020202020204" pitchFamily="34" charset="0"/>
              </a:rPr>
              <a:t>66 000 were killed.</a:t>
            </a:r>
          </a:p>
          <a:p>
            <a:pPr marL="285750" indent="-285750">
              <a:buFont typeface="Arial" panose="020B0604020202020204" pitchFamily="34" charset="0"/>
              <a:buChar char="•"/>
            </a:pPr>
            <a:endParaRPr lang="fr-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sz="2400" dirty="0">
                <a:latin typeface="Arial" panose="020B0604020202020204" pitchFamily="34" charset="0"/>
                <a:cs typeface="Arial" panose="020B0604020202020204" pitchFamily="34" charset="0"/>
              </a:rPr>
              <a:t>170 000 were injured.</a:t>
            </a:r>
            <a:endParaRPr lang="en-US" sz="2400" dirty="0">
              <a:latin typeface="Arial" panose="020B0604020202020204" pitchFamily="34" charset="0"/>
              <a:cs typeface="Arial" panose="020B0604020202020204" pitchFamily="34" charset="0"/>
            </a:endParaRPr>
          </a:p>
          <a:p>
            <a:endParaRPr lang="en-CA" dirty="0"/>
          </a:p>
        </p:txBody>
      </p:sp>
      <p:pic>
        <p:nvPicPr>
          <p:cNvPr id="4" name="Picture 3"/>
          <p:cNvPicPr>
            <a:picLocks noChangeAspect="1"/>
          </p:cNvPicPr>
          <p:nvPr/>
        </p:nvPicPr>
        <p:blipFill>
          <a:blip r:embed="rId3"/>
          <a:stretch>
            <a:fillRect/>
          </a:stretch>
        </p:blipFill>
        <p:spPr>
          <a:xfrm>
            <a:off x="7679274" y="484632"/>
            <a:ext cx="3737172" cy="5980694"/>
          </a:xfrm>
          <a:prstGeom prst="rect">
            <a:avLst/>
          </a:prstGeom>
        </p:spPr>
      </p:pic>
    </p:spTree>
    <p:extLst>
      <p:ext uri="{BB962C8B-B14F-4D97-AF65-F5344CB8AC3E}">
        <p14:creationId xmlns:p14="http://schemas.microsoft.com/office/powerpoint/2010/main" val="15718992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the War</a:t>
            </a:r>
            <a:endParaRPr lang="en-US" dirty="0"/>
          </a:p>
        </p:txBody>
      </p:sp>
      <p:sp>
        <p:nvSpPr>
          <p:cNvPr id="3" name="Content Placeholder 2"/>
          <p:cNvSpPr>
            <a:spLocks noGrp="1"/>
          </p:cNvSpPr>
          <p:nvPr>
            <p:ph idx="1"/>
          </p:nvPr>
        </p:nvSpPr>
        <p:spPr>
          <a:xfrm>
            <a:off x="6469380" y="1325879"/>
            <a:ext cx="4658868" cy="4957757"/>
          </a:xfrm>
        </p:spPr>
        <p:txBody>
          <a:bodyPr>
            <a:noAutofit/>
          </a:bodyPr>
          <a:lstStyle/>
          <a:p>
            <a:endParaRPr lang="fr-CA" sz="2800" dirty="0">
              <a:latin typeface="Arial" panose="020B0604020202020204" pitchFamily="34" charset="0"/>
              <a:cs typeface="Arial" panose="020B0604020202020204" pitchFamily="34" charset="0"/>
            </a:endParaRPr>
          </a:p>
          <a:p>
            <a:endParaRPr lang="fr-CA" sz="2800" dirty="0">
              <a:latin typeface="Arial" panose="020B0604020202020204" pitchFamily="34" charset="0"/>
              <a:cs typeface="Arial" panose="020B0604020202020204" pitchFamily="34" charset="0"/>
            </a:endParaRPr>
          </a:p>
          <a:p>
            <a:r>
              <a:rPr lang="fr-CA" sz="2800" dirty="0">
                <a:latin typeface="Arial" panose="020B0604020202020204" pitchFamily="34" charset="0"/>
                <a:cs typeface="Arial" panose="020B0604020202020204" pitchFamily="34" charset="0"/>
              </a:rPr>
              <a:t>After the war, Canadian soldiers returned to life in Canada.</a:t>
            </a:r>
          </a:p>
          <a:p>
            <a:endParaRPr lang="fr-CA" sz="2800" dirty="0">
              <a:latin typeface="Arial" panose="020B0604020202020204" pitchFamily="34" charset="0"/>
              <a:cs typeface="Arial" panose="020B0604020202020204" pitchFamily="34" charset="0"/>
            </a:endParaRPr>
          </a:p>
          <a:p>
            <a:r>
              <a:rPr lang="fr-CA" sz="2800" dirty="0">
                <a:latin typeface="Arial" panose="020B0604020202020204" pitchFamily="34" charset="0"/>
                <a:cs typeface="Arial" panose="020B0604020202020204" pitchFamily="34" charset="0"/>
              </a:rPr>
              <a:t>Life was difficult for returned soldiers, especially those that were injured.  Why?</a:t>
            </a:r>
            <a:endParaRPr lang="en-US"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74323" y="2009971"/>
            <a:ext cx="5224725" cy="4273666"/>
          </a:xfrm>
          <a:prstGeom prst="rect">
            <a:avLst/>
          </a:prstGeom>
        </p:spPr>
      </p:pic>
    </p:spTree>
    <p:extLst>
      <p:ext uri="{BB962C8B-B14F-4D97-AF65-F5344CB8AC3E}">
        <p14:creationId xmlns:p14="http://schemas.microsoft.com/office/powerpoint/2010/main" val="29016222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Shell Shock</a:t>
            </a:r>
            <a:endParaRPr lang="en-US" dirty="0"/>
          </a:p>
        </p:txBody>
      </p:sp>
      <p:sp>
        <p:nvSpPr>
          <p:cNvPr id="3" name="Content Placeholder 2"/>
          <p:cNvSpPr>
            <a:spLocks noGrp="1"/>
          </p:cNvSpPr>
          <p:nvPr>
            <p:ph idx="1"/>
          </p:nvPr>
        </p:nvSpPr>
        <p:spPr/>
        <p:txBody>
          <a:bodyPr/>
          <a:lstStyle/>
          <a:p>
            <a:r>
              <a:rPr lang="en-US" dirty="0" smtClean="0"/>
              <a:t>Reading and discussion</a:t>
            </a:r>
            <a:endParaRPr lang="en-US" dirty="0"/>
          </a:p>
        </p:txBody>
      </p:sp>
    </p:spTree>
    <p:extLst>
      <p:ext uri="{BB962C8B-B14F-4D97-AF65-F5344CB8AC3E}">
        <p14:creationId xmlns:p14="http://schemas.microsoft.com/office/powerpoint/2010/main" val="1801600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“Total War” and Women</a:t>
            </a:r>
            <a:endParaRPr lang="en-CA" dirty="0"/>
          </a:p>
        </p:txBody>
      </p:sp>
      <p:sp>
        <p:nvSpPr>
          <p:cNvPr id="3" name="Content Placeholder 2"/>
          <p:cNvSpPr>
            <a:spLocks noGrp="1"/>
          </p:cNvSpPr>
          <p:nvPr>
            <p:ph idx="1"/>
          </p:nvPr>
        </p:nvSpPr>
        <p:spPr/>
        <p:txBody>
          <a:bodyPr>
            <a:normAutofit/>
          </a:bodyPr>
          <a:lstStyle/>
          <a:p>
            <a:r>
              <a:rPr lang="en-CA" sz="3200" dirty="0" smtClean="0">
                <a:latin typeface="Calibri" panose="020F0502020204030204" pitchFamily="34" charset="0"/>
                <a:cs typeface="Calibri" panose="020F0502020204030204" pitchFamily="34" charset="0"/>
              </a:rPr>
              <a:t>With many able-bodied young men serving overseas women were asked to fill a new role in society.</a:t>
            </a:r>
          </a:p>
          <a:p>
            <a:endParaRPr lang="en-CA" sz="3200" dirty="0">
              <a:latin typeface="Calibri" panose="020F0502020204030204" pitchFamily="34" charset="0"/>
              <a:cs typeface="Calibri" panose="020F0502020204030204" pitchFamily="34" charset="0"/>
            </a:endParaRPr>
          </a:p>
          <a:p>
            <a:r>
              <a:rPr lang="en-CA" sz="3200" dirty="0" smtClean="0">
                <a:latin typeface="Calibri" panose="020F0502020204030204" pitchFamily="34" charset="0"/>
                <a:cs typeface="Calibri" panose="020F0502020204030204" pitchFamily="34" charset="0"/>
              </a:rPr>
              <a:t>Women were thrust into occupations that had once been considered beyond their capacity.</a:t>
            </a:r>
          </a:p>
          <a:p>
            <a:endParaRPr lang="en-CA" sz="3200" dirty="0" smtClean="0">
              <a:latin typeface="Calibri" panose="020F0502020204030204" pitchFamily="34" charset="0"/>
              <a:cs typeface="Calibri" panose="020F0502020204030204" pitchFamily="34" charset="0"/>
            </a:endParaRPr>
          </a:p>
          <a:p>
            <a:endParaRPr lang="en-CA" sz="3200" dirty="0">
              <a:latin typeface="Calibri" panose="020F0502020204030204" pitchFamily="34" charset="0"/>
              <a:cs typeface="Calibri" panose="020F0502020204030204" pitchFamily="34" charset="0"/>
            </a:endParaRPr>
          </a:p>
          <a:p>
            <a:endParaRPr lang="en-CA" sz="3200" dirty="0" smtClean="0">
              <a:latin typeface="Calibri" panose="020F0502020204030204" pitchFamily="34" charset="0"/>
              <a:cs typeface="Calibri" panose="020F0502020204030204" pitchFamily="34" charset="0"/>
            </a:endParaRPr>
          </a:p>
          <a:p>
            <a:endParaRPr lang="en-CA"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361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157901"/>
          </a:xfrm>
        </p:spPr>
        <p:txBody>
          <a:bodyPr/>
          <a:lstStyle/>
          <a:p>
            <a:r>
              <a:rPr lang="en-CA" dirty="0" smtClean="0"/>
              <a:t>Women in the Workplace</a:t>
            </a:r>
            <a:endParaRPr lang="en-CA" dirty="0"/>
          </a:p>
        </p:txBody>
      </p:sp>
      <p:sp>
        <p:nvSpPr>
          <p:cNvPr id="3" name="Content Placeholder 2"/>
          <p:cNvSpPr>
            <a:spLocks noGrp="1"/>
          </p:cNvSpPr>
          <p:nvPr>
            <p:ph idx="1"/>
          </p:nvPr>
        </p:nvSpPr>
        <p:spPr>
          <a:xfrm>
            <a:off x="660400" y="2121408"/>
            <a:ext cx="5588000" cy="4050792"/>
          </a:xfrm>
        </p:spPr>
        <p:txBody>
          <a:bodyPr>
            <a:normAutofit/>
          </a:bodyPr>
          <a:lstStyle/>
          <a:p>
            <a:r>
              <a:rPr lang="en-US" sz="2800" dirty="0">
                <a:latin typeface="Arial" panose="020B0604020202020204" pitchFamily="34" charset="0"/>
                <a:cs typeface="Arial" panose="020B0604020202020204" pitchFamily="34" charset="0"/>
              </a:rPr>
              <a:t>According to the Imperial Munitions Board, about 35,000 women worked in munitions factories in Ontario and Québec during the First World War.</a:t>
            </a:r>
            <a:endParaRPr lang="en-CA" sz="2800" dirty="0">
              <a:latin typeface="Arial" panose="020B0604020202020204" pitchFamily="34" charset="0"/>
              <a:cs typeface="Arial" panose="020B0604020202020204" pitchFamily="34" charset="0"/>
            </a:endParaRPr>
          </a:p>
        </p:txBody>
      </p:sp>
      <p:sp>
        <p:nvSpPr>
          <p:cNvPr id="4" name="AutoShape 2" descr="https://static.wixstatic.com/media/1770fd_fe574f5b3cec41f881661fa759edcc1c.jpg/v1/fill/w_784,h_588,al_c,q_90,usm_0.66_1.00_0.01/1770fd_fe574f5b3cec41f881661fa759edcc1c.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 name="Picture 5"/>
          <p:cNvPicPr>
            <a:picLocks noChangeAspect="1"/>
          </p:cNvPicPr>
          <p:nvPr/>
        </p:nvPicPr>
        <p:blipFill>
          <a:blip r:embed="rId2"/>
          <a:stretch>
            <a:fillRect/>
          </a:stretch>
        </p:blipFill>
        <p:spPr>
          <a:xfrm>
            <a:off x="6378568" y="1870396"/>
            <a:ext cx="5477256" cy="4107942"/>
          </a:xfrm>
          <a:prstGeom prst="rect">
            <a:avLst/>
          </a:prstGeom>
        </p:spPr>
      </p:pic>
    </p:spTree>
    <p:extLst>
      <p:ext uri="{BB962C8B-B14F-4D97-AF65-F5344CB8AC3E}">
        <p14:creationId xmlns:p14="http://schemas.microsoft.com/office/powerpoint/2010/main" val="11549066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Women and the War Effort</a:t>
            </a:r>
            <a:endParaRPr lang="en-CA" dirty="0"/>
          </a:p>
        </p:txBody>
      </p:sp>
      <p:sp>
        <p:nvSpPr>
          <p:cNvPr id="3" name="Content Placeholder 2"/>
          <p:cNvSpPr>
            <a:spLocks noGrp="1"/>
          </p:cNvSpPr>
          <p:nvPr>
            <p:ph idx="1"/>
          </p:nvPr>
        </p:nvSpPr>
        <p:spPr>
          <a:xfrm>
            <a:off x="5360879" y="1822843"/>
            <a:ext cx="6577121" cy="4976165"/>
          </a:xfrm>
        </p:spPr>
        <p:txBody>
          <a:bodyPr>
            <a:normAutofit/>
          </a:bodyPr>
          <a:lstStyle/>
          <a:p>
            <a:r>
              <a:rPr lang="en-CA" sz="2800" dirty="0" smtClean="0">
                <a:latin typeface="Calibri" panose="020F0502020204030204" pitchFamily="34" charset="0"/>
                <a:cs typeface="Calibri" panose="020F0502020204030204" pitchFamily="34" charset="0"/>
              </a:rPr>
              <a:t>While women didn’t participate in fighting many women traveled to Europe to work as nurses, ambulance drivers and staff officers.</a:t>
            </a:r>
          </a:p>
          <a:p>
            <a:r>
              <a:rPr lang="en-CA" sz="2800" dirty="0" smtClean="0">
                <a:latin typeface="Calibri" panose="020F0502020204030204" pitchFamily="34" charset="0"/>
                <a:cs typeface="Calibri" panose="020F0502020204030204" pitchFamily="34" charset="0"/>
              </a:rPr>
              <a:t>2800 women worked as “nursing sisters” during WW1 while another 6000 worked in the civil service. </a:t>
            </a:r>
          </a:p>
          <a:p>
            <a:r>
              <a:rPr lang="en-US" sz="2800" dirty="0" smtClean="0">
                <a:latin typeface="Calibri" panose="020F0502020204030204" pitchFamily="34" charset="0"/>
                <a:cs typeface="Calibri" panose="020F0502020204030204" pitchFamily="34" charset="0"/>
              </a:rPr>
              <a:t>With </a:t>
            </a:r>
            <a:r>
              <a:rPr lang="en-US" sz="2800" dirty="0">
                <a:latin typeface="Calibri" panose="020F0502020204030204" pitchFamily="34" charset="0"/>
                <a:cs typeface="Calibri" panose="020F0502020204030204" pitchFamily="34" charset="0"/>
              </a:rPr>
              <a:t>their blue dresses and white veils, they were nicknamed the “bluebirds” and were greatly respected because of their compassion and courage.</a:t>
            </a:r>
            <a:endParaRPr lang="en-CA" sz="2800" dirty="0">
              <a:latin typeface="Calibri" panose="020F0502020204030204" pitchFamily="34" charset="0"/>
              <a:cs typeface="Calibri" panose="020F0502020204030204" pitchFamily="34" charset="0"/>
            </a:endParaRPr>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16" y="1822843"/>
            <a:ext cx="4783363" cy="30860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rgaret macdonald ww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067" y="1822843"/>
            <a:ext cx="3480262" cy="497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44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Nursing Sisters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710767" y="1638300"/>
            <a:ext cx="5715000" cy="4533900"/>
          </a:xfrm>
          <a:prstGeom prst="rect">
            <a:avLst/>
          </a:prstGeom>
        </p:spPr>
      </p:pic>
      <p:pic>
        <p:nvPicPr>
          <p:cNvPr id="5" name="Picture 4"/>
          <p:cNvPicPr>
            <a:picLocks noChangeAspect="1"/>
          </p:cNvPicPr>
          <p:nvPr/>
        </p:nvPicPr>
        <p:blipFill>
          <a:blip r:embed="rId4"/>
          <a:stretch>
            <a:fillRect/>
          </a:stretch>
        </p:blipFill>
        <p:spPr>
          <a:xfrm>
            <a:off x="154761" y="1896158"/>
            <a:ext cx="5556006" cy="4018183"/>
          </a:xfrm>
          <a:prstGeom prst="rect">
            <a:avLst/>
          </a:prstGeom>
        </p:spPr>
      </p:pic>
    </p:spTree>
    <p:extLst>
      <p:ext uri="{BB962C8B-B14F-4D97-AF65-F5344CB8AC3E}">
        <p14:creationId xmlns:p14="http://schemas.microsoft.com/office/powerpoint/2010/main" val="21952159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Sacrifice</a:t>
            </a:r>
            <a:endParaRPr lang="en-US" dirty="0"/>
          </a:p>
        </p:txBody>
      </p:sp>
      <p:sp>
        <p:nvSpPr>
          <p:cNvPr id="3" name="Content Placeholder 2"/>
          <p:cNvSpPr>
            <a:spLocks noGrp="1"/>
          </p:cNvSpPr>
          <p:nvPr>
            <p:ph idx="1"/>
          </p:nvPr>
        </p:nvSpPr>
        <p:spPr>
          <a:xfrm>
            <a:off x="1069848" y="2121408"/>
            <a:ext cx="5229352" cy="4050792"/>
          </a:xfrm>
        </p:spPr>
        <p:txBody>
          <a:bodyPr>
            <a:normAutofit/>
          </a:bodyPr>
          <a:lstStyle/>
          <a:p>
            <a:r>
              <a:rPr lang="en-US" sz="2400" dirty="0"/>
              <a:t>The First World War saw great courage and sacrifice on the part of many nurses, such as Britain’s Edith </a:t>
            </a:r>
            <a:r>
              <a:rPr lang="en-US" sz="2400" dirty="0" smtClean="0"/>
              <a:t>Cavell.</a:t>
            </a:r>
            <a:endParaRPr lang="en-US" sz="2400" dirty="0"/>
          </a:p>
        </p:txBody>
      </p:sp>
      <p:pic>
        <p:nvPicPr>
          <p:cNvPr id="4" name="Picture 3"/>
          <p:cNvPicPr>
            <a:picLocks noChangeAspect="1"/>
          </p:cNvPicPr>
          <p:nvPr/>
        </p:nvPicPr>
        <p:blipFill>
          <a:blip r:embed="rId3"/>
          <a:stretch>
            <a:fillRect/>
          </a:stretch>
        </p:blipFill>
        <p:spPr>
          <a:xfrm>
            <a:off x="6841066" y="651510"/>
            <a:ext cx="3943350" cy="5520690"/>
          </a:xfrm>
          <a:prstGeom prst="rect">
            <a:avLst/>
          </a:prstGeom>
        </p:spPr>
      </p:pic>
      <p:pic>
        <p:nvPicPr>
          <p:cNvPr id="5" name="Picture 4"/>
          <p:cNvPicPr>
            <a:picLocks noChangeAspect="1"/>
          </p:cNvPicPr>
          <p:nvPr/>
        </p:nvPicPr>
        <p:blipFill>
          <a:blip r:embed="rId4"/>
          <a:stretch>
            <a:fillRect/>
          </a:stretch>
        </p:blipFill>
        <p:spPr>
          <a:xfrm>
            <a:off x="1069848" y="3707711"/>
            <a:ext cx="4728291" cy="2910342"/>
          </a:xfrm>
          <a:prstGeom prst="rect">
            <a:avLst/>
          </a:prstGeom>
        </p:spPr>
      </p:pic>
    </p:spTree>
    <p:extLst>
      <p:ext uri="{BB962C8B-B14F-4D97-AF65-F5344CB8AC3E}">
        <p14:creationId xmlns:p14="http://schemas.microsoft.com/office/powerpoint/2010/main" val="902594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7" y="484632"/>
            <a:ext cx="10580285" cy="1609344"/>
          </a:xfrm>
        </p:spPr>
        <p:txBody>
          <a:bodyPr>
            <a:normAutofit fontScale="90000"/>
          </a:bodyPr>
          <a:lstStyle/>
          <a:p>
            <a:r>
              <a:rPr lang="en-US" dirty="0"/>
              <a:t>Women and the Anti-War Movement</a:t>
            </a:r>
            <a:br>
              <a:rPr lang="en-US" dirty="0"/>
            </a:br>
            <a:endParaRPr lang="en-CA" dirty="0"/>
          </a:p>
        </p:txBody>
      </p:sp>
      <p:sp>
        <p:nvSpPr>
          <p:cNvPr id="3" name="Content Placeholder 2"/>
          <p:cNvSpPr>
            <a:spLocks noGrp="1"/>
          </p:cNvSpPr>
          <p:nvPr>
            <p:ph idx="1"/>
          </p:nvPr>
        </p:nvSpPr>
        <p:spPr>
          <a:xfrm>
            <a:off x="1069848" y="2121407"/>
            <a:ext cx="10058400" cy="4550325"/>
          </a:xfrm>
        </p:spPr>
        <p:txBody>
          <a:bodyPr>
            <a:normAutofit/>
          </a:bodyPr>
          <a:lstStyle/>
          <a:p>
            <a:pPr fontAlgn="base"/>
            <a:r>
              <a:rPr lang="en-US" sz="2400" dirty="0" smtClean="0">
                <a:latin typeface="Arial" panose="020B0604020202020204" pitchFamily="34" charset="0"/>
                <a:cs typeface="Arial" panose="020B0604020202020204" pitchFamily="34" charset="0"/>
              </a:rPr>
              <a:t>Canadian </a:t>
            </a:r>
            <a:r>
              <a:rPr lang="en-US" sz="2400" dirty="0">
                <a:latin typeface="Arial" panose="020B0604020202020204" pitchFamily="34" charset="0"/>
                <a:cs typeface="Arial" panose="020B0604020202020204" pitchFamily="34" charset="0"/>
              </a:rPr>
              <a:t>women have impacted warfare as much as warfare has impacted them. Some have significantly affected the character of the Canadian military by climbing its ranks and promoting its activities, while others have joined pacifist and anti-war movements that have sharply criticized the military. </a:t>
            </a:r>
            <a:endParaRPr lang="en-US" sz="2400" dirty="0" smtClean="0">
              <a:latin typeface="Arial" panose="020B0604020202020204" pitchFamily="34" charset="0"/>
              <a:cs typeface="Arial" panose="020B0604020202020204" pitchFamily="34" charset="0"/>
            </a:endParaRPr>
          </a:p>
          <a:p>
            <a:pPr fontAlgn="base"/>
            <a:endParaRPr lang="en-US" sz="2400" dirty="0" smtClean="0">
              <a:latin typeface="Arial" panose="020B0604020202020204" pitchFamily="34" charset="0"/>
              <a:cs typeface="Arial" panose="020B0604020202020204" pitchFamily="34" charset="0"/>
            </a:endParaRPr>
          </a:p>
          <a:p>
            <a:pPr fontAlgn="base"/>
            <a:r>
              <a:rPr lang="en-US" sz="2400" dirty="0" smtClean="0">
                <a:latin typeface="Arial" panose="020B0604020202020204" pitchFamily="34" charset="0"/>
                <a:cs typeface="Arial" panose="020B0604020202020204" pitchFamily="34" charset="0"/>
              </a:rPr>
              <a:t>Many </a:t>
            </a:r>
            <a:r>
              <a:rPr lang="en-US" sz="2400" dirty="0">
                <a:latin typeface="Arial" panose="020B0604020202020204" pitchFamily="34" charset="0"/>
                <a:cs typeface="Arial" panose="020B0604020202020204" pitchFamily="34" charset="0"/>
              </a:rPr>
              <a:t>Canadian women have undertaken leading roles in the struggle against war. This was especially the case during the First World War, when women across Europe and North America organized for peace on an unprecedented scale.</a:t>
            </a:r>
          </a:p>
          <a:p>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81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War Impact on Women</a:t>
            </a:r>
            <a:endParaRPr lang="en-CA" dirty="0"/>
          </a:p>
        </p:txBody>
      </p:sp>
      <p:sp>
        <p:nvSpPr>
          <p:cNvPr id="3" name="Content Placeholder 2"/>
          <p:cNvSpPr>
            <a:spLocks noGrp="1"/>
          </p:cNvSpPr>
          <p:nvPr>
            <p:ph idx="1"/>
          </p:nvPr>
        </p:nvSpPr>
        <p:spPr>
          <a:xfrm>
            <a:off x="457201" y="1659467"/>
            <a:ext cx="10481732" cy="4859865"/>
          </a:xfrm>
        </p:spPr>
        <p:txBody>
          <a:bodyPr>
            <a:normAutofit/>
          </a:bodyPr>
          <a:lstStyle/>
          <a:p>
            <a:r>
              <a:rPr lang="en-US" sz="2800" dirty="0" smtClean="0">
                <a:latin typeface="Arial" panose="020B0604020202020204" pitchFamily="34" charset="0"/>
                <a:cs typeface="Arial" panose="020B0604020202020204" pitchFamily="34" charset="0"/>
              </a:rPr>
              <a:t>Prominent</a:t>
            </a:r>
            <a:r>
              <a:rPr lang="en-US" sz="2800" dirty="0">
                <a:latin typeface="Arial" panose="020B0604020202020204" pitchFamily="34" charset="0"/>
                <a:cs typeface="Arial" panose="020B0604020202020204" pitchFamily="34" charset="0"/>
              </a:rPr>
              <a:t> suffrage leaders Nellie McClung, Emily Murphy and Flora MacDonald Denison, for instance, all held to their longstanding pacifist beliefs when war broke out in 1914, but later changed their position as they became convinced that Germany’s attacks on Britain could only be stopped through military defeat. </a:t>
            </a:r>
            <a:endParaRPr lang="en-US" sz="2800" dirty="0" smtClean="0">
              <a:latin typeface="Arial" panose="020B0604020202020204" pitchFamily="34" charset="0"/>
              <a:cs typeface="Arial" panose="020B0604020202020204" pitchFamily="34" charset="0"/>
            </a:endParaRP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As </a:t>
            </a:r>
            <a:r>
              <a:rPr lang="en-US" sz="2800" dirty="0">
                <a:latin typeface="Arial" panose="020B0604020202020204" pitchFamily="34" charset="0"/>
                <a:cs typeface="Arial" panose="020B0604020202020204" pitchFamily="34" charset="0"/>
              </a:rPr>
              <a:t>McClung wrote in her 1917 book, </a:t>
            </a:r>
            <a:r>
              <a:rPr lang="en-US" sz="2800" i="1" dirty="0">
                <a:latin typeface="Arial" panose="020B0604020202020204" pitchFamily="34" charset="0"/>
                <a:cs typeface="Arial" panose="020B0604020202020204" pitchFamily="34" charset="0"/>
              </a:rPr>
              <a:t>The Next of Kin, </a:t>
            </a:r>
            <a:r>
              <a:rPr lang="en-US" sz="2800" dirty="0">
                <a:latin typeface="Arial" panose="020B0604020202020204" pitchFamily="34" charset="0"/>
                <a:cs typeface="Arial" panose="020B0604020202020204" pitchFamily="34" charset="0"/>
              </a:rPr>
              <a:t>“When I first saw the troops go away, I wondered how their mothers let them go, and I determined I would not let my boy go.” </a:t>
            </a:r>
            <a:endParaRPr lang="en-US" sz="2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923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228</TotalTime>
  <Words>1590</Words>
  <Application>Microsoft Office PowerPoint</Application>
  <PresentationFormat>Widescreen</PresentationFormat>
  <Paragraphs>104</Paragraphs>
  <Slides>22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Georgia</vt:lpstr>
      <vt:lpstr>Trebuchet MS</vt:lpstr>
      <vt:lpstr>Wingdings</vt:lpstr>
      <vt:lpstr>Wood Type</vt:lpstr>
      <vt:lpstr>The Lasting Impact of War…in Canada</vt:lpstr>
      <vt:lpstr>Total War</vt:lpstr>
      <vt:lpstr>“Total War” and Women</vt:lpstr>
      <vt:lpstr>Women in the Workplace</vt:lpstr>
      <vt:lpstr>Women and the War Effort</vt:lpstr>
      <vt:lpstr>Nursing Sisters</vt:lpstr>
      <vt:lpstr>Sacrifice</vt:lpstr>
      <vt:lpstr>Women and the Anti-War Movement </vt:lpstr>
      <vt:lpstr>War Impact on Women</vt:lpstr>
      <vt:lpstr>Attitudes Change</vt:lpstr>
      <vt:lpstr>Suffrage</vt:lpstr>
      <vt:lpstr>PowerPoint Presentation</vt:lpstr>
      <vt:lpstr>Conscription Crisis</vt:lpstr>
      <vt:lpstr>Conscription</vt:lpstr>
      <vt:lpstr>PowerPoint Presentation</vt:lpstr>
      <vt:lpstr>Questions</vt:lpstr>
      <vt:lpstr>Censorship </vt:lpstr>
      <vt:lpstr>Propaganda</vt:lpstr>
      <vt:lpstr>PowerPoint Presentation</vt:lpstr>
      <vt:lpstr>Returning Soldiers</vt:lpstr>
      <vt:lpstr>After the War</vt:lpstr>
      <vt:lpstr>Shell Shock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Lasting Impact of War</dc:title>
  <dc:creator>Champion, Andrew    (ASD-W)</dc:creator>
  <cp:lastModifiedBy>Champion, Andrew    (ASD-W)</cp:lastModifiedBy>
  <cp:revision>27</cp:revision>
  <dcterms:created xsi:type="dcterms:W3CDTF">2017-11-30T18:39:37Z</dcterms:created>
  <dcterms:modified xsi:type="dcterms:W3CDTF">2019-04-09T18:05:46Z</dcterms:modified>
</cp:coreProperties>
</file>