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79710" autoAdjust="0"/>
  </p:normalViewPr>
  <p:slideViewPr>
    <p:cSldViewPr snapToGrid="0">
      <p:cViewPr varScale="1">
        <p:scale>
          <a:sx n="56" d="100"/>
          <a:sy n="56" d="100"/>
        </p:scale>
        <p:origin x="101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4F1104-40EC-4128-9D51-2C3F4DCE84C2}" type="datetimeFigureOut">
              <a:rPr lang="en-US" smtClean="0"/>
              <a:t>4/6/2017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EEAD8D-761B-44BE-B69F-B3C38B218EED}" type="slidenum">
              <a:rPr lang="en-US" smtClean="0"/>
              <a:t>‹#›</a:t>
            </a:fld>
            <a:endParaRPr lang="en-US"/>
          </a:p>
        </p:txBody>
      </p:sp>
    </p:spTree>
    <p:extLst>
      <p:ext uri="{BB962C8B-B14F-4D97-AF65-F5344CB8AC3E}">
        <p14:creationId xmlns:p14="http://schemas.microsoft.com/office/powerpoint/2010/main" val="2569224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n.wikipedia.org/wiki/Greeks" TargetMode="External"/><Relationship Id="rId7" Type="http://schemas.openxmlformats.org/officeDocument/2006/relationships/hyperlink" Target="https://en.wikipedia.org/wiki/Ionians"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en.wikipedia.org/wiki/Achaeans_(tribe)" TargetMode="External"/><Relationship Id="rId5" Type="http://schemas.openxmlformats.org/officeDocument/2006/relationships/hyperlink" Target="https://en.wikipedia.org/wiki/Aeolians" TargetMode="External"/><Relationship Id="rId4" Type="http://schemas.openxmlformats.org/officeDocument/2006/relationships/hyperlink" Target="https://en.wikipedia.org/wiki/Classical_Greece"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8" Type="http://schemas.openxmlformats.org/officeDocument/2006/relationships/hyperlink" Target="https://en.wikipedia.org/wiki/Trojan_War" TargetMode="External"/><Relationship Id="rId3" Type="http://schemas.openxmlformats.org/officeDocument/2006/relationships/hyperlink" Target="https://en.wikipedia.org/wiki/Greek_mythology" TargetMode="External"/><Relationship Id="rId7" Type="http://schemas.openxmlformats.org/officeDocument/2006/relationships/hyperlink" Target="https://en.wikipedia.org/wiki/Troy"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en.wikipedia.org/wiki/Paris_(mythology)" TargetMode="External"/><Relationship Id="rId5" Type="http://schemas.openxmlformats.org/officeDocument/2006/relationships/hyperlink" Target="https://en.wikipedia.org/wiki/Menelaus" TargetMode="External"/><Relationship Id="rId4" Type="http://schemas.openxmlformats.org/officeDocument/2006/relationships/hyperlink" Target="https://en.wikipedia.org/wiki/Zeus"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EEAD8D-761B-44BE-B69F-B3C38B218EED}" type="slidenum">
              <a:rPr lang="en-US" smtClean="0"/>
              <a:t>1</a:t>
            </a:fld>
            <a:endParaRPr lang="en-US"/>
          </a:p>
        </p:txBody>
      </p:sp>
    </p:spTree>
    <p:extLst>
      <p:ext uri="{BB962C8B-B14F-4D97-AF65-F5344CB8AC3E}">
        <p14:creationId xmlns:p14="http://schemas.microsoft.com/office/powerpoint/2010/main" val="2890334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EEAD8D-761B-44BE-B69F-B3C38B218EED}" type="slidenum">
              <a:rPr lang="en-US" smtClean="0"/>
              <a:t>10</a:t>
            </a:fld>
            <a:endParaRPr lang="en-US"/>
          </a:p>
        </p:txBody>
      </p:sp>
    </p:spTree>
    <p:extLst>
      <p:ext uri="{BB962C8B-B14F-4D97-AF65-F5344CB8AC3E}">
        <p14:creationId xmlns:p14="http://schemas.microsoft.com/office/powerpoint/2010/main" val="3524911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Mycenaean's established</a:t>
            </a:r>
            <a:r>
              <a:rPr lang="en-US" baseline="0" dirty="0" smtClean="0"/>
              <a:t> the cities of Athens, </a:t>
            </a:r>
            <a:r>
              <a:rPr lang="en-US" baseline="0" dirty="0" err="1" smtClean="0"/>
              <a:t>Pylos</a:t>
            </a:r>
            <a:r>
              <a:rPr lang="en-US" baseline="0" dirty="0" smtClean="0"/>
              <a:t>, Thebes and Tiryns. They also controlled the island of Crete.</a:t>
            </a:r>
            <a:endParaRPr lang="en-US" dirty="0" smtClean="0"/>
          </a:p>
          <a:p>
            <a:endParaRPr lang="en-US" dirty="0"/>
          </a:p>
        </p:txBody>
      </p:sp>
      <p:sp>
        <p:nvSpPr>
          <p:cNvPr id="4" name="Slide Number Placeholder 3"/>
          <p:cNvSpPr>
            <a:spLocks noGrp="1"/>
          </p:cNvSpPr>
          <p:nvPr>
            <p:ph type="sldNum" sz="quarter" idx="10"/>
          </p:nvPr>
        </p:nvSpPr>
        <p:spPr/>
        <p:txBody>
          <a:bodyPr/>
          <a:lstStyle/>
          <a:p>
            <a:fld id="{CEEEAD8D-761B-44BE-B69F-B3C38B218EED}" type="slidenum">
              <a:rPr lang="en-US" smtClean="0"/>
              <a:t>11</a:t>
            </a:fld>
            <a:endParaRPr lang="en-US"/>
          </a:p>
        </p:txBody>
      </p:sp>
    </p:spTree>
    <p:extLst>
      <p:ext uri="{BB962C8B-B14F-4D97-AF65-F5344CB8AC3E}">
        <p14:creationId xmlns:p14="http://schemas.microsoft.com/office/powerpoint/2010/main" val="2897087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Society was dominated by the King and his warriors with artisans</a:t>
            </a:r>
            <a:r>
              <a:rPr lang="en-US" baseline="0" dirty="0" smtClean="0"/>
              <a:t> and farmers and merchants making up the “middle class”. Slaves were the lowest member of the society, but these slaves and their owners were very prosperous due to trade.</a:t>
            </a:r>
            <a:endParaRPr lang="en-US" dirty="0" smtClean="0"/>
          </a:p>
          <a:p>
            <a:endParaRPr lang="en-US" dirty="0"/>
          </a:p>
        </p:txBody>
      </p:sp>
      <p:sp>
        <p:nvSpPr>
          <p:cNvPr id="4" name="Slide Number Placeholder 3"/>
          <p:cNvSpPr>
            <a:spLocks noGrp="1"/>
          </p:cNvSpPr>
          <p:nvPr>
            <p:ph type="sldNum" sz="quarter" idx="10"/>
          </p:nvPr>
        </p:nvSpPr>
        <p:spPr/>
        <p:txBody>
          <a:bodyPr/>
          <a:lstStyle/>
          <a:p>
            <a:fld id="{CEEEAD8D-761B-44BE-B69F-B3C38B218EED}" type="slidenum">
              <a:rPr lang="en-US" smtClean="0"/>
              <a:t>12</a:t>
            </a:fld>
            <a:endParaRPr lang="en-US"/>
          </a:p>
        </p:txBody>
      </p:sp>
    </p:spTree>
    <p:extLst>
      <p:ext uri="{BB962C8B-B14F-4D97-AF65-F5344CB8AC3E}">
        <p14:creationId xmlns:p14="http://schemas.microsoft.com/office/powerpoint/2010/main" val="532043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altLang="en-US" sz="1200" dirty="0" smtClean="0">
                <a:latin typeface="Calibri" panose="020F0502020204030204" pitchFamily="34" charset="0"/>
              </a:rPr>
              <a:t>Known to go looking for trouble.</a:t>
            </a:r>
          </a:p>
          <a:p>
            <a:pPr eaLnBrk="1" hangingPunct="1"/>
            <a:r>
              <a:rPr lang="en-GB" altLang="en-US" sz="1200" dirty="0" smtClean="0">
                <a:latin typeface="Calibri" panose="020F0502020204030204" pitchFamily="34" charset="0"/>
              </a:rPr>
              <a:t>Most famous of their raids was the war against Troy. </a:t>
            </a:r>
            <a:r>
              <a:rPr lang="en-US" altLang="en-US" sz="1200" dirty="0" smtClean="0">
                <a:latin typeface="Calibri" panose="020F0502020204030204" pitchFamily="34" charset="0"/>
              </a:rPr>
              <a:t> </a:t>
            </a:r>
            <a:endParaRPr lang="en-US" altLang="en-US" sz="1200"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CEEEAD8D-761B-44BE-B69F-B3C38B218EED}" type="slidenum">
              <a:rPr lang="en-US" smtClean="0"/>
              <a:t>13</a:t>
            </a:fld>
            <a:endParaRPr lang="en-US"/>
          </a:p>
        </p:txBody>
      </p:sp>
    </p:spTree>
    <p:extLst>
      <p:ext uri="{BB962C8B-B14F-4D97-AF65-F5344CB8AC3E}">
        <p14:creationId xmlns:p14="http://schemas.microsoft.com/office/powerpoint/2010/main" val="1099856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EEAD8D-761B-44BE-B69F-B3C38B218EED}" type="slidenum">
              <a:rPr lang="en-US" smtClean="0"/>
              <a:t>14</a:t>
            </a:fld>
            <a:endParaRPr lang="en-US"/>
          </a:p>
        </p:txBody>
      </p:sp>
    </p:spTree>
    <p:extLst>
      <p:ext uri="{BB962C8B-B14F-4D97-AF65-F5344CB8AC3E}">
        <p14:creationId xmlns:p14="http://schemas.microsoft.com/office/powerpoint/2010/main" val="254402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 larger tombs of the wealthy were very extravagant and often filled with art and riches to accompany the dead into the afterlife.</a:t>
            </a:r>
          </a:p>
          <a:p>
            <a:endParaRPr lang="en-US" dirty="0"/>
          </a:p>
        </p:txBody>
      </p:sp>
      <p:sp>
        <p:nvSpPr>
          <p:cNvPr id="4" name="Slide Number Placeholder 3"/>
          <p:cNvSpPr>
            <a:spLocks noGrp="1"/>
          </p:cNvSpPr>
          <p:nvPr>
            <p:ph type="sldNum" sz="quarter" idx="10"/>
          </p:nvPr>
        </p:nvSpPr>
        <p:spPr/>
        <p:txBody>
          <a:bodyPr/>
          <a:lstStyle/>
          <a:p>
            <a:fld id="{CEEEAD8D-761B-44BE-B69F-B3C38B218EED}" type="slidenum">
              <a:rPr lang="en-US" smtClean="0"/>
              <a:t>15</a:t>
            </a:fld>
            <a:endParaRPr lang="en-US"/>
          </a:p>
        </p:txBody>
      </p:sp>
    </p:spTree>
    <p:extLst>
      <p:ext uri="{BB962C8B-B14F-4D97-AF65-F5344CB8AC3E}">
        <p14:creationId xmlns:p14="http://schemas.microsoft.com/office/powerpoint/2010/main" val="3471927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EEAD8D-761B-44BE-B69F-B3C38B218EED}" type="slidenum">
              <a:rPr lang="en-US" smtClean="0"/>
              <a:t>16</a:t>
            </a:fld>
            <a:endParaRPr lang="en-US"/>
          </a:p>
        </p:txBody>
      </p:sp>
    </p:spTree>
    <p:extLst>
      <p:ext uri="{BB962C8B-B14F-4D97-AF65-F5344CB8AC3E}">
        <p14:creationId xmlns:p14="http://schemas.microsoft.com/office/powerpoint/2010/main" val="2154281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EEAD8D-761B-44BE-B69F-B3C38B218EED}" type="slidenum">
              <a:rPr lang="en-US" smtClean="0"/>
              <a:t>17</a:t>
            </a:fld>
            <a:endParaRPr lang="en-US"/>
          </a:p>
        </p:txBody>
      </p:sp>
    </p:spTree>
    <p:extLst>
      <p:ext uri="{BB962C8B-B14F-4D97-AF65-F5344CB8AC3E}">
        <p14:creationId xmlns:p14="http://schemas.microsoft.com/office/powerpoint/2010/main" val="37898473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EEAD8D-761B-44BE-B69F-B3C38B218EED}" type="slidenum">
              <a:rPr lang="en-US" smtClean="0"/>
              <a:t>18</a:t>
            </a:fld>
            <a:endParaRPr lang="en-US"/>
          </a:p>
        </p:txBody>
      </p:sp>
    </p:spTree>
    <p:extLst>
      <p:ext uri="{BB962C8B-B14F-4D97-AF65-F5344CB8AC3E}">
        <p14:creationId xmlns:p14="http://schemas.microsoft.com/office/powerpoint/2010/main" val="4233705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EEAD8D-761B-44BE-B69F-B3C38B218EED}" type="slidenum">
              <a:rPr lang="en-US" smtClean="0"/>
              <a:t>19</a:t>
            </a:fld>
            <a:endParaRPr lang="en-US"/>
          </a:p>
        </p:txBody>
      </p:sp>
    </p:spTree>
    <p:extLst>
      <p:ext uri="{BB962C8B-B14F-4D97-AF65-F5344CB8AC3E}">
        <p14:creationId xmlns:p14="http://schemas.microsoft.com/office/powerpoint/2010/main" val="520752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Indo-European -</a:t>
            </a:r>
            <a:r>
              <a:rPr lang="en-US" baseline="0" dirty="0" smtClean="0"/>
              <a:t> </a:t>
            </a:r>
            <a:r>
              <a:rPr lang="en-US" dirty="0" smtClean="0"/>
              <a:t>relating to the family of languages spoken over the greater part of Europe and Asia as far as northern India.</a:t>
            </a:r>
          </a:p>
          <a:p>
            <a:endParaRPr lang="en-US" dirty="0"/>
          </a:p>
        </p:txBody>
      </p:sp>
      <p:sp>
        <p:nvSpPr>
          <p:cNvPr id="4" name="Slide Number Placeholder 3"/>
          <p:cNvSpPr>
            <a:spLocks noGrp="1"/>
          </p:cNvSpPr>
          <p:nvPr>
            <p:ph type="sldNum" sz="quarter" idx="10"/>
          </p:nvPr>
        </p:nvSpPr>
        <p:spPr/>
        <p:txBody>
          <a:bodyPr/>
          <a:lstStyle/>
          <a:p>
            <a:fld id="{CEEEAD8D-761B-44BE-B69F-B3C38B218EED}" type="slidenum">
              <a:rPr lang="en-US" smtClean="0"/>
              <a:t>2</a:t>
            </a:fld>
            <a:endParaRPr lang="en-US"/>
          </a:p>
        </p:txBody>
      </p:sp>
    </p:spTree>
    <p:extLst>
      <p:ext uri="{BB962C8B-B14F-4D97-AF65-F5344CB8AC3E}">
        <p14:creationId xmlns:p14="http://schemas.microsoft.com/office/powerpoint/2010/main" val="7889751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The </a:t>
            </a:r>
            <a:r>
              <a:rPr lang="en-CA" b="1" dirty="0" err="1" smtClean="0"/>
              <a:t>Dorians</a:t>
            </a:r>
            <a:r>
              <a:rPr lang="en-CA" dirty="0" smtClean="0"/>
              <a:t> were one of the four major ethnic groups among which the </a:t>
            </a:r>
            <a:r>
              <a:rPr lang="en-CA" dirty="0" smtClean="0">
                <a:hlinkClick r:id="rId3" tooltip="Greeks"/>
              </a:rPr>
              <a:t>Hellenes</a:t>
            </a:r>
            <a:r>
              <a:rPr lang="en-CA" dirty="0" smtClean="0"/>
              <a:t> (or Greeks) of </a:t>
            </a:r>
            <a:r>
              <a:rPr lang="en-CA" dirty="0" smtClean="0">
                <a:hlinkClick r:id="rId4" tooltip="Classical Greece"/>
              </a:rPr>
              <a:t>Classical Greece</a:t>
            </a:r>
            <a:r>
              <a:rPr lang="en-CA" dirty="0" smtClean="0"/>
              <a:t> considered themselves divided (along with the </a:t>
            </a:r>
            <a:r>
              <a:rPr lang="en-CA" dirty="0" smtClean="0">
                <a:hlinkClick r:id="rId5" tooltip="Aeolians"/>
              </a:rPr>
              <a:t>Aeolians</a:t>
            </a:r>
            <a:r>
              <a:rPr lang="en-CA" dirty="0" smtClean="0"/>
              <a:t>, </a:t>
            </a:r>
            <a:r>
              <a:rPr lang="en-CA" dirty="0" smtClean="0">
                <a:hlinkClick r:id="rId6" tooltip="Achaeans (tribe)"/>
              </a:rPr>
              <a:t>Achaeans</a:t>
            </a:r>
            <a:r>
              <a:rPr lang="en-CA" dirty="0" smtClean="0"/>
              <a:t>, and </a:t>
            </a:r>
            <a:r>
              <a:rPr lang="en-CA" dirty="0" smtClean="0">
                <a:hlinkClick r:id="rId7" tooltip="Ionians"/>
              </a:rPr>
              <a:t>Ionians</a:t>
            </a:r>
            <a:r>
              <a:rPr lang="en-CA" dirty="0" smtClean="0"/>
              <a:t>).</a:t>
            </a:r>
            <a:r>
              <a:rPr lang="en-CA" baseline="30000" dirty="0" smtClean="0"/>
              <a:t> </a:t>
            </a:r>
            <a:r>
              <a:rPr lang="en-CA" dirty="0" smtClean="0"/>
              <a:t> The regions that included the </a:t>
            </a:r>
            <a:r>
              <a:rPr lang="en-CA" dirty="0" err="1" smtClean="0"/>
              <a:t>Dorians</a:t>
            </a:r>
            <a:r>
              <a:rPr lang="en-CA" dirty="0" smtClean="0"/>
              <a:t> were located on the western portion of the mainland of Greece.</a:t>
            </a:r>
            <a:endParaRPr lang="en-US" dirty="0" smtClean="0"/>
          </a:p>
          <a:p>
            <a:endParaRPr lang="en-US" dirty="0"/>
          </a:p>
        </p:txBody>
      </p:sp>
      <p:sp>
        <p:nvSpPr>
          <p:cNvPr id="4" name="Slide Number Placeholder 3"/>
          <p:cNvSpPr>
            <a:spLocks noGrp="1"/>
          </p:cNvSpPr>
          <p:nvPr>
            <p:ph type="sldNum" sz="quarter" idx="10"/>
          </p:nvPr>
        </p:nvSpPr>
        <p:spPr/>
        <p:txBody>
          <a:bodyPr/>
          <a:lstStyle/>
          <a:p>
            <a:fld id="{CEEEAD8D-761B-44BE-B69F-B3C38B218EED}" type="slidenum">
              <a:rPr lang="en-US" smtClean="0"/>
              <a:t>20</a:t>
            </a:fld>
            <a:endParaRPr lang="en-US"/>
          </a:p>
        </p:txBody>
      </p:sp>
    </p:spTree>
    <p:extLst>
      <p:ext uri="{BB962C8B-B14F-4D97-AF65-F5344CB8AC3E}">
        <p14:creationId xmlns:p14="http://schemas.microsoft.com/office/powerpoint/2010/main" val="1885017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EEAD8D-761B-44BE-B69F-B3C38B218EED}" type="slidenum">
              <a:rPr lang="en-US" smtClean="0"/>
              <a:t>21</a:t>
            </a:fld>
            <a:endParaRPr lang="en-US"/>
          </a:p>
        </p:txBody>
      </p:sp>
    </p:spTree>
    <p:extLst>
      <p:ext uri="{BB962C8B-B14F-4D97-AF65-F5344CB8AC3E}">
        <p14:creationId xmlns:p14="http://schemas.microsoft.com/office/powerpoint/2010/main" val="1339806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EEAD8D-761B-44BE-B69F-B3C38B218EED}" type="slidenum">
              <a:rPr lang="en-US" smtClean="0"/>
              <a:t>22</a:t>
            </a:fld>
            <a:endParaRPr lang="en-US"/>
          </a:p>
        </p:txBody>
      </p:sp>
    </p:spTree>
    <p:extLst>
      <p:ext uri="{BB962C8B-B14F-4D97-AF65-F5344CB8AC3E}">
        <p14:creationId xmlns:p14="http://schemas.microsoft.com/office/powerpoint/2010/main" val="1556488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EEAD8D-761B-44BE-B69F-B3C38B218EED}" type="slidenum">
              <a:rPr lang="en-US" smtClean="0"/>
              <a:t>23</a:t>
            </a:fld>
            <a:endParaRPr lang="en-US"/>
          </a:p>
        </p:txBody>
      </p:sp>
    </p:spTree>
    <p:extLst>
      <p:ext uri="{BB962C8B-B14F-4D97-AF65-F5344CB8AC3E}">
        <p14:creationId xmlns:p14="http://schemas.microsoft.com/office/powerpoint/2010/main" val="38785346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EEAD8D-761B-44BE-B69F-B3C38B218EED}" type="slidenum">
              <a:rPr lang="en-US" smtClean="0"/>
              <a:t>24</a:t>
            </a:fld>
            <a:endParaRPr lang="en-US"/>
          </a:p>
        </p:txBody>
      </p:sp>
    </p:spTree>
    <p:extLst>
      <p:ext uri="{BB962C8B-B14F-4D97-AF65-F5344CB8AC3E}">
        <p14:creationId xmlns:p14="http://schemas.microsoft.com/office/powerpoint/2010/main" val="29833918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EEAD8D-761B-44BE-B69F-B3C38B218EED}" type="slidenum">
              <a:rPr lang="en-US" smtClean="0"/>
              <a:t>25</a:t>
            </a:fld>
            <a:endParaRPr lang="en-US"/>
          </a:p>
        </p:txBody>
      </p:sp>
    </p:spTree>
    <p:extLst>
      <p:ext uri="{BB962C8B-B14F-4D97-AF65-F5344CB8AC3E}">
        <p14:creationId xmlns:p14="http://schemas.microsoft.com/office/powerpoint/2010/main" val="27893429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smtClean="0"/>
              <a:t>Homer’s writing gave generations of Greek males a model of heroism and </a:t>
            </a:r>
            <a:r>
              <a:rPr lang="en-US" dirty="0" err="1" smtClean="0"/>
              <a:t>honour</a:t>
            </a:r>
            <a:r>
              <a:rPr lang="en-US" dirty="0" smtClean="0"/>
              <a:t>.</a:t>
            </a:r>
            <a:r>
              <a:rPr lang="en-US" baseline="0" dirty="0" smtClean="0"/>
              <a:t> He also instilled how young Greeks should be proud of their heritage and the actions of their heroic ancestors.</a:t>
            </a:r>
            <a:endParaRPr lang="en-US" dirty="0" smtClean="0"/>
          </a:p>
          <a:p>
            <a:endParaRPr lang="en-US" dirty="0"/>
          </a:p>
        </p:txBody>
      </p:sp>
      <p:sp>
        <p:nvSpPr>
          <p:cNvPr id="4" name="Slide Number Placeholder 3"/>
          <p:cNvSpPr>
            <a:spLocks noGrp="1"/>
          </p:cNvSpPr>
          <p:nvPr>
            <p:ph type="sldNum" sz="quarter" idx="10"/>
          </p:nvPr>
        </p:nvSpPr>
        <p:spPr/>
        <p:txBody>
          <a:bodyPr/>
          <a:lstStyle/>
          <a:p>
            <a:fld id="{CEEEAD8D-761B-44BE-B69F-B3C38B218EED}" type="slidenum">
              <a:rPr lang="en-US" smtClean="0"/>
              <a:t>26</a:t>
            </a:fld>
            <a:endParaRPr lang="en-US"/>
          </a:p>
        </p:txBody>
      </p:sp>
    </p:spTree>
    <p:extLst>
      <p:ext uri="{BB962C8B-B14F-4D97-AF65-F5344CB8AC3E}">
        <p14:creationId xmlns:p14="http://schemas.microsoft.com/office/powerpoint/2010/main" val="26171622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EEAD8D-761B-44BE-B69F-B3C38B218EED}" type="slidenum">
              <a:rPr lang="en-US" smtClean="0"/>
              <a:t>27</a:t>
            </a:fld>
            <a:endParaRPr lang="en-US"/>
          </a:p>
        </p:txBody>
      </p:sp>
    </p:spTree>
    <p:extLst>
      <p:ext uri="{BB962C8B-B14F-4D97-AF65-F5344CB8AC3E}">
        <p14:creationId xmlns:p14="http://schemas.microsoft.com/office/powerpoint/2010/main" val="34224597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EEAD8D-761B-44BE-B69F-B3C38B218EED}" type="slidenum">
              <a:rPr lang="en-US" smtClean="0"/>
              <a:t>28</a:t>
            </a:fld>
            <a:endParaRPr lang="en-US"/>
          </a:p>
        </p:txBody>
      </p:sp>
    </p:spTree>
    <p:extLst>
      <p:ext uri="{BB962C8B-B14F-4D97-AF65-F5344CB8AC3E}">
        <p14:creationId xmlns:p14="http://schemas.microsoft.com/office/powerpoint/2010/main" val="6316755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EEAD8D-761B-44BE-B69F-B3C38B218EED}" type="slidenum">
              <a:rPr lang="en-US" smtClean="0"/>
              <a:t>29</a:t>
            </a:fld>
            <a:endParaRPr lang="en-US"/>
          </a:p>
        </p:txBody>
      </p:sp>
    </p:spTree>
    <p:extLst>
      <p:ext uri="{BB962C8B-B14F-4D97-AF65-F5344CB8AC3E}">
        <p14:creationId xmlns:p14="http://schemas.microsoft.com/office/powerpoint/2010/main" val="771393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name Mycenaean</a:t>
            </a:r>
            <a:r>
              <a:rPr lang="en-US" baseline="0" dirty="0" smtClean="0"/>
              <a:t> comes from the name of the city that was the </a:t>
            </a:r>
            <a:r>
              <a:rPr lang="en-US" baseline="0" dirty="0" err="1" smtClean="0"/>
              <a:t>centre</a:t>
            </a:r>
            <a:r>
              <a:rPr lang="en-US" baseline="0" dirty="0" smtClean="0"/>
              <a:t> of this early Greek civilization called Mycenae.</a:t>
            </a:r>
          </a:p>
          <a:p>
            <a:r>
              <a:rPr lang="en-US" baseline="0" dirty="0" smtClean="0"/>
              <a:t>Historians have learned that Mycenaean monarchies developed extensive commercial networks for trade with Egypt, Syria, and Italy. Smaller empires like those on Crete fell to military conquests by the Mycenaean military as they spread their influence around the Mediterranean Sea. We see evidence of Mycenaean pottery found throughout the Mediterranean region.</a:t>
            </a:r>
            <a:endParaRPr lang="en-US" dirty="0" smtClean="0"/>
          </a:p>
          <a:p>
            <a:endParaRPr lang="en-US" dirty="0"/>
          </a:p>
        </p:txBody>
      </p:sp>
      <p:sp>
        <p:nvSpPr>
          <p:cNvPr id="4" name="Slide Number Placeholder 3"/>
          <p:cNvSpPr>
            <a:spLocks noGrp="1"/>
          </p:cNvSpPr>
          <p:nvPr>
            <p:ph type="sldNum" sz="quarter" idx="10"/>
          </p:nvPr>
        </p:nvSpPr>
        <p:spPr/>
        <p:txBody>
          <a:bodyPr/>
          <a:lstStyle/>
          <a:p>
            <a:fld id="{CEEEAD8D-761B-44BE-B69F-B3C38B218EED}" type="slidenum">
              <a:rPr lang="en-US" smtClean="0"/>
              <a:t>3</a:t>
            </a:fld>
            <a:endParaRPr lang="en-US"/>
          </a:p>
        </p:txBody>
      </p:sp>
    </p:spTree>
    <p:extLst>
      <p:ext uri="{BB962C8B-B14F-4D97-AF65-F5344CB8AC3E}">
        <p14:creationId xmlns:p14="http://schemas.microsoft.com/office/powerpoint/2010/main" val="13945554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EEAD8D-761B-44BE-B69F-B3C38B218EED}" type="slidenum">
              <a:rPr lang="en-US" smtClean="0"/>
              <a:t>30</a:t>
            </a:fld>
            <a:endParaRPr lang="en-US"/>
          </a:p>
        </p:txBody>
      </p:sp>
    </p:spTree>
    <p:extLst>
      <p:ext uri="{BB962C8B-B14F-4D97-AF65-F5344CB8AC3E}">
        <p14:creationId xmlns:p14="http://schemas.microsoft.com/office/powerpoint/2010/main" val="29452528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a:t>
            </a:r>
            <a:r>
              <a:rPr lang="en-US" dirty="0" smtClean="0">
                <a:hlinkClick r:id="rId3" tooltip="Greek mythology"/>
              </a:rPr>
              <a:t>Greek mythology</a:t>
            </a:r>
            <a:r>
              <a:rPr lang="en-US" dirty="0" smtClean="0"/>
              <a:t>, </a:t>
            </a:r>
            <a:r>
              <a:rPr lang="en-US" b="1" dirty="0" smtClean="0"/>
              <a:t>Helen of Troy</a:t>
            </a:r>
            <a:r>
              <a:rPr lang="en-US" dirty="0" smtClean="0"/>
              <a:t> also known as </a:t>
            </a:r>
            <a:r>
              <a:rPr lang="en-US" b="1" dirty="0" smtClean="0"/>
              <a:t>Helen of Sparta</a:t>
            </a:r>
            <a:r>
              <a:rPr lang="en-US" dirty="0" smtClean="0"/>
              <a:t>, or simply </a:t>
            </a:r>
            <a:r>
              <a:rPr lang="en-US" b="1" dirty="0" smtClean="0"/>
              <a:t>Helen</a:t>
            </a:r>
            <a:r>
              <a:rPr lang="en-US" dirty="0" smtClean="0"/>
              <a:t>, was the daughter of </a:t>
            </a:r>
            <a:r>
              <a:rPr lang="en-US" dirty="0" smtClean="0">
                <a:hlinkClick r:id="rId4" tooltip="Zeus"/>
              </a:rPr>
              <a:t>Zeus</a:t>
            </a:r>
            <a:r>
              <a:rPr lang="en-US" dirty="0" smtClean="0"/>
              <a:t> and Leda. In Greek myths, she was considered the most beautiful woman in the world. By marriage she was Queen of Laconia, a province within Homeric Greece, the wife of King </a:t>
            </a:r>
            <a:r>
              <a:rPr lang="en-US" dirty="0" smtClean="0">
                <a:hlinkClick r:id="rId5" tooltip="Menelaus"/>
              </a:rPr>
              <a:t>Menelaus</a:t>
            </a:r>
            <a:r>
              <a:rPr lang="en-US" dirty="0" smtClean="0"/>
              <a:t>. Her abduction by Prince </a:t>
            </a:r>
            <a:r>
              <a:rPr lang="en-US" dirty="0" smtClean="0">
                <a:hlinkClick r:id="rId6" tooltip="Paris (mythology)"/>
              </a:rPr>
              <a:t>Paris</a:t>
            </a:r>
            <a:r>
              <a:rPr lang="en-US" dirty="0" smtClean="0"/>
              <a:t> of </a:t>
            </a:r>
            <a:r>
              <a:rPr lang="en-US" dirty="0" smtClean="0">
                <a:hlinkClick r:id="rId7" tooltip="Troy"/>
              </a:rPr>
              <a:t>Troy</a:t>
            </a:r>
            <a:r>
              <a:rPr lang="en-US" dirty="0" smtClean="0"/>
              <a:t> brought about the </a:t>
            </a:r>
            <a:r>
              <a:rPr lang="en-US" dirty="0" smtClean="0">
                <a:hlinkClick r:id="rId8" tooltip="Trojan War"/>
              </a:rPr>
              <a:t>Trojan War</a:t>
            </a:r>
            <a:r>
              <a:rPr lang="en-US" dirty="0" smtClean="0"/>
              <a:t>. </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CEEEAD8D-761B-44BE-B69F-B3C38B218EED}" type="slidenum">
              <a:rPr lang="en-US" smtClean="0"/>
              <a:t>31</a:t>
            </a:fld>
            <a:endParaRPr lang="en-US"/>
          </a:p>
        </p:txBody>
      </p:sp>
    </p:spTree>
    <p:extLst>
      <p:ext uri="{BB962C8B-B14F-4D97-AF65-F5344CB8AC3E}">
        <p14:creationId xmlns:p14="http://schemas.microsoft.com/office/powerpoint/2010/main" val="6832924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EEAD8D-761B-44BE-B69F-B3C38B218EED}" type="slidenum">
              <a:rPr lang="en-US" smtClean="0"/>
              <a:t>32</a:t>
            </a:fld>
            <a:endParaRPr lang="en-US"/>
          </a:p>
        </p:txBody>
      </p:sp>
    </p:spTree>
    <p:extLst>
      <p:ext uri="{BB962C8B-B14F-4D97-AF65-F5344CB8AC3E}">
        <p14:creationId xmlns:p14="http://schemas.microsoft.com/office/powerpoint/2010/main" val="3390161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EEAD8D-761B-44BE-B69F-B3C38B218EED}" type="slidenum">
              <a:rPr lang="en-US" smtClean="0"/>
              <a:t>33</a:t>
            </a:fld>
            <a:endParaRPr lang="en-US"/>
          </a:p>
        </p:txBody>
      </p:sp>
    </p:spTree>
    <p:extLst>
      <p:ext uri="{BB962C8B-B14F-4D97-AF65-F5344CB8AC3E}">
        <p14:creationId xmlns:p14="http://schemas.microsoft.com/office/powerpoint/2010/main" val="4281999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EEAD8D-761B-44BE-B69F-B3C38B218EED}" type="slidenum">
              <a:rPr lang="en-US" smtClean="0"/>
              <a:t>4</a:t>
            </a:fld>
            <a:endParaRPr lang="en-US"/>
          </a:p>
        </p:txBody>
      </p:sp>
    </p:spTree>
    <p:extLst>
      <p:ext uri="{BB962C8B-B14F-4D97-AF65-F5344CB8AC3E}">
        <p14:creationId xmlns:p14="http://schemas.microsoft.com/office/powerpoint/2010/main" val="2945164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EEAD8D-761B-44BE-B69F-B3C38B218EED}" type="slidenum">
              <a:rPr lang="en-US" smtClean="0"/>
              <a:t>5</a:t>
            </a:fld>
            <a:endParaRPr lang="en-US"/>
          </a:p>
        </p:txBody>
      </p:sp>
    </p:spTree>
    <p:extLst>
      <p:ext uri="{BB962C8B-B14F-4D97-AF65-F5344CB8AC3E}">
        <p14:creationId xmlns:p14="http://schemas.microsoft.com/office/powerpoint/2010/main" val="1028020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 Acropolis is a citadel or fortified part of an ancient Greek city, typically built on a hill.</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CEEEAD8D-761B-44BE-B69F-B3C38B218EED}" type="slidenum">
              <a:rPr lang="en-US" smtClean="0"/>
              <a:t>6</a:t>
            </a:fld>
            <a:endParaRPr lang="en-US"/>
          </a:p>
        </p:txBody>
      </p:sp>
    </p:spTree>
    <p:extLst>
      <p:ext uri="{BB962C8B-B14F-4D97-AF65-F5344CB8AC3E}">
        <p14:creationId xmlns:p14="http://schemas.microsoft.com/office/powerpoint/2010/main" val="1113545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EEAD8D-761B-44BE-B69F-B3C38B218EED}" type="slidenum">
              <a:rPr lang="en-US" smtClean="0"/>
              <a:t>7</a:t>
            </a:fld>
            <a:endParaRPr lang="en-US"/>
          </a:p>
        </p:txBody>
      </p:sp>
    </p:spTree>
    <p:extLst>
      <p:ext uri="{BB962C8B-B14F-4D97-AF65-F5344CB8AC3E}">
        <p14:creationId xmlns:p14="http://schemas.microsoft.com/office/powerpoint/2010/main" val="1399536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EEAD8D-761B-44BE-B69F-B3C38B218EED}" type="slidenum">
              <a:rPr lang="en-US" smtClean="0"/>
              <a:t>8</a:t>
            </a:fld>
            <a:endParaRPr lang="en-US"/>
          </a:p>
        </p:txBody>
      </p:sp>
    </p:spTree>
    <p:extLst>
      <p:ext uri="{BB962C8B-B14F-4D97-AF65-F5344CB8AC3E}">
        <p14:creationId xmlns:p14="http://schemas.microsoft.com/office/powerpoint/2010/main" val="1330205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EEAD8D-761B-44BE-B69F-B3C38B218EED}" type="slidenum">
              <a:rPr lang="en-US" smtClean="0"/>
              <a:t>9</a:t>
            </a:fld>
            <a:endParaRPr lang="en-US"/>
          </a:p>
        </p:txBody>
      </p:sp>
    </p:spTree>
    <p:extLst>
      <p:ext uri="{BB962C8B-B14F-4D97-AF65-F5344CB8AC3E}">
        <p14:creationId xmlns:p14="http://schemas.microsoft.com/office/powerpoint/2010/main" val="413066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D5A0F16-8DBF-4AF3-AB8C-FA22828F3027}"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503739-A6AA-4BBD-9186-7250CE0AE5DB}"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2031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5A0F16-8DBF-4AF3-AB8C-FA22828F3027}"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503739-A6AA-4BBD-9186-7250CE0AE5DB}" type="slidenum">
              <a:rPr lang="en-US" smtClean="0"/>
              <a:t>‹#›</a:t>
            </a:fld>
            <a:endParaRPr lang="en-US"/>
          </a:p>
        </p:txBody>
      </p:sp>
    </p:spTree>
    <p:extLst>
      <p:ext uri="{BB962C8B-B14F-4D97-AF65-F5344CB8AC3E}">
        <p14:creationId xmlns:p14="http://schemas.microsoft.com/office/powerpoint/2010/main" val="4254652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5A0F16-8DBF-4AF3-AB8C-FA22828F3027}"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503739-A6AA-4BBD-9186-7250CE0AE5DB}" type="slidenum">
              <a:rPr lang="en-US" smtClean="0"/>
              <a:t>‹#›</a:t>
            </a:fld>
            <a:endParaRPr lang="en-US"/>
          </a:p>
        </p:txBody>
      </p:sp>
    </p:spTree>
    <p:extLst>
      <p:ext uri="{BB962C8B-B14F-4D97-AF65-F5344CB8AC3E}">
        <p14:creationId xmlns:p14="http://schemas.microsoft.com/office/powerpoint/2010/main" val="763947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5A0F16-8DBF-4AF3-AB8C-FA22828F3027}"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503739-A6AA-4BBD-9186-7250CE0AE5DB}" type="slidenum">
              <a:rPr lang="en-US" smtClean="0"/>
              <a:t>‹#›</a:t>
            </a:fld>
            <a:endParaRPr lang="en-US"/>
          </a:p>
        </p:txBody>
      </p:sp>
    </p:spTree>
    <p:extLst>
      <p:ext uri="{BB962C8B-B14F-4D97-AF65-F5344CB8AC3E}">
        <p14:creationId xmlns:p14="http://schemas.microsoft.com/office/powerpoint/2010/main" val="2493267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5A0F16-8DBF-4AF3-AB8C-FA22828F3027}"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503739-A6AA-4BBD-9186-7250CE0AE5DB}"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4260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D5A0F16-8DBF-4AF3-AB8C-FA22828F3027}" type="datetimeFigureOut">
              <a:rPr lang="en-US" smtClean="0"/>
              <a:t>4/6/2017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503739-A6AA-4BBD-9186-7250CE0AE5DB}" type="slidenum">
              <a:rPr lang="en-US" smtClean="0"/>
              <a:t>‹#›</a:t>
            </a:fld>
            <a:endParaRPr lang="en-US"/>
          </a:p>
        </p:txBody>
      </p:sp>
    </p:spTree>
    <p:extLst>
      <p:ext uri="{BB962C8B-B14F-4D97-AF65-F5344CB8AC3E}">
        <p14:creationId xmlns:p14="http://schemas.microsoft.com/office/powerpoint/2010/main" val="272154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D5A0F16-8DBF-4AF3-AB8C-FA22828F3027}" type="datetimeFigureOut">
              <a:rPr lang="en-US" smtClean="0"/>
              <a:t>4/6/2017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503739-A6AA-4BBD-9186-7250CE0AE5DB}" type="slidenum">
              <a:rPr lang="en-US" smtClean="0"/>
              <a:t>‹#›</a:t>
            </a:fld>
            <a:endParaRPr lang="en-US"/>
          </a:p>
        </p:txBody>
      </p:sp>
    </p:spTree>
    <p:extLst>
      <p:ext uri="{BB962C8B-B14F-4D97-AF65-F5344CB8AC3E}">
        <p14:creationId xmlns:p14="http://schemas.microsoft.com/office/powerpoint/2010/main" val="1331990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D5A0F16-8DBF-4AF3-AB8C-FA22828F3027}" type="datetimeFigureOut">
              <a:rPr lang="en-US" smtClean="0"/>
              <a:t>4/6/2017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503739-A6AA-4BBD-9186-7250CE0AE5DB}" type="slidenum">
              <a:rPr lang="en-US" smtClean="0"/>
              <a:t>‹#›</a:t>
            </a:fld>
            <a:endParaRPr lang="en-US"/>
          </a:p>
        </p:txBody>
      </p:sp>
    </p:spTree>
    <p:extLst>
      <p:ext uri="{BB962C8B-B14F-4D97-AF65-F5344CB8AC3E}">
        <p14:creationId xmlns:p14="http://schemas.microsoft.com/office/powerpoint/2010/main" val="3984083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D5A0F16-8DBF-4AF3-AB8C-FA22828F3027}" type="datetimeFigureOut">
              <a:rPr lang="en-US" smtClean="0"/>
              <a:t>4/6/2017</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D1503739-A6AA-4BBD-9186-7250CE0AE5DB}" type="slidenum">
              <a:rPr lang="en-US" smtClean="0"/>
              <a:t>‹#›</a:t>
            </a:fld>
            <a:endParaRPr lang="en-US"/>
          </a:p>
        </p:txBody>
      </p:sp>
    </p:spTree>
    <p:extLst>
      <p:ext uri="{BB962C8B-B14F-4D97-AF65-F5344CB8AC3E}">
        <p14:creationId xmlns:p14="http://schemas.microsoft.com/office/powerpoint/2010/main" val="2219855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D5A0F16-8DBF-4AF3-AB8C-FA22828F3027}" type="datetimeFigureOut">
              <a:rPr lang="en-US" smtClean="0"/>
              <a:t>4/6/2017</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1503739-A6AA-4BBD-9186-7250CE0AE5DB}" type="slidenum">
              <a:rPr lang="en-US" smtClean="0"/>
              <a:t>‹#›</a:t>
            </a:fld>
            <a:endParaRPr lang="en-US"/>
          </a:p>
        </p:txBody>
      </p:sp>
    </p:spTree>
    <p:extLst>
      <p:ext uri="{BB962C8B-B14F-4D97-AF65-F5344CB8AC3E}">
        <p14:creationId xmlns:p14="http://schemas.microsoft.com/office/powerpoint/2010/main" val="628324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5A0F16-8DBF-4AF3-AB8C-FA22828F3027}" type="datetimeFigureOut">
              <a:rPr lang="en-US" smtClean="0"/>
              <a:t>4/6/2017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503739-A6AA-4BBD-9186-7250CE0AE5DB}" type="slidenum">
              <a:rPr lang="en-US" smtClean="0"/>
              <a:t>‹#›</a:t>
            </a:fld>
            <a:endParaRPr lang="en-US"/>
          </a:p>
        </p:txBody>
      </p:sp>
    </p:spTree>
    <p:extLst>
      <p:ext uri="{BB962C8B-B14F-4D97-AF65-F5344CB8AC3E}">
        <p14:creationId xmlns:p14="http://schemas.microsoft.com/office/powerpoint/2010/main" val="2965461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D5A0F16-8DBF-4AF3-AB8C-FA22828F3027}" type="datetimeFigureOut">
              <a:rPr lang="en-US" smtClean="0"/>
              <a:t>4/6/2017</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1503739-A6AA-4BBD-9186-7250CE0AE5DB}"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53641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google.ca/url?sa=i&amp;rct=j&amp;q=&amp;esrc=s&amp;frm=1&amp;source=images&amp;cd=&amp;cad=rja&amp;docid=ropiwBWawQwZ3M&amp;tbnid=wYjQ2qhttR4NIM:&amp;ved=0CAUQjRw&amp;url=http://www.arthursclipart.org/fromthepast/past/page_05.htm&amp;ei=0sVlUv36HbWs4APS34DQDA&amp;bvm=bv.54934254,d.dmg&amp;psig=AFQjCNHSwMzUF969ZM4XVWHHYCnzu8vQXQ&amp;ust=1382487852352815"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ltLang="en-US" dirty="0" smtClean="0">
                <a:solidFill>
                  <a:schemeClr val="accent2"/>
                </a:solidFill>
              </a:rPr>
              <a:t>The </a:t>
            </a:r>
            <a:r>
              <a:rPr lang="en-GB" altLang="en-US" dirty="0" err="1" smtClean="0">
                <a:solidFill>
                  <a:schemeClr val="accent2"/>
                </a:solidFill>
              </a:rPr>
              <a:t>Myceneans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65468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Political Power</a:t>
            </a:r>
            <a:endParaRPr lang="en-US" dirty="0"/>
          </a:p>
        </p:txBody>
      </p:sp>
      <p:sp>
        <p:nvSpPr>
          <p:cNvPr id="3" name="Content Placeholder 2"/>
          <p:cNvSpPr>
            <a:spLocks noGrp="1"/>
          </p:cNvSpPr>
          <p:nvPr>
            <p:ph idx="1"/>
          </p:nvPr>
        </p:nvSpPr>
        <p:spPr>
          <a:xfrm>
            <a:off x="838200" y="1825625"/>
            <a:ext cx="7366000" cy="4351338"/>
          </a:xfrm>
        </p:spPr>
        <p:txBody>
          <a:bodyPr>
            <a:normAutofit/>
          </a:bodyPr>
          <a:lstStyle/>
          <a:p>
            <a:pPr>
              <a:buFont typeface="Courier New" panose="02070309020205020404" pitchFamily="49" charset="0"/>
              <a:buChar char="o"/>
            </a:pPr>
            <a:r>
              <a:rPr lang="en-GB" altLang="en-US" sz="2800" dirty="0">
                <a:latin typeface="Calibri" panose="020F0502020204030204" pitchFamily="34" charset="0"/>
              </a:rPr>
              <a:t>Society was headed by a king with a large administration.</a:t>
            </a:r>
            <a:br>
              <a:rPr lang="en-GB" altLang="en-US" sz="2800" dirty="0">
                <a:latin typeface="Calibri" panose="020F0502020204030204" pitchFamily="34" charset="0"/>
              </a:rPr>
            </a:br>
            <a:endParaRPr lang="en-GB" altLang="en-US" sz="2800" dirty="0">
              <a:latin typeface="Calibri" panose="020F0502020204030204" pitchFamily="34" charset="0"/>
            </a:endParaRPr>
          </a:p>
          <a:p>
            <a:pPr>
              <a:buFont typeface="Courier New" panose="02070309020205020404" pitchFamily="49" charset="0"/>
              <a:buChar char="o"/>
            </a:pPr>
            <a:r>
              <a:rPr lang="en-GB" altLang="en-US" sz="2800" dirty="0">
                <a:latin typeface="Calibri" panose="020F0502020204030204" pitchFamily="34" charset="0"/>
              </a:rPr>
              <a:t>Unlike the Minoans, these kings became very wealthy and did not share with the rest of society.</a:t>
            </a:r>
          </a:p>
          <a:p>
            <a:pPr>
              <a:buFont typeface="Courier New" panose="02070309020205020404" pitchFamily="49" charset="0"/>
              <a:buChar char="o"/>
            </a:pPr>
            <a:endParaRPr lang="en-GB" altLang="en-US" sz="2800" dirty="0">
              <a:latin typeface="Calibri" panose="020F0502020204030204" pitchFamily="34" charset="0"/>
            </a:endParaRPr>
          </a:p>
          <a:p>
            <a:pPr>
              <a:buFont typeface="Courier New" panose="02070309020205020404" pitchFamily="49" charset="0"/>
              <a:buChar char="o"/>
            </a:pPr>
            <a:r>
              <a:rPr lang="en-GB" altLang="en-US" sz="2800" dirty="0">
                <a:latin typeface="Calibri" panose="020F0502020204030204" pitchFamily="34" charset="0"/>
              </a:rPr>
              <a:t>These </a:t>
            </a:r>
            <a:r>
              <a:rPr lang="en-GB" altLang="en-US" sz="2800" dirty="0" err="1">
                <a:latin typeface="Calibri" panose="020F0502020204030204" pitchFamily="34" charset="0"/>
              </a:rPr>
              <a:t>Mycenaeans</a:t>
            </a:r>
            <a:r>
              <a:rPr lang="en-GB" altLang="en-US" sz="2800" dirty="0">
                <a:latin typeface="Calibri" panose="020F0502020204030204" pitchFamily="34" charset="0"/>
              </a:rPr>
              <a:t> dominated the Mediterranean region between 1600 BCE and 1100BCE.</a:t>
            </a:r>
            <a:endParaRPr lang="en-US" altLang="en-US" sz="2800" dirty="0">
              <a:latin typeface="Calibri" panose="020F0502020204030204" pitchFamily="34" charset="0"/>
            </a:endParaRPr>
          </a:p>
          <a:p>
            <a:endParaRPr lang="en-US" sz="2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0409" y="1312151"/>
            <a:ext cx="2650615" cy="4479049"/>
          </a:xfrm>
          <a:prstGeom prst="rect">
            <a:avLst/>
          </a:prstGeom>
        </p:spPr>
      </p:pic>
    </p:spTree>
    <p:extLst>
      <p:ext uri="{BB962C8B-B14F-4D97-AF65-F5344CB8AC3E}">
        <p14:creationId xmlns:p14="http://schemas.microsoft.com/office/powerpoint/2010/main" val="36420103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02200" cy="1325563"/>
          </a:xfrm>
        </p:spPr>
        <p:txBody>
          <a:bodyPr>
            <a:normAutofit fontScale="90000"/>
          </a:bodyPr>
          <a:lstStyle/>
          <a:p>
            <a:r>
              <a:rPr lang="en-US" dirty="0" smtClean="0"/>
              <a:t>The Mycenaean Region</a:t>
            </a:r>
            <a:endParaRPr lang="en-US" dirty="0"/>
          </a:p>
        </p:txBody>
      </p:sp>
      <p:sp>
        <p:nvSpPr>
          <p:cNvPr id="6" name="Content Placeholder 5"/>
          <p:cNvSpPr>
            <a:spLocks noGrp="1"/>
          </p:cNvSpPr>
          <p:nvPr>
            <p:ph idx="1"/>
          </p:nvPr>
        </p:nvSpPr>
        <p:spPr>
          <a:xfrm>
            <a:off x="6375400" y="1901825"/>
            <a:ext cx="4622800" cy="4351338"/>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endParaRPr lang="en-US" dirty="0"/>
          </a:p>
        </p:txBody>
      </p:sp>
      <p:pic>
        <p:nvPicPr>
          <p:cNvPr id="4" name="Picture 2" descr="outline map Gree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00" y="570471"/>
            <a:ext cx="5892800" cy="6033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1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People</a:t>
            </a:r>
            <a:endParaRPr lang="en-US" dirty="0"/>
          </a:p>
        </p:txBody>
      </p:sp>
      <p:sp>
        <p:nvSpPr>
          <p:cNvPr id="3" name="Content Placeholder 2"/>
          <p:cNvSpPr>
            <a:spLocks noGrp="1"/>
          </p:cNvSpPr>
          <p:nvPr>
            <p:ph idx="1"/>
          </p:nvPr>
        </p:nvSpPr>
        <p:spPr>
          <a:xfrm>
            <a:off x="569343" y="1825625"/>
            <a:ext cx="5780657" cy="4351338"/>
          </a:xfrm>
        </p:spPr>
        <p:txBody>
          <a:bodyPr>
            <a:normAutofit/>
          </a:bodyPr>
          <a:lstStyle/>
          <a:p>
            <a:pPr>
              <a:buFont typeface="Courier New" panose="02070309020205020404" pitchFamily="49" charset="0"/>
              <a:buChar char="o"/>
            </a:pPr>
            <a:r>
              <a:rPr lang="en-GB" altLang="en-US" sz="2400" dirty="0" smtClean="0">
                <a:latin typeface="Calibri" panose="020F0502020204030204" pitchFamily="34" charset="0"/>
              </a:rPr>
              <a:t>Mycenaean society constantly geared for battle and invasion.</a:t>
            </a:r>
            <a:br>
              <a:rPr lang="en-GB" altLang="en-US" sz="2400" dirty="0" smtClean="0">
                <a:latin typeface="Calibri" panose="020F0502020204030204" pitchFamily="34" charset="0"/>
              </a:rPr>
            </a:br>
            <a:r>
              <a:rPr lang="en-GB" altLang="en-US" sz="2400" dirty="0" smtClean="0">
                <a:latin typeface="Calibri" panose="020F0502020204030204" pitchFamily="34" charset="0"/>
              </a:rPr>
              <a:t> </a:t>
            </a:r>
          </a:p>
          <a:p>
            <a:pPr>
              <a:buFont typeface="Courier New" panose="02070309020205020404" pitchFamily="49" charset="0"/>
              <a:buChar char="o"/>
            </a:pPr>
            <a:r>
              <a:rPr lang="en-GB" altLang="en-US" sz="2400" dirty="0" smtClean="0">
                <a:latin typeface="Calibri" panose="020F0502020204030204" pitchFamily="34" charset="0"/>
              </a:rPr>
              <a:t>Their cities were heavy fortified with thick outer walls.</a:t>
            </a:r>
          </a:p>
          <a:p>
            <a:pPr>
              <a:buFont typeface="Courier New" panose="02070309020205020404" pitchFamily="49" charset="0"/>
              <a:buChar char="o"/>
            </a:pPr>
            <a:endParaRPr lang="en-GB" altLang="en-US" sz="2400" dirty="0" smtClean="0">
              <a:latin typeface="Calibri" panose="020F0502020204030204" pitchFamily="34" charset="0"/>
            </a:endParaRPr>
          </a:p>
          <a:p>
            <a:pPr>
              <a:buFont typeface="Courier New" panose="02070309020205020404" pitchFamily="49" charset="0"/>
              <a:buChar char="o"/>
            </a:pPr>
            <a:r>
              <a:rPr lang="en-GB" altLang="en-US" sz="2400" dirty="0" smtClean="0">
                <a:latin typeface="Calibri" panose="020F0502020204030204" pitchFamily="34" charset="0"/>
              </a:rPr>
              <a:t>They were always on the defensive and prided themselves on heroic deeds in battle.</a:t>
            </a:r>
            <a:endParaRPr lang="en-US" altLang="en-US" sz="2400" dirty="0" smtClean="0">
              <a:latin typeface="Calibri" panose="020F0502020204030204" pitchFamily="34" charset="0"/>
            </a:endParaRPr>
          </a:p>
          <a:p>
            <a:endParaRPr lang="en-US" sz="2400"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0000" y="1825625"/>
            <a:ext cx="5409523" cy="3788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8570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5" descr="https://encrypted-tbn0.gstatic.com/images?q=tbn:ANd9GcRqCkP-WzfvLNAfe10AArdd0w6_FGrE-2o-yVwtDHMOmrn5cIaEqA">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89744"/>
            <a:ext cx="6477000"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8333" y="1559719"/>
            <a:ext cx="3565467" cy="4356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796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Burial Practices</a:t>
            </a:r>
            <a:endParaRPr lang="en-US" dirty="0"/>
          </a:p>
        </p:txBody>
      </p:sp>
      <p:sp>
        <p:nvSpPr>
          <p:cNvPr id="3" name="Content Placeholder 2"/>
          <p:cNvSpPr>
            <a:spLocks noGrp="1"/>
          </p:cNvSpPr>
          <p:nvPr>
            <p:ph idx="1"/>
          </p:nvPr>
        </p:nvSpPr>
        <p:spPr>
          <a:xfrm>
            <a:off x="838200" y="1825625"/>
            <a:ext cx="5740400" cy="4351338"/>
          </a:xfrm>
        </p:spPr>
        <p:txBody>
          <a:bodyPr>
            <a:normAutofit/>
          </a:bodyPr>
          <a:lstStyle/>
          <a:p>
            <a:pPr>
              <a:buFont typeface="Courier New" panose="02070309020205020404" pitchFamily="49" charset="0"/>
              <a:buChar char="o"/>
            </a:pPr>
            <a:r>
              <a:rPr lang="en-US" altLang="en-US" sz="2800" i="1" dirty="0"/>
              <a:t>Earliest graves were </a:t>
            </a:r>
            <a:r>
              <a:rPr lang="en-US" altLang="en-US" sz="2800" i="1" dirty="0">
                <a:solidFill>
                  <a:srgbClr val="009900"/>
                </a:solidFill>
              </a:rPr>
              <a:t>Shaft Graves</a:t>
            </a:r>
            <a:r>
              <a:rPr lang="en-US" altLang="en-US" sz="2800" i="1" dirty="0"/>
              <a:t/>
            </a:r>
            <a:br>
              <a:rPr lang="en-US" altLang="en-US" sz="2800" i="1" dirty="0"/>
            </a:br>
            <a:endParaRPr lang="en-US" altLang="en-US" sz="2800" dirty="0"/>
          </a:p>
          <a:p>
            <a:pPr>
              <a:buFont typeface="Courier New" panose="02070309020205020404" pitchFamily="49" charset="0"/>
              <a:buChar char="o"/>
            </a:pPr>
            <a:r>
              <a:rPr lang="en-US" altLang="en-US" sz="2800" dirty="0"/>
              <a:t>By 1500 BC were using the </a:t>
            </a:r>
            <a:r>
              <a:rPr lang="en-US" altLang="en-US" sz="2800" i="1" dirty="0" err="1">
                <a:solidFill>
                  <a:srgbClr val="009900"/>
                </a:solidFill>
              </a:rPr>
              <a:t>Tholos</a:t>
            </a:r>
            <a:r>
              <a:rPr lang="en-US" altLang="en-US" sz="2800" i="1" dirty="0">
                <a:solidFill>
                  <a:srgbClr val="009900"/>
                </a:solidFill>
              </a:rPr>
              <a:t> Tombs</a:t>
            </a:r>
            <a:r>
              <a:rPr lang="en-US" altLang="en-US" sz="2800" dirty="0"/>
              <a:t> (bee-hived shaped)</a:t>
            </a:r>
          </a:p>
          <a:p>
            <a:pPr>
              <a:buFont typeface="Courier New" panose="02070309020205020404" pitchFamily="49" charset="0"/>
              <a:buChar char="o"/>
            </a:pPr>
            <a:endParaRPr lang="en-US" altLang="en-US" sz="2800" i="1" dirty="0"/>
          </a:p>
          <a:p>
            <a:endParaRPr lang="en-US" sz="2800" dirty="0"/>
          </a:p>
        </p:txBody>
      </p:sp>
      <p:pic>
        <p:nvPicPr>
          <p:cNvPr id="4" name="Picture 4" descr="Image result for mycenaean shaft grav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8600" y="3093799"/>
            <a:ext cx="4453029" cy="37642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mycenaean burial practic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8600" y="365125"/>
            <a:ext cx="4706471" cy="2689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300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415944" y="0"/>
            <a:ext cx="7360112" cy="6383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4121892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3525" y="700089"/>
            <a:ext cx="9144000" cy="546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202967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2400" y="383005"/>
            <a:ext cx="6807200" cy="5793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6909921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4600" y="365125"/>
            <a:ext cx="7569200" cy="1325563"/>
          </a:xfrm>
        </p:spPr>
        <p:txBody>
          <a:bodyPr/>
          <a:lstStyle/>
          <a:p>
            <a:r>
              <a:rPr lang="en-US" dirty="0" smtClean="0"/>
              <a:t>Tomb Treasures</a:t>
            </a:r>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926" y="-600584"/>
            <a:ext cx="2367695" cy="745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2" descr="Image result for mycenaean tomb treas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1988" y="1981201"/>
            <a:ext cx="5553075" cy="4162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634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b="1" u="sng" dirty="0" smtClean="0">
                <a:solidFill>
                  <a:schemeClr val="accent2"/>
                </a:solidFill>
              </a:rPr>
              <a:t>Mask of Agamemnon?</a:t>
            </a:r>
            <a:endParaRPr lang="en-US" dirty="0"/>
          </a:p>
        </p:txBody>
      </p:sp>
      <p:sp>
        <p:nvSpPr>
          <p:cNvPr id="3" name="Content Placeholder 2"/>
          <p:cNvSpPr>
            <a:spLocks noGrp="1"/>
          </p:cNvSpPr>
          <p:nvPr>
            <p:ph idx="1"/>
          </p:nvPr>
        </p:nvSpPr>
        <p:spPr>
          <a:xfrm>
            <a:off x="5537200" y="1825625"/>
            <a:ext cx="5816600" cy="4351338"/>
          </a:xfrm>
        </p:spPr>
        <p:txBody>
          <a:bodyPr>
            <a:normAutofit/>
          </a:bodyPr>
          <a:lstStyle/>
          <a:p>
            <a:pPr>
              <a:lnSpc>
                <a:spcPct val="100000"/>
              </a:lnSpc>
              <a:buFont typeface="Courier New" panose="02070309020205020404" pitchFamily="49" charset="0"/>
              <a:buChar char="o"/>
              <a:defRPr/>
            </a:pPr>
            <a:r>
              <a:rPr lang="en-US" sz="2800" dirty="0">
                <a:solidFill>
                  <a:schemeClr val="tx1">
                    <a:lumMod val="65000"/>
                    <a:lumOff val="35000"/>
                  </a:schemeClr>
                </a:solidFill>
              </a:rPr>
              <a:t>This mask was thought to have belonged to King Agamemnon but has since been shown to pre-date Agamemnon by 300 years.</a:t>
            </a:r>
          </a:p>
          <a:p>
            <a:pPr>
              <a:lnSpc>
                <a:spcPct val="100000"/>
              </a:lnSpc>
              <a:buFont typeface="Courier New" panose="02070309020205020404" pitchFamily="49" charset="0"/>
              <a:buChar char="o"/>
              <a:defRPr/>
            </a:pPr>
            <a:endParaRPr lang="en-US" sz="2800" dirty="0">
              <a:solidFill>
                <a:schemeClr val="tx1">
                  <a:lumMod val="65000"/>
                  <a:lumOff val="35000"/>
                </a:schemeClr>
              </a:solidFill>
            </a:endParaRPr>
          </a:p>
          <a:p>
            <a:pPr>
              <a:lnSpc>
                <a:spcPct val="100000"/>
              </a:lnSpc>
              <a:buFont typeface="Courier New" panose="02070309020205020404" pitchFamily="49" charset="0"/>
              <a:buChar char="o"/>
              <a:defRPr/>
            </a:pPr>
            <a:r>
              <a:rPr lang="en-US" sz="2800" dirty="0">
                <a:solidFill>
                  <a:schemeClr val="tx1">
                    <a:lumMod val="65000"/>
                    <a:lumOff val="35000"/>
                  </a:schemeClr>
                </a:solidFill>
              </a:rPr>
              <a:t>Agamemnon was the king who oversaw the sacking of the City of Troy.</a:t>
            </a:r>
          </a:p>
          <a:p>
            <a:pPr>
              <a:buFont typeface="Courier New" panose="02070309020205020404" pitchFamily="49" charset="0"/>
              <a:buChar char="o"/>
            </a:pPr>
            <a:endParaRPr lang="en-US" sz="2800"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2787" y="2005667"/>
            <a:ext cx="3841928" cy="3991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252375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u="sng" dirty="0" smtClean="0">
                <a:solidFill>
                  <a:schemeClr val="accent2"/>
                </a:solidFill>
              </a:rPr>
              <a:t>Settlers</a:t>
            </a:r>
            <a:endParaRPr lang="en-US" dirty="0"/>
          </a:p>
        </p:txBody>
      </p:sp>
      <p:sp>
        <p:nvSpPr>
          <p:cNvPr id="3" name="Content Placeholder 2"/>
          <p:cNvSpPr>
            <a:spLocks noGrp="1"/>
          </p:cNvSpPr>
          <p:nvPr>
            <p:ph idx="1"/>
          </p:nvPr>
        </p:nvSpPr>
        <p:spPr/>
        <p:txBody>
          <a:bodyPr>
            <a:normAutofit/>
          </a:bodyPr>
          <a:lstStyle/>
          <a:p>
            <a:pPr>
              <a:buFont typeface="Courier New" panose="02070309020205020404" pitchFamily="49" charset="0"/>
              <a:buChar char="o"/>
            </a:pPr>
            <a:r>
              <a:rPr lang="en-GB" altLang="en-US" sz="2800" dirty="0" smtClean="0">
                <a:latin typeface="Calibri" panose="020F0502020204030204" pitchFamily="34" charset="0"/>
              </a:rPr>
              <a:t>Around 2500 BCE Greece was settled by a metal-using agricultural people from Europe and Asia.</a:t>
            </a:r>
            <a:br>
              <a:rPr lang="en-GB" altLang="en-US" sz="2800" dirty="0" smtClean="0">
                <a:latin typeface="Calibri" panose="020F0502020204030204" pitchFamily="34" charset="0"/>
              </a:rPr>
            </a:br>
            <a:endParaRPr lang="en-GB" altLang="en-US" sz="2800" dirty="0" smtClean="0">
              <a:latin typeface="Calibri" panose="020F0502020204030204" pitchFamily="34" charset="0"/>
            </a:endParaRPr>
          </a:p>
          <a:p>
            <a:pPr>
              <a:buFont typeface="Courier New" panose="02070309020205020404" pitchFamily="49" charset="0"/>
              <a:buChar char="o"/>
            </a:pPr>
            <a:r>
              <a:rPr lang="en-GB" altLang="en-US" sz="2800" dirty="0" smtClean="0">
                <a:latin typeface="Calibri" panose="020F0502020204030204" pitchFamily="34" charset="0"/>
              </a:rPr>
              <a:t>Later in time these </a:t>
            </a:r>
            <a:r>
              <a:rPr lang="en-GB" altLang="en-US" sz="2800" b="1" dirty="0" smtClean="0">
                <a:latin typeface="Calibri" panose="020F0502020204030204" pitchFamily="34" charset="0"/>
              </a:rPr>
              <a:t>Indo-European</a:t>
            </a:r>
            <a:r>
              <a:rPr lang="en-GB" altLang="en-US" sz="2800" dirty="0" smtClean="0">
                <a:latin typeface="Calibri" panose="020F0502020204030204" pitchFamily="34" charset="0"/>
              </a:rPr>
              <a:t> invaders settled peacefully into Greek society. </a:t>
            </a:r>
            <a:br>
              <a:rPr lang="en-GB" altLang="en-US" sz="2800" dirty="0" smtClean="0">
                <a:latin typeface="Calibri" panose="020F0502020204030204" pitchFamily="34" charset="0"/>
              </a:rPr>
            </a:br>
            <a:endParaRPr lang="en-GB" altLang="en-US" sz="2800" dirty="0" smtClean="0">
              <a:latin typeface="Calibri" panose="020F0502020204030204" pitchFamily="34" charset="0"/>
            </a:endParaRPr>
          </a:p>
          <a:p>
            <a:pPr>
              <a:buFont typeface="Courier New" panose="02070309020205020404" pitchFamily="49" charset="0"/>
              <a:buChar char="o"/>
            </a:pPr>
            <a:r>
              <a:rPr lang="en-GB" altLang="en-US" sz="2800" dirty="0" smtClean="0">
                <a:latin typeface="Calibri" panose="020F0502020204030204" pitchFamily="34" charset="0"/>
              </a:rPr>
              <a:t>The main focus for these mainland Greeks was warfare as these people had lived in fortified palaces and were often made up on powerful monarchies. </a:t>
            </a:r>
            <a:endParaRPr lang="en-US" altLang="en-US" sz="2800" dirty="0" smtClean="0">
              <a:latin typeface="Calibri" panose="020F0502020204030204" pitchFamily="34" charset="0"/>
            </a:endParaRPr>
          </a:p>
          <a:p>
            <a:endParaRPr lang="en-US" sz="2800" dirty="0"/>
          </a:p>
        </p:txBody>
      </p:sp>
    </p:spTree>
    <p:extLst>
      <p:ext uri="{BB962C8B-B14F-4D97-AF65-F5344CB8AC3E}">
        <p14:creationId xmlns:p14="http://schemas.microsoft.com/office/powerpoint/2010/main" val="42869985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Disappearance</a:t>
            </a:r>
            <a:endParaRPr lang="en-US" dirty="0"/>
          </a:p>
        </p:txBody>
      </p:sp>
      <p:sp>
        <p:nvSpPr>
          <p:cNvPr id="3" name="Content Placeholder 2"/>
          <p:cNvSpPr>
            <a:spLocks noGrp="1"/>
          </p:cNvSpPr>
          <p:nvPr>
            <p:ph idx="1"/>
          </p:nvPr>
        </p:nvSpPr>
        <p:spPr/>
        <p:txBody>
          <a:bodyPr>
            <a:normAutofit/>
          </a:bodyPr>
          <a:lstStyle/>
          <a:p>
            <a:pPr>
              <a:buFont typeface="Courier New" panose="02070309020205020404" pitchFamily="49" charset="0"/>
              <a:buChar char="o"/>
            </a:pPr>
            <a:r>
              <a:rPr lang="en-GB" altLang="en-US" sz="2800" dirty="0"/>
              <a:t>They destroyed Troy, while at the peak of their power and conquered  Crete.</a:t>
            </a:r>
          </a:p>
          <a:p>
            <a:pPr>
              <a:buFont typeface="Courier New" panose="02070309020205020404" pitchFamily="49" charset="0"/>
              <a:buChar char="o"/>
            </a:pPr>
            <a:r>
              <a:rPr lang="en-GB" altLang="en-US" sz="2800" dirty="0"/>
              <a:t>Suddenly </a:t>
            </a:r>
            <a:r>
              <a:rPr lang="en-GB" altLang="en-US" sz="2800" b="1" i="1" dirty="0"/>
              <a:t>disappeared from history</a:t>
            </a:r>
            <a:r>
              <a:rPr lang="en-GB" altLang="en-US" sz="2800" dirty="0"/>
              <a:t> around 1100 BCE.</a:t>
            </a:r>
          </a:p>
          <a:p>
            <a:pPr>
              <a:buFont typeface="Courier New" panose="02070309020205020404" pitchFamily="49" charset="0"/>
              <a:buChar char="o"/>
            </a:pPr>
            <a:r>
              <a:rPr lang="en-GB" altLang="en-US" sz="2800" dirty="0"/>
              <a:t>Possible reasons are:</a:t>
            </a:r>
          </a:p>
          <a:p>
            <a:pPr lvl="1">
              <a:buFont typeface="Courier New" panose="02070309020205020404" pitchFamily="49" charset="0"/>
              <a:buChar char="o"/>
            </a:pPr>
            <a:r>
              <a:rPr lang="en-GB" altLang="en-US" sz="2400" dirty="0"/>
              <a:t> an economic collapse </a:t>
            </a:r>
          </a:p>
          <a:p>
            <a:pPr lvl="1">
              <a:buFont typeface="Courier New" panose="02070309020205020404" pitchFamily="49" charset="0"/>
              <a:buChar char="o"/>
            </a:pPr>
            <a:r>
              <a:rPr lang="en-GB" altLang="en-US" sz="2400" dirty="0"/>
              <a:t>City-states fighting </a:t>
            </a:r>
          </a:p>
          <a:p>
            <a:pPr lvl="1">
              <a:buFont typeface="Courier New" panose="02070309020205020404" pitchFamily="49" charset="0"/>
              <a:buChar char="o"/>
            </a:pPr>
            <a:r>
              <a:rPr lang="en-GB" altLang="en-US" sz="2400" dirty="0"/>
              <a:t>overrun by another Greek peoples, possible the </a:t>
            </a:r>
            <a:r>
              <a:rPr lang="en-GB" altLang="en-US" sz="2400" dirty="0" err="1"/>
              <a:t>Dorians</a:t>
            </a:r>
            <a:r>
              <a:rPr lang="en-GB" altLang="en-US" sz="2400" dirty="0"/>
              <a:t> &amp; other sea peoples</a:t>
            </a:r>
          </a:p>
          <a:p>
            <a:pPr lvl="1">
              <a:buFont typeface="Courier New" panose="02070309020205020404" pitchFamily="49" charset="0"/>
              <a:buChar char="o"/>
            </a:pPr>
            <a:r>
              <a:rPr lang="en-GB" altLang="en-US" sz="2400" dirty="0"/>
              <a:t>Major earthquakes</a:t>
            </a:r>
            <a:endParaRPr lang="en-US" altLang="en-US" sz="2400" dirty="0"/>
          </a:p>
          <a:p>
            <a:endParaRPr lang="en-US" sz="2800" dirty="0"/>
          </a:p>
        </p:txBody>
      </p:sp>
    </p:spTree>
    <p:extLst>
      <p:ext uri="{BB962C8B-B14F-4D97-AF65-F5344CB8AC3E}">
        <p14:creationId xmlns:p14="http://schemas.microsoft.com/office/powerpoint/2010/main" val="41566165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u="sng" dirty="0" smtClean="0">
                <a:solidFill>
                  <a:schemeClr val="accent2"/>
                </a:solidFill>
              </a:rPr>
              <a:t>Greek Dark Ages – </a:t>
            </a:r>
            <a:r>
              <a:rPr lang="en-US" altLang="en-US" sz="3200" u="sng" dirty="0" smtClean="0">
                <a:solidFill>
                  <a:schemeClr val="accent2"/>
                </a:solidFill>
              </a:rPr>
              <a:t>1100 BCE-750 BCE</a:t>
            </a:r>
            <a:endParaRPr lang="en-US" dirty="0"/>
          </a:p>
        </p:txBody>
      </p:sp>
      <p:sp>
        <p:nvSpPr>
          <p:cNvPr id="3" name="Content Placeholder 2"/>
          <p:cNvSpPr>
            <a:spLocks noGrp="1"/>
          </p:cNvSpPr>
          <p:nvPr>
            <p:ph idx="1"/>
          </p:nvPr>
        </p:nvSpPr>
        <p:spPr/>
        <p:txBody>
          <a:bodyPr>
            <a:normAutofit/>
          </a:bodyPr>
          <a:lstStyle/>
          <a:p>
            <a:pPr>
              <a:buFont typeface="Courier New" panose="02070309020205020404" pitchFamily="49" charset="0"/>
              <a:buChar char="o"/>
            </a:pPr>
            <a:r>
              <a:rPr lang="en-GB" altLang="en-US" sz="2400" dirty="0" smtClean="0"/>
              <a:t>Following the fall of the Mycenaean civilization, Greece enters the "</a:t>
            </a:r>
            <a:r>
              <a:rPr lang="en-GB" altLang="en-US" sz="2400" b="1" i="1" dirty="0" smtClean="0"/>
              <a:t>Greek Dark Ages</a:t>
            </a:r>
            <a:r>
              <a:rPr lang="en-GB" altLang="en-US" sz="2400" dirty="0" smtClean="0"/>
              <a:t>” that lasts roughly 300 years.</a:t>
            </a:r>
            <a:br>
              <a:rPr lang="en-GB" altLang="en-US" sz="2400" dirty="0" smtClean="0"/>
            </a:br>
            <a:r>
              <a:rPr lang="en-GB" altLang="en-US" sz="2400" dirty="0" smtClean="0"/>
              <a:t> </a:t>
            </a:r>
          </a:p>
          <a:p>
            <a:pPr>
              <a:buFont typeface="Courier New" panose="02070309020205020404" pitchFamily="49" charset="0"/>
              <a:buChar char="o"/>
            </a:pPr>
            <a:r>
              <a:rPr lang="en-GB" altLang="en-US" sz="2400" dirty="0" smtClean="0"/>
              <a:t>This period in Greek history is “dark” because nothing was written down and therefore little is known.</a:t>
            </a:r>
          </a:p>
          <a:p>
            <a:pPr>
              <a:buFont typeface="Courier New" panose="02070309020205020404" pitchFamily="49" charset="0"/>
              <a:buChar char="o"/>
            </a:pPr>
            <a:endParaRPr lang="en-GB" altLang="en-US" sz="2400" dirty="0" smtClean="0"/>
          </a:p>
          <a:p>
            <a:pPr>
              <a:buFont typeface="Courier New" panose="02070309020205020404" pitchFamily="49" charset="0"/>
              <a:buChar char="o"/>
            </a:pPr>
            <a:r>
              <a:rPr lang="en-GB" altLang="en-US" sz="2400" dirty="0" smtClean="0"/>
              <a:t>During this dark time many Greeks left the mainland and sailed across the Aegean Sea to various islands or to Asia Minor, to a place called Ionia, in modern day Turkey.</a:t>
            </a:r>
          </a:p>
          <a:p>
            <a:pPr>
              <a:buFont typeface="Courier New" panose="02070309020205020404" pitchFamily="49" charset="0"/>
              <a:buChar char="o"/>
            </a:pPr>
            <a:endParaRPr lang="en-GB" altLang="en-US" sz="2400" dirty="0" smtClean="0"/>
          </a:p>
          <a:p>
            <a:endParaRPr lang="en-US" sz="2400" dirty="0"/>
          </a:p>
        </p:txBody>
      </p:sp>
    </p:spTree>
    <p:extLst>
      <p:ext uri="{BB962C8B-B14F-4D97-AF65-F5344CB8AC3E}">
        <p14:creationId xmlns:p14="http://schemas.microsoft.com/office/powerpoint/2010/main" val="4140532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Polis – City-states</a:t>
            </a:r>
            <a:endParaRPr lang="en-US" dirty="0"/>
          </a:p>
        </p:txBody>
      </p:sp>
      <p:sp>
        <p:nvSpPr>
          <p:cNvPr id="3" name="Content Placeholder 2"/>
          <p:cNvSpPr>
            <a:spLocks noGrp="1"/>
          </p:cNvSpPr>
          <p:nvPr>
            <p:ph idx="1"/>
          </p:nvPr>
        </p:nvSpPr>
        <p:spPr/>
        <p:txBody>
          <a:bodyPr>
            <a:normAutofit/>
          </a:bodyPr>
          <a:lstStyle/>
          <a:p>
            <a:pPr marL="447675" indent="-382588">
              <a:buFont typeface="Courier New" panose="02070309020205020404" pitchFamily="49" charset="0"/>
              <a:buChar char="o"/>
            </a:pPr>
            <a:r>
              <a:rPr lang="en-US" altLang="en-US" sz="2800" dirty="0" smtClean="0"/>
              <a:t>Greeks developed small, secure, independent communities. These became known as city-states or “</a:t>
            </a:r>
            <a:r>
              <a:rPr lang="en-US" altLang="en-US" sz="2800" i="1" u="sng" dirty="0" smtClean="0">
                <a:solidFill>
                  <a:srgbClr val="FF0000"/>
                </a:solidFill>
              </a:rPr>
              <a:t>polis</a:t>
            </a:r>
            <a:r>
              <a:rPr lang="en-US" altLang="en-US" sz="2800" i="1" dirty="0" smtClean="0"/>
              <a:t>”</a:t>
            </a:r>
            <a:r>
              <a:rPr lang="en-US" altLang="en-US" sz="2800" dirty="0" smtClean="0"/>
              <a:t> (community of people).</a:t>
            </a:r>
          </a:p>
          <a:p>
            <a:pPr marL="447675" indent="-382588">
              <a:buFont typeface="Courier New" panose="02070309020205020404" pitchFamily="49" charset="0"/>
              <a:buChar char="o"/>
            </a:pPr>
            <a:r>
              <a:rPr lang="en-US" altLang="en-US" sz="2800" dirty="0" smtClean="0"/>
              <a:t>These rarely exceeded 20,000 people except for the two largest:  </a:t>
            </a:r>
          </a:p>
          <a:p>
            <a:pPr marL="1207770" lvl="2" indent="-285750">
              <a:buFont typeface="Courier New" panose="02070309020205020404" pitchFamily="49" charset="0"/>
              <a:buChar char="o"/>
            </a:pPr>
            <a:r>
              <a:rPr lang="en-US" altLang="en-US" sz="1800" dirty="0" smtClean="0"/>
              <a:t>Athens</a:t>
            </a:r>
          </a:p>
          <a:p>
            <a:pPr marL="1207770" lvl="2" indent="-285750">
              <a:buFont typeface="Courier New" panose="02070309020205020404" pitchFamily="49" charset="0"/>
              <a:buChar char="o"/>
            </a:pPr>
            <a:r>
              <a:rPr lang="en-US" altLang="en-US" sz="1800" dirty="0" smtClean="0"/>
              <a:t>Sparta</a:t>
            </a:r>
          </a:p>
          <a:p>
            <a:pPr marL="447675" indent="-382588">
              <a:buFont typeface="Courier New" panose="02070309020205020404" pitchFamily="49" charset="0"/>
              <a:buChar char="o"/>
            </a:pPr>
            <a:r>
              <a:rPr lang="en-US" altLang="en-US" sz="2800" dirty="0" smtClean="0"/>
              <a:t>In order to find additional food, the Greeks set up “</a:t>
            </a:r>
            <a:r>
              <a:rPr lang="en-US" altLang="en-US" sz="2800" i="1" dirty="0" err="1" smtClean="0"/>
              <a:t>apoikai</a:t>
            </a:r>
            <a:r>
              <a:rPr lang="en-US" altLang="en-US" sz="2800" i="1" dirty="0" smtClean="0"/>
              <a:t> </a:t>
            </a:r>
            <a:r>
              <a:rPr lang="en-US" altLang="en-US" sz="2800" dirty="0" smtClean="0"/>
              <a:t>” (away homes or colonies).</a:t>
            </a:r>
          </a:p>
          <a:p>
            <a:endParaRPr lang="en-US" sz="2400" dirty="0"/>
          </a:p>
        </p:txBody>
      </p:sp>
    </p:spTree>
    <p:extLst>
      <p:ext uri="{BB962C8B-B14F-4D97-AF65-F5344CB8AC3E}">
        <p14:creationId xmlns:p14="http://schemas.microsoft.com/office/powerpoint/2010/main" val="3744920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Image result for greek pol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3817" y="1027906"/>
            <a:ext cx="6824365" cy="5123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33432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 and Writing</a:t>
            </a:r>
            <a:endParaRPr lang="en-US" dirty="0"/>
          </a:p>
        </p:txBody>
      </p:sp>
      <p:sp>
        <p:nvSpPr>
          <p:cNvPr id="3" name="Content Placeholder 2"/>
          <p:cNvSpPr>
            <a:spLocks noGrp="1"/>
          </p:cNvSpPr>
          <p:nvPr>
            <p:ph idx="1"/>
          </p:nvPr>
        </p:nvSpPr>
        <p:spPr/>
        <p:txBody>
          <a:bodyPr>
            <a:normAutofit/>
          </a:bodyPr>
          <a:lstStyle/>
          <a:p>
            <a:pPr>
              <a:buFont typeface="Courier New" panose="02070309020205020404" pitchFamily="49" charset="0"/>
              <a:buChar char="o"/>
            </a:pPr>
            <a:r>
              <a:rPr lang="en-US" altLang="en-US" sz="2800" dirty="0"/>
              <a:t>At some point during the 8 century BCE the Greeks adopted the Phoenician alphabet and made reading and writing much easier and assessable to everyone.</a:t>
            </a:r>
          </a:p>
          <a:p>
            <a:pPr>
              <a:buFont typeface="Courier New" panose="02070309020205020404" pitchFamily="49" charset="0"/>
              <a:buChar char="o"/>
            </a:pPr>
            <a:endParaRPr lang="en-US" altLang="en-US" sz="2800" dirty="0"/>
          </a:p>
          <a:p>
            <a:pPr>
              <a:buFont typeface="Courier New" panose="02070309020205020404" pitchFamily="49" charset="0"/>
              <a:buChar char="o"/>
            </a:pPr>
            <a:r>
              <a:rPr lang="en-US" altLang="en-US" sz="2800" dirty="0"/>
              <a:t>The works of </a:t>
            </a:r>
            <a:r>
              <a:rPr lang="en-US" altLang="en-US" sz="2800" b="1" dirty="0"/>
              <a:t>Homer</a:t>
            </a:r>
            <a:r>
              <a:rPr lang="en-US" altLang="en-US" sz="2800" dirty="0"/>
              <a:t>, one of the greatest poets of all-time, appeared during this dark age of the Greeks. </a:t>
            </a:r>
          </a:p>
          <a:p>
            <a:endParaRPr lang="en-US" sz="2800" dirty="0"/>
          </a:p>
        </p:txBody>
      </p:sp>
    </p:spTree>
    <p:extLst>
      <p:ext uri="{BB962C8B-B14F-4D97-AF65-F5344CB8AC3E}">
        <p14:creationId xmlns:p14="http://schemas.microsoft.com/office/powerpoint/2010/main" val="13861467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17395" y="1825625"/>
            <a:ext cx="4829704" cy="4351338"/>
          </a:xfrm>
        </p:spPr>
        <p:txBody>
          <a:bodyPr>
            <a:normAutofit/>
          </a:bodyPr>
          <a:lstStyle/>
          <a:p>
            <a:pPr>
              <a:buFont typeface="Courier New" panose="02070309020205020404" pitchFamily="49" charset="0"/>
              <a:buChar char="o"/>
            </a:pPr>
            <a:r>
              <a:rPr lang="en-US" altLang="en-US" sz="2800" dirty="0" smtClean="0"/>
              <a:t>Homer’s writings reinforced values such as </a:t>
            </a:r>
            <a:r>
              <a:rPr lang="en-US" altLang="en-US" sz="2800" i="1" dirty="0" smtClean="0"/>
              <a:t>courage and </a:t>
            </a:r>
            <a:r>
              <a:rPr lang="en-US" altLang="en-US" sz="2800" i="1" dirty="0" err="1" smtClean="0"/>
              <a:t>honour</a:t>
            </a:r>
            <a:r>
              <a:rPr lang="en-US" altLang="en-US" sz="2800" dirty="0" smtClean="0"/>
              <a:t>, values that will influence many Greeks in the rebirth of Greek civilization.</a:t>
            </a:r>
          </a:p>
          <a:p>
            <a:endParaRPr lang="en-US" sz="2800" dirty="0" smtClean="0"/>
          </a:p>
          <a:p>
            <a:endParaRPr lang="en-US" sz="2800"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758" y="415926"/>
            <a:ext cx="6002338"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4159976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Homer</a:t>
            </a:r>
            <a:endParaRPr lang="en-US" dirty="0"/>
          </a:p>
        </p:txBody>
      </p:sp>
      <p:sp>
        <p:nvSpPr>
          <p:cNvPr id="3" name="Content Placeholder 2"/>
          <p:cNvSpPr>
            <a:spLocks noGrp="1"/>
          </p:cNvSpPr>
          <p:nvPr>
            <p:ph idx="1"/>
          </p:nvPr>
        </p:nvSpPr>
        <p:spPr>
          <a:xfrm>
            <a:off x="558800" y="1825625"/>
            <a:ext cx="6664325" cy="4351338"/>
          </a:xfrm>
        </p:spPr>
        <p:txBody>
          <a:bodyPr>
            <a:normAutofit/>
          </a:bodyPr>
          <a:lstStyle/>
          <a:p>
            <a:pPr>
              <a:buFont typeface="Courier New" panose="02070309020205020404" pitchFamily="49" charset="0"/>
              <a:buChar char="o"/>
            </a:pPr>
            <a:r>
              <a:rPr lang="en-US" altLang="en-US" sz="2400" dirty="0" smtClean="0"/>
              <a:t>Was a great poet (bard) as well as a writer. He wrote:</a:t>
            </a:r>
          </a:p>
          <a:p>
            <a:pPr>
              <a:buFont typeface="Wingdings" panose="05000000000000000000" pitchFamily="2" charset="2"/>
              <a:buChar char="q"/>
            </a:pPr>
            <a:r>
              <a:rPr lang="en-US" altLang="en-US" sz="2400" dirty="0" smtClean="0"/>
              <a:t>The Odyssey – the heroic adventures of Odysseus</a:t>
            </a:r>
          </a:p>
          <a:p>
            <a:pPr>
              <a:buFont typeface="Wingdings" panose="05000000000000000000" pitchFamily="2" charset="2"/>
              <a:buChar char="q"/>
            </a:pPr>
            <a:r>
              <a:rPr lang="en-US" altLang="en-US" sz="2400" dirty="0" smtClean="0">
                <a:latin typeface="Times New Roman" panose="02020603050405020304" pitchFamily="18" charset="0"/>
              </a:rPr>
              <a:t>The I</a:t>
            </a:r>
            <a:r>
              <a:rPr lang="en-US" altLang="en-US" sz="2400" dirty="0" smtClean="0"/>
              <a:t>liad – the great Trojan War </a:t>
            </a:r>
            <a:br>
              <a:rPr lang="en-US" altLang="en-US" sz="2400" dirty="0" smtClean="0"/>
            </a:br>
            <a:endParaRPr lang="en-US" altLang="en-US" sz="2400" dirty="0" smtClean="0"/>
          </a:p>
          <a:p>
            <a:pPr>
              <a:buFont typeface="Courier New" panose="02070309020205020404" pitchFamily="49" charset="0"/>
              <a:buChar char="o"/>
            </a:pPr>
            <a:r>
              <a:rPr lang="en-US" altLang="en-US" sz="2400" dirty="0" smtClean="0"/>
              <a:t>Stories tell of Greek society and culture before the Dark Ages.</a:t>
            </a:r>
          </a:p>
          <a:p>
            <a:pPr>
              <a:buFont typeface="Courier New" panose="02070309020205020404" pitchFamily="49" charset="0"/>
              <a:buChar char="o"/>
            </a:pPr>
            <a:r>
              <a:rPr lang="en-US" altLang="en-US" sz="2400" dirty="0" smtClean="0"/>
              <a:t>Stories used to be passed on orally through story telling.</a:t>
            </a:r>
          </a:p>
          <a:p>
            <a:endParaRPr lang="en-US" sz="2400" dirty="0"/>
          </a:p>
        </p:txBody>
      </p:sp>
      <p:pic>
        <p:nvPicPr>
          <p:cNvPr id="4" name="Picture 2" descr="Image result for trojan w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3125" y="2170690"/>
            <a:ext cx="4968875" cy="2917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9528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u="sng" dirty="0" smtClean="0">
                <a:solidFill>
                  <a:schemeClr val="accent2"/>
                </a:solidFill>
              </a:rPr>
              <a:t>Written Language</a:t>
            </a:r>
            <a:endParaRPr lang="en-US" dirty="0"/>
          </a:p>
        </p:txBody>
      </p:sp>
      <p:sp>
        <p:nvSpPr>
          <p:cNvPr id="3" name="Content Placeholder 2"/>
          <p:cNvSpPr>
            <a:spLocks noGrp="1"/>
          </p:cNvSpPr>
          <p:nvPr>
            <p:ph idx="1"/>
          </p:nvPr>
        </p:nvSpPr>
        <p:spPr/>
        <p:txBody>
          <a:bodyPr>
            <a:normAutofit/>
          </a:bodyPr>
          <a:lstStyle/>
          <a:p>
            <a:pPr>
              <a:buFont typeface="Courier New" panose="02070309020205020404" pitchFamily="49" charset="0"/>
              <a:buChar char="o"/>
            </a:pPr>
            <a:r>
              <a:rPr lang="en-US" altLang="en-US" sz="2800" dirty="0" smtClean="0"/>
              <a:t>Used what they had learned from the Minoans to create their language.</a:t>
            </a:r>
            <a:br>
              <a:rPr lang="en-US" altLang="en-US" sz="2800" dirty="0" smtClean="0"/>
            </a:br>
            <a:endParaRPr lang="en-US" altLang="en-US" sz="2800" dirty="0" smtClean="0"/>
          </a:p>
          <a:p>
            <a:pPr>
              <a:buFont typeface="Courier New" panose="02070309020205020404" pitchFamily="49" charset="0"/>
              <a:buChar char="o"/>
            </a:pPr>
            <a:r>
              <a:rPr lang="en-US" altLang="en-US" sz="2800" dirty="0" smtClean="0"/>
              <a:t>We are able to read it as it is an early form of the Greek language.</a:t>
            </a:r>
          </a:p>
          <a:p>
            <a:pPr>
              <a:buFont typeface="Courier New" panose="02070309020205020404" pitchFamily="49" charset="0"/>
              <a:buChar char="o"/>
            </a:pPr>
            <a:endParaRPr lang="en-US" altLang="en-US" sz="2800" dirty="0" smtClean="0"/>
          </a:p>
          <a:p>
            <a:pPr>
              <a:buFont typeface="Courier New" panose="02070309020205020404" pitchFamily="49" charset="0"/>
              <a:buChar char="o"/>
            </a:pPr>
            <a:endParaRPr lang="en-US" altLang="en-US" sz="2800" dirty="0" smtClean="0"/>
          </a:p>
          <a:p>
            <a:endParaRPr lang="en-US" sz="2800" dirty="0"/>
          </a:p>
        </p:txBody>
      </p:sp>
    </p:spTree>
    <p:extLst>
      <p:ext uri="{BB962C8B-B14F-4D97-AF65-F5344CB8AC3E}">
        <p14:creationId xmlns:p14="http://schemas.microsoft.com/office/powerpoint/2010/main" val="38453127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3363" y="360363"/>
            <a:ext cx="4679950" cy="611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6477395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Discovery</a:t>
            </a:r>
            <a:endParaRPr lang="en-US" dirty="0"/>
          </a:p>
        </p:txBody>
      </p:sp>
      <p:sp>
        <p:nvSpPr>
          <p:cNvPr id="3" name="Content Placeholder 2"/>
          <p:cNvSpPr>
            <a:spLocks noGrp="1"/>
          </p:cNvSpPr>
          <p:nvPr>
            <p:ph idx="1"/>
          </p:nvPr>
        </p:nvSpPr>
        <p:spPr>
          <a:xfrm>
            <a:off x="838200" y="1825625"/>
            <a:ext cx="6908800" cy="4351338"/>
          </a:xfrm>
        </p:spPr>
        <p:txBody>
          <a:bodyPr>
            <a:normAutofit/>
          </a:bodyPr>
          <a:lstStyle/>
          <a:p>
            <a:pPr>
              <a:buFont typeface="Courier New" panose="02070309020205020404" pitchFamily="49" charset="0"/>
              <a:buChar char="o"/>
            </a:pPr>
            <a:r>
              <a:rPr lang="en-GB" altLang="en-US" sz="2800" dirty="0" smtClean="0"/>
              <a:t>Mycenaean civilization was rediscovered in 1873 by </a:t>
            </a:r>
            <a:r>
              <a:rPr lang="en-GB" altLang="en-US" sz="2800" b="1" i="1" dirty="0" smtClean="0"/>
              <a:t>Heinrich Schliemann</a:t>
            </a:r>
            <a:r>
              <a:rPr lang="en-GB" altLang="en-US" sz="2800" dirty="0" smtClean="0"/>
              <a:t>.  He uncovered the legendary city of Troy, located in modern day Turkey.</a:t>
            </a:r>
            <a:br>
              <a:rPr lang="en-GB" altLang="en-US" sz="2800" dirty="0" smtClean="0"/>
            </a:br>
            <a:endParaRPr lang="en-GB" altLang="en-US" sz="2800" dirty="0" smtClean="0"/>
          </a:p>
          <a:p>
            <a:pPr>
              <a:buFont typeface="Courier New" panose="02070309020205020404" pitchFamily="49" charset="0"/>
              <a:buChar char="o"/>
            </a:pPr>
            <a:r>
              <a:rPr lang="en-GB" altLang="en-US" sz="2800" dirty="0" smtClean="0"/>
              <a:t>He used the poetry of </a:t>
            </a:r>
            <a:r>
              <a:rPr lang="en-GB" altLang="en-US" sz="2800" b="1" i="1" dirty="0" smtClean="0"/>
              <a:t>Homer</a:t>
            </a:r>
            <a:r>
              <a:rPr lang="en-GB" altLang="en-US" sz="2800" dirty="0" smtClean="0"/>
              <a:t> to locate this lost city of ancient Greece.</a:t>
            </a:r>
            <a:endParaRPr lang="en-US" altLang="en-US" sz="2800" b="1" i="1" dirty="0" smtClean="0"/>
          </a:p>
          <a:p>
            <a:endParaRPr lang="en-US" sz="2800" dirty="0"/>
          </a:p>
        </p:txBody>
      </p:sp>
      <p:pic>
        <p:nvPicPr>
          <p:cNvPr id="4" name="Picture 2" descr="Image result for Heinrich Schlieman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5601" y="921338"/>
            <a:ext cx="3606800" cy="525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043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u="sng" dirty="0" smtClean="0">
                <a:solidFill>
                  <a:schemeClr val="accent2"/>
                </a:solidFill>
              </a:rPr>
              <a:t>Trade</a:t>
            </a:r>
            <a:endParaRPr lang="en-US" dirty="0"/>
          </a:p>
        </p:txBody>
      </p:sp>
      <p:sp>
        <p:nvSpPr>
          <p:cNvPr id="3" name="Content Placeholder 2"/>
          <p:cNvSpPr>
            <a:spLocks noGrp="1"/>
          </p:cNvSpPr>
          <p:nvPr>
            <p:ph idx="1"/>
          </p:nvPr>
        </p:nvSpPr>
        <p:spPr>
          <a:xfrm>
            <a:off x="838200" y="1825625"/>
            <a:ext cx="7239000" cy="4351338"/>
          </a:xfrm>
        </p:spPr>
        <p:txBody>
          <a:bodyPr>
            <a:normAutofit/>
          </a:bodyPr>
          <a:lstStyle/>
          <a:p>
            <a:pPr>
              <a:buFont typeface="Courier New" panose="02070309020205020404" pitchFamily="49" charset="0"/>
              <a:buChar char="o"/>
            </a:pPr>
            <a:r>
              <a:rPr lang="en-GB" altLang="en-US" sz="2800" dirty="0" smtClean="0">
                <a:latin typeface="Calibri" panose="020F0502020204030204" pitchFamily="34" charset="0"/>
              </a:rPr>
              <a:t>They traded with the Minoan civilization which had been around earlier and played a roll in there demise.</a:t>
            </a:r>
            <a:br>
              <a:rPr lang="en-GB" altLang="en-US" sz="2800" dirty="0" smtClean="0">
                <a:latin typeface="Calibri" panose="020F0502020204030204" pitchFamily="34" charset="0"/>
              </a:rPr>
            </a:br>
            <a:endParaRPr lang="en-GB" altLang="en-US" sz="2800" dirty="0" smtClean="0">
              <a:latin typeface="Calibri" panose="020F0502020204030204" pitchFamily="34" charset="0"/>
            </a:endParaRPr>
          </a:p>
          <a:p>
            <a:pPr>
              <a:buFont typeface="Courier New" panose="02070309020205020404" pitchFamily="49" charset="0"/>
              <a:buChar char="o"/>
            </a:pPr>
            <a:r>
              <a:rPr lang="en-GB" altLang="en-US" sz="2800" dirty="0" smtClean="0">
                <a:latin typeface="Calibri" panose="020F0502020204030204" pitchFamily="34" charset="0"/>
              </a:rPr>
              <a:t>Relied heavily on fishing for their food source.  </a:t>
            </a:r>
          </a:p>
          <a:p>
            <a:pPr>
              <a:buFont typeface="Courier New" panose="02070309020205020404" pitchFamily="49" charset="0"/>
              <a:buChar char="o"/>
            </a:pPr>
            <a:endParaRPr lang="en-GB" altLang="en-US" sz="2800" dirty="0" smtClean="0">
              <a:latin typeface="Calibri" panose="020F0502020204030204" pitchFamily="34" charset="0"/>
            </a:endParaRPr>
          </a:p>
          <a:p>
            <a:pPr>
              <a:buFont typeface="Courier New" panose="02070309020205020404" pitchFamily="49" charset="0"/>
              <a:buChar char="o"/>
            </a:pPr>
            <a:r>
              <a:rPr lang="en-GB" altLang="en-US" sz="2800" dirty="0" smtClean="0">
                <a:latin typeface="Calibri" panose="020F0502020204030204" pitchFamily="34" charset="0"/>
              </a:rPr>
              <a:t>They traded raw goods such as oil, animal skins and jewellery</a:t>
            </a:r>
            <a:r>
              <a:rPr lang="en-US" altLang="en-US" sz="2800" dirty="0" smtClean="0">
                <a:latin typeface="Calibri" panose="020F0502020204030204" pitchFamily="34" charset="0"/>
              </a:rPr>
              <a:t>.</a:t>
            </a:r>
          </a:p>
          <a:p>
            <a:endParaRPr lang="en-US" sz="2800" dirty="0"/>
          </a:p>
        </p:txBody>
      </p:sp>
      <p:pic>
        <p:nvPicPr>
          <p:cNvPr id="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1460687"/>
            <a:ext cx="3690283" cy="4456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4989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1937" y="496887"/>
            <a:ext cx="9128125" cy="636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7700739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Helen of Troy</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0201" y="1335088"/>
            <a:ext cx="6035675" cy="484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9208096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City of Troy</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5091" y="1382853"/>
            <a:ext cx="8661817" cy="5236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9452820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sz="2800" dirty="0"/>
              <a:t>How was Homer’s </a:t>
            </a:r>
            <a:r>
              <a:rPr lang="en-US" sz="2800" i="1" dirty="0"/>
              <a:t>Iliad</a:t>
            </a:r>
            <a:r>
              <a:rPr lang="en-US" sz="2800" dirty="0"/>
              <a:t> and </a:t>
            </a:r>
            <a:r>
              <a:rPr lang="en-US" sz="2800" i="1" dirty="0"/>
              <a:t>The Odyssey </a:t>
            </a:r>
            <a:r>
              <a:rPr lang="en-US" sz="2800" dirty="0"/>
              <a:t>significant to Greeks during the Dark Ages of Greece? Do we have writers/artists today that fill the same role as Homer? Name some…</a:t>
            </a:r>
          </a:p>
          <a:p>
            <a:pPr marL="514350" indent="-514350">
              <a:buFont typeface="+mj-lt"/>
              <a:buAutoNum type="arabicPeriod"/>
            </a:pPr>
            <a:endParaRPr lang="en-US" sz="2800" dirty="0"/>
          </a:p>
          <a:p>
            <a:pPr marL="514350" indent="-514350">
              <a:buFont typeface="+mj-lt"/>
              <a:buAutoNum type="arabicPeriod"/>
            </a:pPr>
            <a:r>
              <a:rPr lang="en-US" sz="2800" b="1" dirty="0"/>
              <a:t>Artifact Examination Activity </a:t>
            </a:r>
            <a:r>
              <a:rPr lang="en-US" sz="2800" dirty="0"/>
              <a:t>– What can we learn about the two early Greek civilizations based on their artwork?  </a:t>
            </a:r>
          </a:p>
          <a:p>
            <a:endParaRPr lang="en-US" sz="2800" dirty="0"/>
          </a:p>
        </p:txBody>
      </p:sp>
    </p:spTree>
    <p:extLst>
      <p:ext uri="{BB962C8B-B14F-4D97-AF65-F5344CB8AC3E}">
        <p14:creationId xmlns:p14="http://schemas.microsoft.com/office/powerpoint/2010/main" val="20011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b="1" u="sng" dirty="0" smtClean="0">
                <a:solidFill>
                  <a:schemeClr val="accent2"/>
                </a:solidFill>
              </a:rPr>
              <a:t>Mycenaean Economic System</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5328" y="1405718"/>
            <a:ext cx="6941343" cy="519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531178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Cities</a:t>
            </a:r>
            <a:endParaRPr lang="en-US" dirty="0"/>
          </a:p>
        </p:txBody>
      </p:sp>
      <p:sp>
        <p:nvSpPr>
          <p:cNvPr id="3" name="Content Placeholder 2"/>
          <p:cNvSpPr>
            <a:spLocks noGrp="1"/>
          </p:cNvSpPr>
          <p:nvPr>
            <p:ph idx="1"/>
          </p:nvPr>
        </p:nvSpPr>
        <p:spPr/>
        <p:txBody>
          <a:bodyPr>
            <a:normAutofit/>
          </a:bodyPr>
          <a:lstStyle/>
          <a:p>
            <a:pPr>
              <a:buFont typeface="Courier New" panose="02070309020205020404" pitchFamily="49" charset="0"/>
              <a:buChar char="o"/>
            </a:pPr>
            <a:r>
              <a:rPr lang="en-GB" altLang="en-US" sz="2800" dirty="0" smtClean="0">
                <a:latin typeface="Calibri" panose="020F0502020204030204" pitchFamily="34" charset="0"/>
              </a:rPr>
              <a:t>Cities grew larger with monarchies that lived in palaces with civilians scattered outside of its walls.</a:t>
            </a:r>
            <a:br>
              <a:rPr lang="en-GB" altLang="en-US" sz="2800" dirty="0" smtClean="0">
                <a:latin typeface="Calibri" panose="020F0502020204030204" pitchFamily="34" charset="0"/>
              </a:rPr>
            </a:br>
            <a:endParaRPr lang="en-GB" altLang="en-US" sz="2800" dirty="0" smtClean="0">
              <a:latin typeface="Calibri" panose="020F0502020204030204" pitchFamily="34" charset="0"/>
            </a:endParaRPr>
          </a:p>
          <a:p>
            <a:pPr>
              <a:buFont typeface="Courier New" panose="02070309020205020404" pitchFamily="49" charset="0"/>
              <a:buChar char="o"/>
            </a:pPr>
            <a:r>
              <a:rPr lang="en-GB" altLang="en-US" sz="2800" dirty="0" smtClean="0">
                <a:latin typeface="Calibri" panose="020F0502020204030204" pitchFamily="34" charset="0"/>
              </a:rPr>
              <a:t>Art, which resembled Minoan art, flourished under the Mycenaean age.</a:t>
            </a:r>
            <a:br>
              <a:rPr lang="en-GB" altLang="en-US" sz="2800" dirty="0" smtClean="0">
                <a:latin typeface="Calibri" panose="020F0502020204030204" pitchFamily="34" charset="0"/>
              </a:rPr>
            </a:br>
            <a:endParaRPr lang="en-GB" altLang="en-US" sz="2800" dirty="0" smtClean="0">
              <a:latin typeface="Calibri" panose="020F0502020204030204" pitchFamily="34" charset="0"/>
            </a:endParaRPr>
          </a:p>
          <a:p>
            <a:pPr>
              <a:buFont typeface="Courier New" panose="02070309020205020404" pitchFamily="49" charset="0"/>
              <a:buChar char="o"/>
            </a:pPr>
            <a:r>
              <a:rPr lang="en-GB" altLang="en-US" sz="2800" dirty="0" smtClean="0">
                <a:latin typeface="Calibri" panose="020F0502020204030204" pitchFamily="34" charset="0"/>
              </a:rPr>
              <a:t>Agriculture also became more efficient.</a:t>
            </a:r>
            <a:endParaRPr lang="en-US" altLang="en-US" sz="2800" dirty="0" smtClean="0">
              <a:latin typeface="Calibri" panose="020F0502020204030204" pitchFamily="34" charset="0"/>
            </a:endParaRPr>
          </a:p>
          <a:p>
            <a:endParaRPr lang="en-US" sz="2800" dirty="0"/>
          </a:p>
        </p:txBody>
      </p:sp>
    </p:spTree>
    <p:extLst>
      <p:ext uri="{BB962C8B-B14F-4D97-AF65-F5344CB8AC3E}">
        <p14:creationId xmlns:p14="http://schemas.microsoft.com/office/powerpoint/2010/main" val="2626164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9141" y="0"/>
            <a:ext cx="8453717" cy="691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146416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4682" y="715963"/>
            <a:ext cx="5943600" cy="546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9297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6068" y="365125"/>
            <a:ext cx="7999863" cy="5999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2692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1" y="323850"/>
            <a:ext cx="7745413" cy="615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835954839"/>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12</TotalTime>
  <Words>776</Words>
  <Application>Microsoft Office PowerPoint</Application>
  <PresentationFormat>Widescreen</PresentationFormat>
  <Paragraphs>122</Paragraphs>
  <Slides>33</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Calibri</vt:lpstr>
      <vt:lpstr>Calibri Light</vt:lpstr>
      <vt:lpstr>Courier New</vt:lpstr>
      <vt:lpstr>Times New Roman</vt:lpstr>
      <vt:lpstr>Wingdings</vt:lpstr>
      <vt:lpstr>Retrospect</vt:lpstr>
      <vt:lpstr>The Myceneans</vt:lpstr>
      <vt:lpstr>Settlers</vt:lpstr>
      <vt:lpstr>Trade</vt:lpstr>
      <vt:lpstr>Mycenaean Economic System</vt:lpstr>
      <vt:lpstr>Cities</vt:lpstr>
      <vt:lpstr>PowerPoint Presentation</vt:lpstr>
      <vt:lpstr>PowerPoint Presentation</vt:lpstr>
      <vt:lpstr>PowerPoint Presentation</vt:lpstr>
      <vt:lpstr>PowerPoint Presentation</vt:lpstr>
      <vt:lpstr>Political Power</vt:lpstr>
      <vt:lpstr>The Mycenaean Region</vt:lpstr>
      <vt:lpstr>The People</vt:lpstr>
      <vt:lpstr>PowerPoint Presentation</vt:lpstr>
      <vt:lpstr>Burial Practices</vt:lpstr>
      <vt:lpstr>PowerPoint Presentation</vt:lpstr>
      <vt:lpstr>PowerPoint Presentation</vt:lpstr>
      <vt:lpstr>PowerPoint Presentation</vt:lpstr>
      <vt:lpstr>Tomb Treasures</vt:lpstr>
      <vt:lpstr>Mask of Agamemnon?</vt:lpstr>
      <vt:lpstr>Disappearance</vt:lpstr>
      <vt:lpstr>Greek Dark Ages – 1100 BCE-750 BCE</vt:lpstr>
      <vt:lpstr>Polis – City-states</vt:lpstr>
      <vt:lpstr>PowerPoint Presentation</vt:lpstr>
      <vt:lpstr>Art and Writing</vt:lpstr>
      <vt:lpstr>PowerPoint Presentation</vt:lpstr>
      <vt:lpstr>Homer</vt:lpstr>
      <vt:lpstr>Written Language</vt:lpstr>
      <vt:lpstr>PowerPoint Presentation</vt:lpstr>
      <vt:lpstr>Discovery</vt:lpstr>
      <vt:lpstr>PowerPoint Presentation</vt:lpstr>
      <vt:lpstr>Helen of Troy</vt:lpstr>
      <vt:lpstr>City of Troy</vt:lpstr>
      <vt:lpstr>Questions</vt:lpstr>
    </vt:vector>
  </TitlesOfParts>
  <Company>Province of New Brunswick - Department of Education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Myceneans</dc:title>
  <dc:creator>Champion, Andrew    (ASD-W)</dc:creator>
  <cp:lastModifiedBy>Champion, Andrew    (ASD-W)</cp:lastModifiedBy>
  <cp:revision>3</cp:revision>
  <dcterms:created xsi:type="dcterms:W3CDTF">2017-04-06T15:21:21Z</dcterms:created>
  <dcterms:modified xsi:type="dcterms:W3CDTF">2017-04-06T15:34:13Z</dcterms:modified>
</cp:coreProperties>
</file>