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70" r:id="rId12"/>
    <p:sldId id="268" r:id="rId13"/>
    <p:sldId id="269" r:id="rId14"/>
    <p:sldId id="267"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379" autoAdjust="0"/>
  </p:normalViewPr>
  <p:slideViewPr>
    <p:cSldViewPr snapToGrid="0">
      <p:cViewPr varScale="1">
        <p:scale>
          <a:sx n="54" d="100"/>
          <a:sy n="54"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93389-BBAA-4676-9A12-EB97A68F2E78}" type="datetimeFigureOut">
              <a:rPr lang="en-CA" smtClean="0"/>
              <a:t>2018-01-07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B89F1-BC2A-4480-888C-48EF2D8BF8EC}" type="slidenum">
              <a:rPr lang="en-CA" smtClean="0"/>
              <a:t>‹#›</a:t>
            </a:fld>
            <a:endParaRPr lang="en-CA"/>
          </a:p>
        </p:txBody>
      </p:sp>
    </p:spTree>
    <p:extLst>
      <p:ext uri="{BB962C8B-B14F-4D97-AF65-F5344CB8AC3E}">
        <p14:creationId xmlns:p14="http://schemas.microsoft.com/office/powerpoint/2010/main" val="48320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annica.com/topic/List-of-cities-in-China-204039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Home front</a:t>
            </a:r>
            <a:r>
              <a:rPr lang="en-US" dirty="0" smtClean="0"/>
              <a:t> is the informal term for the civilian populace of the nation at war as an active support system of their military. Military forces depend on "</a:t>
            </a:r>
            <a:r>
              <a:rPr lang="en-US" b="1" dirty="0" smtClean="0"/>
              <a:t>home front</a:t>
            </a:r>
            <a:r>
              <a:rPr lang="en-US" dirty="0" smtClean="0"/>
              <a:t>" civilian support services such as factories that build materiel to support the military </a:t>
            </a:r>
            <a:r>
              <a:rPr lang="en-US" b="1" dirty="0" smtClean="0"/>
              <a:t>front</a:t>
            </a:r>
            <a:r>
              <a:rPr lang="en-US" dirty="0" smtClean="0"/>
              <a:t>.</a:t>
            </a:r>
            <a:endParaRPr lang="en-CA" dirty="0" smtClean="0"/>
          </a:p>
          <a:p>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2</a:t>
            </a:fld>
            <a:endParaRPr lang="en-CA"/>
          </a:p>
        </p:txBody>
      </p:sp>
    </p:spTree>
    <p:extLst>
      <p:ext uri="{BB962C8B-B14F-4D97-AF65-F5344CB8AC3E}">
        <p14:creationId xmlns:p14="http://schemas.microsoft.com/office/powerpoint/2010/main" val="376900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the 1930s</a:t>
            </a:r>
            <a:r>
              <a:rPr lang="en-CA" baseline="0" dirty="0" smtClean="0"/>
              <a:t> both Germany and Japan invaded neighbouring countries in an attempt to gain resources and land for their growing Empires. Japan had already annexed Korea in 1910 and made a quick conquest on Manchuria. At first many world powers tried to ignore these acts of aggression instead of facing the potential of another global conflict.</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3</a:t>
            </a:fld>
            <a:endParaRPr lang="en-CA"/>
          </a:p>
        </p:txBody>
      </p:sp>
    </p:spTree>
    <p:extLst>
      <p:ext uri="{BB962C8B-B14F-4D97-AF65-F5344CB8AC3E}">
        <p14:creationId xmlns:p14="http://schemas.microsoft.com/office/powerpoint/2010/main" val="216270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Hitler had set his sights in the East to</a:t>
            </a:r>
            <a:r>
              <a:rPr lang="en-CA" baseline="0" dirty="0" smtClean="0"/>
              <a:t> the </a:t>
            </a:r>
            <a:r>
              <a:rPr lang="en-CA" dirty="0" smtClean="0"/>
              <a:t>Soviet</a:t>
            </a:r>
            <a:r>
              <a:rPr lang="en-CA" baseline="0" dirty="0" smtClean="0"/>
              <a:t> Union as his first goal. He wanted to conquer the Soviets, resettle the land for Germany and have the Slavic people enslaved and used to rebuild the Third Reich.</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5</a:t>
            </a:fld>
            <a:endParaRPr lang="en-CA"/>
          </a:p>
        </p:txBody>
      </p:sp>
    </p:spTree>
    <p:extLst>
      <p:ext uri="{BB962C8B-B14F-4D97-AF65-F5344CB8AC3E}">
        <p14:creationId xmlns:p14="http://schemas.microsoft.com/office/powerpoint/2010/main" val="154326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Annexing is</a:t>
            </a:r>
            <a:r>
              <a:rPr lang="en-CA" baseline="0" dirty="0" smtClean="0"/>
              <a:t> incorporating territory into an existing political unit, such as a town, city or, in this case, a country.</a:t>
            </a:r>
            <a:endParaRPr lang="en-CA" dirty="0" smtClean="0"/>
          </a:p>
          <a:p>
            <a:pPr marL="171450" indent="-171450">
              <a:buFont typeface="Arial" panose="020B0604020202020204" pitchFamily="34" charset="0"/>
              <a:buChar char="•"/>
            </a:pPr>
            <a:r>
              <a:rPr lang="en-CA" dirty="0" smtClean="0"/>
              <a:t>Prior to the</a:t>
            </a:r>
            <a:r>
              <a:rPr lang="en-CA" baseline="0" dirty="0" smtClean="0"/>
              <a:t> annexing Hitler and Germany began a military draft on March 9, 1935 and expanded the military from 100,000 to 550,000 troops – this was a direct violation of the Treaty of Versailles. Britain, France, and Italy condemned Germany’s actions but failed to take action. Keep in mind that the Great Depression was creating internal struggles in all the nations who should've intervened. </a:t>
            </a:r>
          </a:p>
          <a:p>
            <a:pPr marL="171450" indent="-171450">
              <a:buFont typeface="Arial" panose="020B0604020202020204" pitchFamily="34" charset="0"/>
              <a:buChar char="•"/>
            </a:pPr>
            <a:r>
              <a:rPr lang="en-CA" baseline="0" dirty="0" smtClean="0"/>
              <a:t>Hitler was convinced the West wouldn’t take action and one year after the draft was created he sent troops into the Rhineland – a demilitarized zone which France had control over. The French wouldn’t do anything with British backing and the British chose not to retaliate with force. The London Times noted that the Germans were only “going back into their own garden.”</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6</a:t>
            </a:fld>
            <a:endParaRPr lang="en-CA"/>
          </a:p>
        </p:txBody>
      </p:sp>
    </p:spTree>
    <p:extLst>
      <p:ext uri="{BB962C8B-B14F-4D97-AF65-F5344CB8AC3E}">
        <p14:creationId xmlns:p14="http://schemas.microsoft.com/office/powerpoint/2010/main" val="184324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While all of this was happening Hitler was gaining</a:t>
            </a:r>
            <a:r>
              <a:rPr lang="en-CA" baseline="0" dirty="0" smtClean="0"/>
              <a:t> allies, most notably, Benito Mussolini. In ‘35 Italy invaded Ethiopia and drew disapproval from France and Britain, so he turned to Hitler and welcomed his support from Italy’s attempts to re-establish the Roman Empire of the past. In ‘36 both Germany and Italy sent troops to Spain to help out with the Spanish Civil War. In November of ’36 Germany signed an agreement with Japan to fight together against the spread of Communism.</a:t>
            </a:r>
          </a:p>
          <a:p>
            <a:pPr marL="171450" indent="-171450">
              <a:buFont typeface="Arial" panose="020B0604020202020204" pitchFamily="34" charset="0"/>
              <a:buChar char="•"/>
            </a:pPr>
            <a:r>
              <a:rPr lang="en-CA" baseline="0" dirty="0" smtClean="0"/>
              <a:t>In ‘38 Hitler threatened Austria with invasion  and forced the Austrian Chancellor to put the Nazi Party in charge of the </a:t>
            </a:r>
            <a:r>
              <a:rPr lang="en-CA" baseline="0" dirty="0" err="1" smtClean="0"/>
              <a:t>govt</a:t>
            </a:r>
            <a:r>
              <a:rPr lang="en-CA" baseline="0" dirty="0" smtClean="0"/>
              <a:t>, the next day Germany annexed Austria.</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7</a:t>
            </a:fld>
            <a:endParaRPr lang="en-CA"/>
          </a:p>
        </p:txBody>
      </p:sp>
    </p:spTree>
    <p:extLst>
      <p:ext uri="{BB962C8B-B14F-4D97-AF65-F5344CB8AC3E}">
        <p14:creationId xmlns:p14="http://schemas.microsoft.com/office/powerpoint/2010/main" val="121290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On Sept 30, ‘38 Hitler</a:t>
            </a:r>
            <a:r>
              <a:rPr lang="en-CA" baseline="0" dirty="0" smtClean="0"/>
              <a:t> demanded the return of the Sudetenland to Germany as it was occupied by mostly German people. During the Munich Conference all of his demands were met as he threatened a “world war” in order to get what he wanted. British PM Chamberlain believed it was a good thing as they avoided war and Hitler told him that he wouldn’t make anymore demands…</a:t>
            </a:r>
          </a:p>
          <a:p>
            <a:pPr marL="171450" indent="-171450">
              <a:buFont typeface="Arial" panose="020B0604020202020204" pitchFamily="34" charset="0"/>
              <a:buChar char="•"/>
            </a:pPr>
            <a:r>
              <a:rPr lang="en-CA" baseline="0" dirty="0" smtClean="0"/>
              <a:t>In’39 he invaded Bohemia and Moravia in western Czechoslovakia and the east became a puppet state under Nazi Germany…Czechoslovakia had fallen as the West just watched it happen.</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8</a:t>
            </a:fld>
            <a:endParaRPr lang="en-CA"/>
          </a:p>
        </p:txBody>
      </p:sp>
    </p:spTree>
    <p:extLst>
      <p:ext uri="{BB962C8B-B14F-4D97-AF65-F5344CB8AC3E}">
        <p14:creationId xmlns:p14="http://schemas.microsoft.com/office/powerpoint/2010/main" val="360595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Hitler demanded the port of Danzig in Poland and the French and British official turned to Stalin and the Soviets</a:t>
            </a:r>
            <a:r>
              <a:rPr lang="en-CA" baseline="0" dirty="0" smtClean="0"/>
              <a:t> in an attempt to negotiate military agreements in an attempt to contain this growing threat in Germany.</a:t>
            </a:r>
          </a:p>
          <a:p>
            <a:r>
              <a:rPr lang="en-CA" baseline="0" dirty="0" smtClean="0"/>
              <a:t>A week prior to the invasion of Poland Hitler and Stalin had signed a non-aggression pact that promised the Soviet Union control over eastern Poland and the Baltic States, meanwhile Hitler anticipated that he would be fighting the Russians soon enough.</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9</a:t>
            </a:fld>
            <a:endParaRPr lang="en-CA"/>
          </a:p>
        </p:txBody>
      </p:sp>
    </p:spTree>
    <p:extLst>
      <p:ext uri="{BB962C8B-B14F-4D97-AF65-F5344CB8AC3E}">
        <p14:creationId xmlns:p14="http://schemas.microsoft.com/office/powerpoint/2010/main" val="281709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Throughout the early 20th century the Japanese had maintained special rights in Manchuria, and they had felt that the neutrality of the area was necessary for the defense of their colony in Korea. They were thus alarmed when their position in Manchuria was threatened by the increasingly successful unification of </a:t>
            </a:r>
            <a:r>
              <a:rPr lang="en-US" sz="1200" b="0" i="0" u="none" strike="noStrike" kern="1200" dirty="0" smtClean="0">
                <a:solidFill>
                  <a:schemeClr val="tx1"/>
                </a:solidFill>
                <a:effectLst/>
                <a:latin typeface="+mn-lt"/>
                <a:ea typeface="+mn-ea"/>
                <a:cs typeface="+mn-cs"/>
                <a:hlinkClick r:id="rId3"/>
              </a:rPr>
              <a:t>China</a:t>
            </a:r>
            <a:r>
              <a:rPr lang="en-US" sz="1200" b="0" i="0" kern="1200" dirty="0" smtClean="0">
                <a:solidFill>
                  <a:schemeClr val="tx1"/>
                </a:solidFill>
                <a:effectLst/>
                <a:latin typeface="+mn-lt"/>
                <a:ea typeface="+mn-ea"/>
                <a:cs typeface="+mn-cs"/>
              </a:rPr>
              <a:t> in the late 1920s</a:t>
            </a:r>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11</a:t>
            </a:fld>
            <a:endParaRPr lang="en-CA"/>
          </a:p>
        </p:txBody>
      </p:sp>
    </p:spTree>
    <p:extLst>
      <p:ext uri="{BB962C8B-B14F-4D97-AF65-F5344CB8AC3E}">
        <p14:creationId xmlns:p14="http://schemas.microsoft.com/office/powerpoint/2010/main" val="117685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Maginot Line</a:t>
            </a:r>
            <a:r>
              <a:rPr lang="en-US" sz="1200" b="0" i="0" kern="1200" dirty="0" smtClean="0">
                <a:solidFill>
                  <a:schemeClr val="tx1"/>
                </a:solidFill>
                <a:effectLst/>
                <a:latin typeface="+mn-lt"/>
                <a:ea typeface="+mn-ea"/>
                <a:cs typeface="+mn-cs"/>
              </a:rPr>
              <a:t> was not a continuous line of forts as some believe. In parts, especially in the south from Basle to </a:t>
            </a:r>
            <a:r>
              <a:rPr lang="en-US" sz="1200" b="0" i="0" kern="1200" dirty="0" err="1" smtClean="0">
                <a:solidFill>
                  <a:schemeClr val="tx1"/>
                </a:solidFill>
                <a:effectLst/>
                <a:latin typeface="+mn-lt"/>
                <a:ea typeface="+mn-ea"/>
                <a:cs typeface="+mn-cs"/>
              </a:rPr>
              <a:t>Haguenau</a:t>
            </a:r>
            <a:r>
              <a:rPr lang="en-US" sz="1200" b="0" i="0" kern="1200" dirty="0" smtClean="0">
                <a:solidFill>
                  <a:schemeClr val="tx1"/>
                </a:solidFill>
                <a:effectLst/>
                <a:latin typeface="+mn-lt"/>
                <a:ea typeface="+mn-ea"/>
                <a:cs typeface="+mn-cs"/>
              </a:rPr>
              <a:t>, it was nothing more than a series of outposts as the steep geography of the region and the River Rhine provided its own </a:t>
            </a:r>
            <a:r>
              <a:rPr lang="en-US" sz="1200" b="0"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between France and Germany. The Line comprised of over 500 separate buildings but was dominated by large forts which were built about nine miles from each other.</a:t>
            </a:r>
            <a:endParaRPr lang="en-CA" dirty="0" smtClean="0"/>
          </a:p>
          <a:p>
            <a:endParaRPr lang="en-CA" dirty="0"/>
          </a:p>
        </p:txBody>
      </p:sp>
      <p:sp>
        <p:nvSpPr>
          <p:cNvPr id="4" name="Slide Number Placeholder 3"/>
          <p:cNvSpPr>
            <a:spLocks noGrp="1"/>
          </p:cNvSpPr>
          <p:nvPr>
            <p:ph type="sldNum" sz="quarter" idx="10"/>
          </p:nvPr>
        </p:nvSpPr>
        <p:spPr/>
        <p:txBody>
          <a:bodyPr/>
          <a:lstStyle/>
          <a:p>
            <a:fld id="{988B89F1-BC2A-4480-888C-48EF2D8BF8EC}" type="slidenum">
              <a:rPr lang="en-CA" smtClean="0"/>
              <a:t>14</a:t>
            </a:fld>
            <a:endParaRPr lang="en-CA"/>
          </a:p>
        </p:txBody>
      </p:sp>
    </p:spTree>
    <p:extLst>
      <p:ext uri="{BB962C8B-B14F-4D97-AF65-F5344CB8AC3E}">
        <p14:creationId xmlns:p14="http://schemas.microsoft.com/office/powerpoint/2010/main" val="14749248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1/7/2018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1/7/2018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1/7/2018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1/7/2018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World War 2</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99065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86968"/>
          </a:xfrm>
        </p:spPr>
        <p:txBody>
          <a:bodyPr/>
          <a:lstStyle/>
          <a:p>
            <a:r>
              <a:rPr lang="en-CA" dirty="0" smtClean="0"/>
              <a:t>Poland Invaded</a:t>
            </a:r>
            <a:endParaRPr lang="en-CA" dirty="0"/>
          </a:p>
        </p:txBody>
      </p:sp>
      <p:sp>
        <p:nvSpPr>
          <p:cNvPr id="3" name="Content Placeholder 2"/>
          <p:cNvSpPr>
            <a:spLocks noGrp="1"/>
          </p:cNvSpPr>
          <p:nvPr>
            <p:ph idx="1"/>
          </p:nvPr>
        </p:nvSpPr>
        <p:spPr>
          <a:xfrm>
            <a:off x="4788567" y="1611506"/>
            <a:ext cx="6737685" cy="4560694"/>
          </a:xfrm>
        </p:spPr>
        <p:txBody>
          <a:bodyPr>
            <a:normAutofit/>
          </a:bodyPr>
          <a:lstStyle/>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As Germany entered Poland from the west the Soviet Union decided to invade from the east as they now understood that the Polish government had ceased to exist. </a:t>
            </a: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The Germans and Soviets had a non-aggression pact and had agreed to divide Poland between them.</a:t>
            </a:r>
          </a:p>
          <a:p>
            <a:endParaRPr lang="en-CA" sz="2400" dirty="0"/>
          </a:p>
        </p:txBody>
      </p:sp>
      <p:pic>
        <p:nvPicPr>
          <p:cNvPr id="4" name="Picture 2" descr="Image result for soviet union invaded po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8" y="1611506"/>
            <a:ext cx="4059964" cy="456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Context - Japan</a:t>
            </a:r>
            <a:endParaRPr lang="en-CA" dirty="0"/>
          </a:p>
        </p:txBody>
      </p:sp>
      <p:sp>
        <p:nvSpPr>
          <p:cNvPr id="3" name="Content Placeholder 2"/>
          <p:cNvSpPr>
            <a:spLocks noGrp="1"/>
          </p:cNvSpPr>
          <p:nvPr>
            <p:ph idx="1"/>
          </p:nvPr>
        </p:nvSpPr>
        <p:spPr/>
        <p:txBody>
          <a:bodyPr/>
          <a:lstStyle/>
          <a:p>
            <a:pPr marL="342900" lvl="0" indent="-342900" defTabSz="457200">
              <a:lnSpc>
                <a:spcPct val="100000"/>
              </a:lnSpc>
              <a:spcBef>
                <a:spcPts val="1000"/>
              </a:spcBef>
              <a:buClr>
                <a:srgbClr val="B31166"/>
              </a:buClr>
              <a:buSzPct val="80000"/>
              <a:buFont typeface="Wingdings 3" charset="2"/>
              <a:buChar char=""/>
            </a:pPr>
            <a:r>
              <a:rPr lang="en-US" sz="2800" dirty="0" smtClean="0">
                <a:solidFill>
                  <a:prstClr val="black">
                    <a:lumMod val="75000"/>
                    <a:lumOff val="25000"/>
                  </a:prstClr>
                </a:solidFill>
                <a:latin typeface="Century Gothic" panose="020B0502020202020204"/>
              </a:rPr>
              <a:t>In 1931 Japanese soldiers, dressed as Chinese, blew up a section of a railway in Japanese owned Manchuria. This “Mukden Incident” was a way that japan justified invading and taking all of Manchuria.</a:t>
            </a:r>
          </a:p>
          <a:p>
            <a:pPr marL="342900" indent="-342900" defTabSz="457200">
              <a:lnSpc>
                <a:spcPct val="100000"/>
              </a:lnSpc>
              <a:spcBef>
                <a:spcPts val="1000"/>
              </a:spcBef>
              <a:buClr>
                <a:srgbClr val="B31166"/>
              </a:buClr>
              <a:buSzPct val="80000"/>
              <a:buFont typeface="Wingdings 3" charset="2"/>
              <a:buChar char=""/>
            </a:pPr>
            <a:r>
              <a:rPr lang="en-US" sz="2800" dirty="0" smtClean="0">
                <a:solidFill>
                  <a:prstClr val="black">
                    <a:lumMod val="75000"/>
                    <a:lumOff val="25000"/>
                  </a:prstClr>
                </a:solidFill>
                <a:latin typeface="Century Gothic" panose="020B0502020202020204"/>
              </a:rPr>
              <a:t>While hostilities broke out in 1931 the official </a:t>
            </a:r>
            <a:r>
              <a:rPr lang="en-CA" sz="2800" b="1" dirty="0">
                <a:solidFill>
                  <a:prstClr val="black">
                    <a:lumMod val="75000"/>
                    <a:lumOff val="25000"/>
                  </a:prstClr>
                </a:solidFill>
                <a:latin typeface="Century Gothic" panose="020B0502020202020204"/>
              </a:rPr>
              <a:t>Second Sino-Japanese </a:t>
            </a:r>
            <a:r>
              <a:rPr lang="en-CA" sz="2800" b="1" dirty="0" smtClean="0">
                <a:solidFill>
                  <a:prstClr val="black">
                    <a:lumMod val="75000"/>
                    <a:lumOff val="25000"/>
                  </a:prstClr>
                </a:solidFill>
                <a:latin typeface="Century Gothic" panose="020B0502020202020204"/>
              </a:rPr>
              <a:t>War</a:t>
            </a:r>
            <a:r>
              <a:rPr lang="en-US" sz="2800" dirty="0" smtClean="0">
                <a:solidFill>
                  <a:prstClr val="black">
                    <a:lumMod val="75000"/>
                    <a:lumOff val="25000"/>
                  </a:prstClr>
                </a:solidFill>
                <a:latin typeface="Century Gothic" panose="020B0502020202020204"/>
              </a:rPr>
              <a:t> started in 1939 and lasted until 1945. </a:t>
            </a:r>
            <a:endParaRPr lang="en-CA" dirty="0"/>
          </a:p>
        </p:txBody>
      </p:sp>
    </p:spTree>
    <p:extLst>
      <p:ext uri="{BB962C8B-B14F-4D97-AF65-F5344CB8AC3E}">
        <p14:creationId xmlns:p14="http://schemas.microsoft.com/office/powerpoint/2010/main" val="125364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026" name="Picture 2" descr="Image result for japanese expansion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67" y="628326"/>
            <a:ext cx="8754398" cy="578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0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Image result for japanese expansion 193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485" y="484632"/>
            <a:ext cx="82391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3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Context</a:t>
            </a:r>
            <a:endParaRPr lang="en-CA" dirty="0"/>
          </a:p>
        </p:txBody>
      </p:sp>
      <p:sp>
        <p:nvSpPr>
          <p:cNvPr id="3" name="Content Placeholder 2"/>
          <p:cNvSpPr>
            <a:spLocks noGrp="1"/>
          </p:cNvSpPr>
          <p:nvPr>
            <p:ph idx="1"/>
          </p:nvPr>
        </p:nvSpPr>
        <p:spPr>
          <a:xfrm>
            <a:off x="168442" y="2121408"/>
            <a:ext cx="7363326" cy="4050792"/>
          </a:xfrm>
        </p:spPr>
        <p:txBody>
          <a:bodyPr>
            <a:noAutofit/>
          </a:bodyPr>
          <a:lstStyle/>
          <a:p>
            <a:pPr marL="342900" lvl="0" indent="-342900" defTabSz="457200">
              <a:lnSpc>
                <a:spcPct val="100000"/>
              </a:lnSpc>
              <a:spcBef>
                <a:spcPts val="1000"/>
              </a:spcBef>
              <a:buClr>
                <a:srgbClr val="B31166"/>
              </a:buClr>
              <a:buSzPct val="80000"/>
              <a:buFont typeface="Wingdings 3" charset="2"/>
              <a:buChar char=""/>
            </a:pPr>
            <a:r>
              <a:rPr lang="en-US" sz="2800" dirty="0" smtClean="0">
                <a:solidFill>
                  <a:prstClr val="black">
                    <a:lumMod val="75000"/>
                    <a:lumOff val="25000"/>
                  </a:prstClr>
                </a:solidFill>
                <a:latin typeface="Century Gothic" panose="020B0502020202020204"/>
              </a:rPr>
              <a:t>Britain </a:t>
            </a:r>
            <a:r>
              <a:rPr lang="en-US" sz="2800" dirty="0">
                <a:solidFill>
                  <a:prstClr val="black">
                    <a:lumMod val="75000"/>
                    <a:lumOff val="25000"/>
                  </a:prstClr>
                </a:solidFill>
                <a:latin typeface="Century Gothic" panose="020B0502020202020204"/>
              </a:rPr>
              <a:t>and France had mobilized their troops in fear of a German attack.</a:t>
            </a: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France was relying on the </a:t>
            </a:r>
            <a:r>
              <a:rPr lang="en-US" sz="2800" dirty="0">
                <a:solidFill>
                  <a:srgbClr val="FF0000"/>
                </a:solidFill>
                <a:latin typeface="Century Gothic" panose="020B0502020202020204"/>
              </a:rPr>
              <a:t>Maginot Line </a:t>
            </a:r>
            <a:r>
              <a:rPr lang="en-US" sz="2800" dirty="0">
                <a:solidFill>
                  <a:prstClr val="black">
                    <a:lumMod val="75000"/>
                    <a:lumOff val="25000"/>
                  </a:prstClr>
                </a:solidFill>
                <a:latin typeface="Century Gothic" panose="020B0502020202020204"/>
              </a:rPr>
              <a:t>of fortifications built after WW1 to defend against another German invasion…it failed.</a:t>
            </a:r>
            <a:endParaRPr lang="en-CA" sz="2800" dirty="0">
              <a:solidFill>
                <a:prstClr val="black">
                  <a:lumMod val="75000"/>
                  <a:lumOff val="25000"/>
                </a:prstClr>
              </a:solidFill>
              <a:latin typeface="Century Gothic" panose="020B0502020202020204"/>
            </a:endParaRPr>
          </a:p>
          <a:p>
            <a:endParaRPr lang="en-CA" sz="2400" dirty="0"/>
          </a:p>
        </p:txBody>
      </p:sp>
      <p:pic>
        <p:nvPicPr>
          <p:cNvPr id="4" name="Picture 4" descr="Image result for maginot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639" y="2121408"/>
            <a:ext cx="40767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4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 Reading and Writing Activity</a:t>
            </a:r>
            <a:endParaRPr lang="en-CA" dirty="0"/>
          </a:p>
        </p:txBody>
      </p:sp>
      <p:sp>
        <p:nvSpPr>
          <p:cNvPr id="3" name="Content Placeholder 2"/>
          <p:cNvSpPr>
            <a:spLocks noGrp="1"/>
          </p:cNvSpPr>
          <p:nvPr>
            <p:ph idx="1"/>
          </p:nvPr>
        </p:nvSpPr>
        <p:spPr/>
        <p:txBody>
          <a:bodyPr/>
          <a:lstStyle/>
          <a:p>
            <a:endParaRPr lang="en-US" dirty="0"/>
          </a:p>
          <a:p>
            <a:pPr marL="342900" lvl="0" indent="-342900" defTabSz="457200">
              <a:lnSpc>
                <a:spcPct val="100000"/>
              </a:lnSpc>
              <a:spcBef>
                <a:spcPts val="1000"/>
              </a:spcBef>
              <a:buClr>
                <a:srgbClr val="B31166"/>
              </a:buClr>
              <a:buSzPct val="80000"/>
              <a:buFont typeface="Wingdings 3" charset="2"/>
              <a:buChar char=""/>
            </a:pPr>
            <a:r>
              <a:rPr lang="en-US" sz="2400" dirty="0" smtClean="0">
                <a:solidFill>
                  <a:prstClr val="black">
                    <a:lumMod val="75000"/>
                    <a:lumOff val="25000"/>
                  </a:prstClr>
                </a:solidFill>
                <a:latin typeface="Century Gothic" panose="020B0502020202020204"/>
              </a:rPr>
              <a:t>In </a:t>
            </a:r>
            <a:r>
              <a:rPr lang="en-US" sz="2400" dirty="0">
                <a:solidFill>
                  <a:prstClr val="black">
                    <a:lumMod val="75000"/>
                    <a:lumOff val="25000"/>
                  </a:prstClr>
                </a:solidFill>
                <a:latin typeface="Century Gothic" panose="020B0502020202020204"/>
              </a:rPr>
              <a:t>1914, when war was declared, there was widespread celebration. There was no celebration in 1939. Why not</a:t>
            </a:r>
            <a:r>
              <a:rPr lang="en-US" sz="2400" dirty="0" smtClean="0">
                <a:solidFill>
                  <a:prstClr val="black">
                    <a:lumMod val="75000"/>
                    <a:lumOff val="25000"/>
                  </a:prstClr>
                </a:solidFill>
                <a:latin typeface="Century Gothic" panose="020B0502020202020204"/>
              </a:rPr>
              <a:t>?</a:t>
            </a:r>
          </a:p>
          <a:p>
            <a:endParaRPr lang="en-US" sz="2400" dirty="0">
              <a:solidFill>
                <a:prstClr val="black">
                  <a:lumMod val="75000"/>
                  <a:lumOff val="25000"/>
                </a:prstClr>
              </a:solidFill>
              <a:latin typeface="Century Gothic" panose="020B0502020202020204"/>
            </a:endParaRPr>
          </a:p>
          <a:p>
            <a:r>
              <a:rPr lang="en-US" sz="2400" dirty="0" smtClean="0">
                <a:solidFill>
                  <a:prstClr val="black">
                    <a:lumMod val="75000"/>
                    <a:lumOff val="25000"/>
                  </a:prstClr>
                </a:solidFill>
                <a:latin typeface="Century Gothic" panose="020B0502020202020204"/>
              </a:rPr>
              <a:t>Read The Section “The Japanese Path to War” found on pages 859 – 861. </a:t>
            </a:r>
            <a:r>
              <a:rPr lang="en-US" sz="2400" smtClean="0">
                <a:solidFill>
                  <a:prstClr val="black">
                    <a:lumMod val="75000"/>
                    <a:lumOff val="25000"/>
                  </a:prstClr>
                </a:solidFill>
                <a:latin typeface="Century Gothic" panose="020B0502020202020204"/>
              </a:rPr>
              <a:t>Answer questions 4, 6 and 7 on page 861.</a:t>
            </a:r>
            <a:endParaRPr lang="en-CA" dirty="0"/>
          </a:p>
        </p:txBody>
      </p:sp>
    </p:spTree>
    <p:extLst>
      <p:ext uri="{BB962C8B-B14F-4D97-AF65-F5344CB8AC3E}">
        <p14:creationId xmlns:p14="http://schemas.microsoft.com/office/powerpoint/2010/main" val="374302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 in WW2</a:t>
            </a:r>
            <a:endParaRPr lang="en-CA" dirty="0"/>
          </a:p>
        </p:txBody>
      </p:sp>
      <p:sp>
        <p:nvSpPr>
          <p:cNvPr id="3" name="Content Placeholder 2"/>
          <p:cNvSpPr>
            <a:spLocks noGrp="1"/>
          </p:cNvSpPr>
          <p:nvPr>
            <p:ph idx="1"/>
          </p:nvPr>
        </p:nvSpPr>
        <p:spPr>
          <a:xfrm>
            <a:off x="481263" y="1676160"/>
            <a:ext cx="11117180" cy="3886200"/>
          </a:xfrm>
        </p:spPr>
        <p:txBody>
          <a:bodyPr>
            <a:normAutofit/>
          </a:bodyPr>
          <a:lstStyle/>
          <a:p>
            <a:r>
              <a:rPr lang="en-US" sz="2800" dirty="0">
                <a:latin typeface="Century Gothic" panose="020B0502020202020204" pitchFamily="34" charset="0"/>
              </a:rPr>
              <a:t>Historians generally agree that the Second World War was a major event that helped shape Canada’s identity as a nation as they made a significant contribution to the war effort.</a:t>
            </a:r>
          </a:p>
          <a:p>
            <a:r>
              <a:rPr lang="en-US" sz="2800" dirty="0">
                <a:latin typeface="Century Gothic" panose="020B0502020202020204" pitchFamily="34" charset="0"/>
              </a:rPr>
              <a:t>Nearly 1 in 10 Canadians served in the armed forces and millions were involved in the war effort at the home front.</a:t>
            </a:r>
          </a:p>
          <a:p>
            <a:endParaRPr lang="en-US" sz="2400" dirty="0">
              <a:latin typeface="Century Gothic" panose="020B0502020202020204" pitchFamily="34" charset="0"/>
            </a:endParaRPr>
          </a:p>
          <a:p>
            <a:endParaRPr lang="en-CA" sz="2400" dirty="0">
              <a:latin typeface="Century Gothic" panose="020B0502020202020204" pitchFamily="34" charset="0"/>
            </a:endParaRPr>
          </a:p>
          <a:p>
            <a:endParaRPr lang="en-CA" sz="2800" dirty="0">
              <a:latin typeface="Century Gothic" panose="020B0502020202020204" pitchFamily="34" charset="0"/>
            </a:endParaRPr>
          </a:p>
        </p:txBody>
      </p:sp>
      <p:pic>
        <p:nvPicPr>
          <p:cNvPr id="5" name="Picture 2" descr="Image result for juno beach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1490" y="3859892"/>
            <a:ext cx="4643626" cy="25168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51740" y="6014966"/>
            <a:ext cx="4289700" cy="369332"/>
          </a:xfrm>
          <a:prstGeom prst="rect">
            <a:avLst/>
          </a:prstGeom>
        </p:spPr>
        <p:txBody>
          <a:bodyPr wrap="none">
            <a:spAutoFit/>
          </a:bodyPr>
          <a:lstStyle/>
          <a:p>
            <a:r>
              <a:rPr lang="en-US" dirty="0"/>
              <a:t>The Juno Beach Centre opened in 2003</a:t>
            </a:r>
            <a:endParaRPr lang="en-CA" dirty="0"/>
          </a:p>
        </p:txBody>
      </p:sp>
    </p:spTree>
    <p:extLst>
      <p:ext uri="{BB962C8B-B14F-4D97-AF65-F5344CB8AC3E}">
        <p14:creationId xmlns:p14="http://schemas.microsoft.com/office/powerpoint/2010/main" val="263264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Road to War</a:t>
            </a:r>
            <a:endParaRPr lang="en-CA" dirty="0"/>
          </a:p>
        </p:txBody>
      </p:sp>
      <p:sp>
        <p:nvSpPr>
          <p:cNvPr id="3" name="Content Placeholder 2"/>
          <p:cNvSpPr>
            <a:spLocks noGrp="1"/>
          </p:cNvSpPr>
          <p:nvPr>
            <p:ph idx="1"/>
          </p:nvPr>
        </p:nvSpPr>
        <p:spPr/>
        <p:txBody>
          <a:bodyPr>
            <a:normAutofit/>
          </a:bodyPr>
          <a:lstStyle/>
          <a:p>
            <a:r>
              <a:rPr lang="en-US" sz="2400" dirty="0">
                <a:latin typeface="Century Gothic" panose="020B0502020202020204" pitchFamily="34" charset="0"/>
              </a:rPr>
              <a:t>In the summer of 1939, nearly 12 million Canadians anxiously watched events unfold in Europe. It was nearly 20 years to the day when </a:t>
            </a:r>
            <a:r>
              <a:rPr lang="en-CA" sz="2400" dirty="0">
                <a:solidFill>
                  <a:srgbClr val="FF0000"/>
                </a:solidFill>
                <a:latin typeface="Century Gothic" panose="020B0502020202020204" pitchFamily="34" charset="0"/>
              </a:rPr>
              <a:t>The Treaty of Versailles</a:t>
            </a:r>
            <a:r>
              <a:rPr lang="en-CA" sz="2400" dirty="0">
                <a:latin typeface="Century Gothic" panose="020B0502020202020204" pitchFamily="34" charset="0"/>
              </a:rPr>
              <a:t> was signed by Germany which essentially ended the </a:t>
            </a:r>
            <a:r>
              <a:rPr lang="en-CA" sz="2400" dirty="0" smtClean="0">
                <a:latin typeface="Century Gothic" panose="020B0502020202020204" pitchFamily="34" charset="0"/>
              </a:rPr>
              <a:t>First </a:t>
            </a:r>
            <a:r>
              <a:rPr lang="en-CA" sz="2400" dirty="0">
                <a:latin typeface="Century Gothic" panose="020B0502020202020204" pitchFamily="34" charset="0"/>
              </a:rPr>
              <a:t>World War.</a:t>
            </a:r>
          </a:p>
          <a:p>
            <a:endParaRPr lang="en-CA" sz="2400" dirty="0">
              <a:latin typeface="Century Gothic" panose="020B0502020202020204" pitchFamily="34" charset="0"/>
            </a:endParaRPr>
          </a:p>
          <a:p>
            <a:r>
              <a:rPr lang="en-US" sz="2400" dirty="0">
                <a:latin typeface="Century Gothic" panose="020B0502020202020204" pitchFamily="34" charset="0"/>
              </a:rPr>
              <a:t>While many factors led to growing tensions in places around </a:t>
            </a:r>
            <a:r>
              <a:rPr lang="en-US" sz="2400" dirty="0" smtClean="0">
                <a:latin typeface="Century Gothic" panose="020B0502020202020204" pitchFamily="34" charset="0"/>
              </a:rPr>
              <a:t>Europe, </a:t>
            </a:r>
            <a:r>
              <a:rPr lang="en-US" sz="2400" dirty="0">
                <a:latin typeface="Century Gothic" panose="020B0502020202020204" pitchFamily="34" charset="0"/>
              </a:rPr>
              <a:t>Asia also experienced increasing conflict between Japan and China. It is debatable to what exactly lead to the outbreak of WW2 rather it is a combination of issues.</a:t>
            </a:r>
            <a:endParaRPr lang="en-CA" sz="2400" dirty="0">
              <a:latin typeface="Century Gothic" panose="020B0502020202020204" pitchFamily="34" charset="0"/>
            </a:endParaRPr>
          </a:p>
          <a:p>
            <a:endParaRPr lang="en-CA" sz="2400" dirty="0">
              <a:latin typeface="Century Gothic" panose="020B0502020202020204" pitchFamily="34" charset="0"/>
            </a:endParaRPr>
          </a:p>
          <a:p>
            <a:endParaRPr lang="en-CA" sz="2400" dirty="0">
              <a:latin typeface="Century Gothic" panose="020B0502020202020204" pitchFamily="34" charset="0"/>
            </a:endParaRPr>
          </a:p>
        </p:txBody>
      </p:sp>
    </p:spTree>
    <p:extLst>
      <p:ext uri="{BB962C8B-B14F-4D97-AF65-F5344CB8AC3E}">
        <p14:creationId xmlns:p14="http://schemas.microsoft.com/office/powerpoint/2010/main" val="3806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Treaty of Versailles</a:t>
            </a:r>
            <a:endParaRPr lang="en-CA" dirty="0"/>
          </a:p>
        </p:txBody>
      </p:sp>
      <p:sp>
        <p:nvSpPr>
          <p:cNvPr id="3" name="Content Placeholder 2"/>
          <p:cNvSpPr>
            <a:spLocks noGrp="1"/>
          </p:cNvSpPr>
          <p:nvPr>
            <p:ph idx="1"/>
          </p:nvPr>
        </p:nvSpPr>
        <p:spPr>
          <a:xfrm>
            <a:off x="457200" y="2121408"/>
            <a:ext cx="8879305" cy="4050792"/>
          </a:xfrm>
        </p:spPr>
        <p:txBody>
          <a:bodyPr>
            <a:normAutofit/>
          </a:bodyPr>
          <a:lstStyle/>
          <a:p>
            <a:pPr marL="342900" lvl="0" indent="-342900" defTabSz="457200">
              <a:lnSpc>
                <a:spcPct val="100000"/>
              </a:lnSpc>
              <a:spcBef>
                <a:spcPts val="1000"/>
              </a:spcBef>
              <a:buClr>
                <a:srgbClr val="B31166"/>
              </a:buClr>
              <a:buSzPct val="80000"/>
              <a:buFont typeface="Wingdings 3" charset="2"/>
              <a:buChar char=""/>
            </a:pPr>
            <a:r>
              <a:rPr lang="en-US" sz="2400" dirty="0">
                <a:solidFill>
                  <a:prstClr val="black">
                    <a:lumMod val="75000"/>
                    <a:lumOff val="25000"/>
                  </a:prstClr>
                </a:solidFill>
                <a:latin typeface="Century Gothic" panose="020B0502020202020204"/>
              </a:rPr>
              <a:t>The </a:t>
            </a:r>
            <a:r>
              <a:rPr lang="en-US" sz="2400" dirty="0">
                <a:solidFill>
                  <a:srgbClr val="FF0000"/>
                </a:solidFill>
                <a:latin typeface="Century Gothic" panose="020B0502020202020204"/>
              </a:rPr>
              <a:t>Treaty of Versailles </a:t>
            </a:r>
            <a:r>
              <a:rPr lang="en-US" sz="2400" dirty="0">
                <a:solidFill>
                  <a:prstClr val="black">
                    <a:lumMod val="75000"/>
                    <a:lumOff val="25000"/>
                  </a:prstClr>
                </a:solidFill>
                <a:latin typeface="Century Gothic" panose="020B0502020202020204"/>
              </a:rPr>
              <a:t>was signed between the Allied Powers and Germany on June 28, 1919. This officially ended World War I. </a:t>
            </a:r>
          </a:p>
          <a:p>
            <a:pPr marL="342900" lvl="0" indent="-342900" defTabSz="457200">
              <a:lnSpc>
                <a:spcPct val="100000"/>
              </a:lnSpc>
              <a:spcBef>
                <a:spcPts val="1000"/>
              </a:spcBef>
              <a:buClr>
                <a:srgbClr val="B31166"/>
              </a:buClr>
              <a:buSzPct val="80000"/>
              <a:buFont typeface="Wingdings 3" charset="2"/>
              <a:buChar char=""/>
            </a:pPr>
            <a:r>
              <a:rPr lang="en-US" sz="2400" dirty="0">
                <a:solidFill>
                  <a:prstClr val="black">
                    <a:lumMod val="75000"/>
                    <a:lumOff val="25000"/>
                  </a:prstClr>
                </a:solidFill>
                <a:latin typeface="Century Gothic" panose="020B0502020202020204"/>
              </a:rPr>
              <a:t>The treaty was extremely harsh on Germany. It forced Germany to "accept the responsibility for causing all the loss and damage" of the war. Germany was forced to disarm, give up land to France, and to pay </a:t>
            </a:r>
            <a:r>
              <a:rPr lang="en-US" sz="2400" dirty="0">
                <a:solidFill>
                  <a:srgbClr val="FF0000"/>
                </a:solidFill>
                <a:latin typeface="Century Gothic" panose="020B0502020202020204"/>
              </a:rPr>
              <a:t>reparations</a:t>
            </a:r>
            <a:r>
              <a:rPr lang="en-US" sz="2400" dirty="0">
                <a:solidFill>
                  <a:prstClr val="black">
                    <a:lumMod val="75000"/>
                    <a:lumOff val="25000"/>
                  </a:prstClr>
                </a:solidFill>
                <a:latin typeface="Century Gothic" panose="020B0502020202020204"/>
              </a:rPr>
              <a:t> of 132 billion Marks (around $442 billion today). </a:t>
            </a:r>
            <a:br>
              <a:rPr lang="en-US" sz="2400" dirty="0">
                <a:solidFill>
                  <a:prstClr val="black">
                    <a:lumMod val="75000"/>
                    <a:lumOff val="25000"/>
                  </a:prstClr>
                </a:solidFill>
                <a:latin typeface="Century Gothic" panose="020B0502020202020204"/>
              </a:rPr>
            </a:br>
            <a:r>
              <a:rPr lang="en-US" sz="2400" dirty="0">
                <a:solidFill>
                  <a:prstClr val="black">
                    <a:lumMod val="75000"/>
                    <a:lumOff val="25000"/>
                  </a:prstClr>
                </a:solidFill>
                <a:latin typeface="Century Gothic" panose="020B0502020202020204"/>
              </a:rPr>
              <a:t/>
            </a:r>
            <a:br>
              <a:rPr lang="en-US" sz="2400" dirty="0">
                <a:solidFill>
                  <a:prstClr val="black">
                    <a:lumMod val="75000"/>
                    <a:lumOff val="25000"/>
                  </a:prstClr>
                </a:solidFill>
                <a:latin typeface="Century Gothic" panose="020B0502020202020204"/>
              </a:rPr>
            </a:br>
            <a:endParaRPr lang="en-CA" sz="2400" dirty="0">
              <a:solidFill>
                <a:prstClr val="black">
                  <a:lumMod val="75000"/>
                  <a:lumOff val="25000"/>
                </a:prstClr>
              </a:solidFill>
              <a:latin typeface="Century Gothic" panose="020B0502020202020204"/>
            </a:endParaRPr>
          </a:p>
        </p:txBody>
      </p:sp>
      <p:pic>
        <p:nvPicPr>
          <p:cNvPr id="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1289304"/>
            <a:ext cx="333375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75" y="78927"/>
            <a:ext cx="10058400" cy="1609344"/>
          </a:xfrm>
        </p:spPr>
        <p:txBody>
          <a:bodyPr/>
          <a:lstStyle/>
          <a:p>
            <a:r>
              <a:rPr lang="en-CA" dirty="0" smtClean="0"/>
              <a:t>Rise of the Nazi Party in Germany</a:t>
            </a:r>
            <a:endParaRPr lang="en-CA" dirty="0"/>
          </a:p>
        </p:txBody>
      </p:sp>
      <p:sp>
        <p:nvSpPr>
          <p:cNvPr id="3" name="Content Placeholder 2"/>
          <p:cNvSpPr>
            <a:spLocks noGrp="1"/>
          </p:cNvSpPr>
          <p:nvPr>
            <p:ph idx="1"/>
          </p:nvPr>
        </p:nvSpPr>
        <p:spPr>
          <a:xfrm>
            <a:off x="121869" y="1371600"/>
            <a:ext cx="11693142" cy="4367463"/>
          </a:xfrm>
        </p:spPr>
        <p:txBody>
          <a:bodyPr>
            <a:normAutofit/>
          </a:bodyPr>
          <a:lstStyle/>
          <a:p>
            <a:pPr marL="342900" lvl="0" indent="-342900" defTabSz="457200">
              <a:lnSpc>
                <a:spcPct val="100000"/>
              </a:lnSpc>
              <a:spcBef>
                <a:spcPts val="1000"/>
              </a:spcBef>
              <a:buClr>
                <a:srgbClr val="B31166"/>
              </a:buClr>
              <a:buSzPct val="80000"/>
              <a:buFont typeface="Wingdings 3" charset="2"/>
              <a:buChar char=""/>
            </a:pPr>
            <a:r>
              <a:rPr lang="en-US" sz="2800" dirty="0" smtClean="0">
                <a:solidFill>
                  <a:prstClr val="black">
                    <a:lumMod val="75000"/>
                    <a:lumOff val="25000"/>
                  </a:prstClr>
                </a:solidFill>
                <a:latin typeface="Century Gothic" panose="020B0502020202020204"/>
              </a:rPr>
              <a:t>As we discussed, </a:t>
            </a:r>
            <a:r>
              <a:rPr lang="en-US" sz="2800" dirty="0">
                <a:solidFill>
                  <a:prstClr val="black">
                    <a:lumMod val="75000"/>
                    <a:lumOff val="25000"/>
                  </a:prstClr>
                </a:solidFill>
                <a:latin typeface="Century Gothic" panose="020B0502020202020204"/>
              </a:rPr>
              <a:t>Adolf Hitler and the National Socialist party (the Nazi Party) were elected to power in 1933 by using growing anger over the Treaty of Versailles to fuel his push for leadership over the German people. After Hitler was elected he outlawed other political parties, therefore he became the </a:t>
            </a:r>
            <a:r>
              <a:rPr lang="en-US" sz="2800" dirty="0">
                <a:solidFill>
                  <a:srgbClr val="FF0000"/>
                </a:solidFill>
                <a:latin typeface="Century Gothic" panose="020B0502020202020204"/>
              </a:rPr>
              <a:t>dictator</a:t>
            </a:r>
            <a:r>
              <a:rPr lang="en-US" sz="2800" dirty="0">
                <a:solidFill>
                  <a:prstClr val="black">
                    <a:lumMod val="75000"/>
                    <a:lumOff val="25000"/>
                  </a:prstClr>
                </a:solidFill>
                <a:latin typeface="Century Gothic" panose="020B0502020202020204"/>
              </a:rPr>
              <a:t>, or only ruler.</a:t>
            </a:r>
            <a:endParaRPr lang="en-CA" sz="2800" dirty="0">
              <a:solidFill>
                <a:prstClr val="black">
                  <a:lumMod val="75000"/>
                  <a:lumOff val="25000"/>
                </a:prstClr>
              </a:solidFill>
              <a:latin typeface="Century Gothic" panose="020B0502020202020204"/>
            </a:endParaRPr>
          </a:p>
          <a:p>
            <a:endParaRPr lang="en-CA" sz="2400" dirty="0"/>
          </a:p>
        </p:txBody>
      </p:sp>
      <p:pic>
        <p:nvPicPr>
          <p:cNvPr id="4" name="Picture 2" descr="Image result for adolf 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419" y="3687678"/>
            <a:ext cx="4294311" cy="282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46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989" y="112273"/>
            <a:ext cx="5269550" cy="1609344"/>
          </a:xfrm>
        </p:spPr>
        <p:txBody>
          <a:bodyPr/>
          <a:lstStyle/>
          <a:p>
            <a:r>
              <a:rPr lang="en-CA" dirty="0" smtClean="0"/>
              <a:t>Problems Arise</a:t>
            </a:r>
            <a:endParaRPr lang="en-CA" dirty="0"/>
          </a:p>
        </p:txBody>
      </p:sp>
      <p:sp>
        <p:nvSpPr>
          <p:cNvPr id="3" name="Content Placeholder 2"/>
          <p:cNvSpPr>
            <a:spLocks noGrp="1"/>
          </p:cNvSpPr>
          <p:nvPr>
            <p:ph idx="1"/>
          </p:nvPr>
        </p:nvSpPr>
        <p:spPr>
          <a:xfrm>
            <a:off x="0" y="1203159"/>
            <a:ext cx="6160168" cy="5122596"/>
          </a:xfrm>
        </p:spPr>
        <p:txBody>
          <a:bodyPr>
            <a:noAutofit/>
          </a:bodyPr>
          <a:lstStyle/>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After he seized power, Hitler looked to break the Treaty of Versailles and began to </a:t>
            </a:r>
            <a:r>
              <a:rPr lang="en-US" sz="2800" dirty="0">
                <a:solidFill>
                  <a:srgbClr val="FF0000"/>
                </a:solidFill>
                <a:latin typeface="Century Gothic" panose="020B0502020202020204"/>
              </a:rPr>
              <a:t>annex</a:t>
            </a:r>
            <a:r>
              <a:rPr lang="en-US" sz="2800" dirty="0">
                <a:solidFill>
                  <a:prstClr val="black">
                    <a:lumMod val="75000"/>
                    <a:lumOff val="25000"/>
                  </a:prstClr>
                </a:solidFill>
                <a:latin typeface="Century Gothic" panose="020B0502020202020204"/>
              </a:rPr>
              <a:t>, or reoccupy, territories that were taken away from Germany after the </a:t>
            </a:r>
            <a:r>
              <a:rPr lang="en-US" sz="2800" dirty="0" smtClean="0">
                <a:solidFill>
                  <a:prstClr val="black">
                    <a:lumMod val="75000"/>
                    <a:lumOff val="25000"/>
                  </a:prstClr>
                </a:solidFill>
                <a:latin typeface="Century Gothic" panose="020B0502020202020204"/>
              </a:rPr>
              <a:t>First </a:t>
            </a:r>
            <a:r>
              <a:rPr lang="en-US" sz="2800" dirty="0">
                <a:solidFill>
                  <a:prstClr val="black">
                    <a:lumMod val="75000"/>
                    <a:lumOff val="25000"/>
                  </a:prstClr>
                </a:solidFill>
                <a:latin typeface="Century Gothic" panose="020B0502020202020204"/>
              </a:rPr>
              <a:t>World War.</a:t>
            </a: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Rhineland, Austria, Sudetenland, Czechoslovakia and Poland all fell to Germany in the lead-up to </a:t>
            </a:r>
            <a:r>
              <a:rPr lang="en-US" sz="2800" dirty="0" smtClean="0">
                <a:solidFill>
                  <a:prstClr val="black">
                    <a:lumMod val="75000"/>
                    <a:lumOff val="25000"/>
                  </a:prstClr>
                </a:solidFill>
                <a:latin typeface="Century Gothic" panose="020B0502020202020204"/>
              </a:rPr>
              <a:t>WW2.</a:t>
            </a:r>
            <a:endParaRPr lang="en-US" sz="2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buClr>
                <a:srgbClr val="B31166"/>
              </a:buClr>
              <a:buSzPct val="80000"/>
              <a:buFont typeface="Wingdings 3" charset="2"/>
              <a:buChar char=""/>
            </a:pPr>
            <a:endParaRPr lang="en-CA" sz="2800" dirty="0">
              <a:solidFill>
                <a:prstClr val="black">
                  <a:lumMod val="75000"/>
                  <a:lumOff val="25000"/>
                </a:prstClr>
              </a:solidFill>
              <a:latin typeface="Century Gothic" panose="020B0502020202020204"/>
            </a:endParaRPr>
          </a:p>
          <a:p>
            <a:endParaRPr lang="en-CA" sz="2400" dirty="0"/>
          </a:p>
        </p:txBody>
      </p:sp>
      <p:pic>
        <p:nvPicPr>
          <p:cNvPr id="4" name="Picture 2" descr="Image result for hitler's first move toward territorial exp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081" y="1545131"/>
            <a:ext cx="53721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0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Appeasement</a:t>
            </a:r>
            <a:endParaRPr lang="en-CA" dirty="0"/>
          </a:p>
        </p:txBody>
      </p:sp>
      <p:sp>
        <p:nvSpPr>
          <p:cNvPr id="3" name="Content Placeholder 2"/>
          <p:cNvSpPr>
            <a:spLocks noGrp="1"/>
          </p:cNvSpPr>
          <p:nvPr>
            <p:ph idx="1"/>
          </p:nvPr>
        </p:nvSpPr>
        <p:spPr>
          <a:xfrm>
            <a:off x="5173579" y="1313848"/>
            <a:ext cx="6604373" cy="5207268"/>
          </a:xfrm>
        </p:spPr>
        <p:txBody>
          <a:bodyPr>
            <a:normAutofit/>
          </a:bodyPr>
          <a:lstStyle/>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Leaders from Britain, France and the United States, who had written the treaty, did not take a stand against these violations in hopes to avoid another global conflict. </a:t>
            </a:r>
          </a:p>
          <a:p>
            <a:pPr marL="342900" lvl="0" indent="-342900" defTabSz="457200">
              <a:lnSpc>
                <a:spcPct val="100000"/>
              </a:lnSpc>
              <a:spcBef>
                <a:spcPts val="1000"/>
              </a:spcBef>
              <a:buClr>
                <a:srgbClr val="B31166"/>
              </a:buClr>
              <a:buSzPct val="80000"/>
              <a:buFont typeface="Wingdings 3" charset="2"/>
              <a:buChar char=""/>
            </a:pPr>
            <a:endParaRPr lang="en-US" sz="2800" dirty="0">
              <a:solidFill>
                <a:prstClr val="black">
                  <a:lumMod val="75000"/>
                  <a:lumOff val="25000"/>
                </a:prstClr>
              </a:solidFill>
              <a:latin typeface="Century Gothic" panose="020B0502020202020204"/>
            </a:endParaRP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They adopted a policy of </a:t>
            </a:r>
            <a:r>
              <a:rPr lang="en-US" sz="2800" dirty="0">
                <a:solidFill>
                  <a:srgbClr val="FF0000"/>
                </a:solidFill>
                <a:latin typeface="Century Gothic" panose="020B0502020202020204"/>
              </a:rPr>
              <a:t>appeasement</a:t>
            </a:r>
            <a:r>
              <a:rPr lang="en-US" sz="2800" dirty="0">
                <a:solidFill>
                  <a:prstClr val="black">
                    <a:lumMod val="75000"/>
                    <a:lumOff val="25000"/>
                  </a:prstClr>
                </a:solidFill>
                <a:latin typeface="Century Gothic" panose="020B0502020202020204"/>
              </a:rPr>
              <a:t> where they relaxed the terms of the treaty in hopes of satisfying German demands and allowing peace.</a:t>
            </a:r>
            <a:endParaRPr lang="en-CA" sz="2800" dirty="0">
              <a:solidFill>
                <a:prstClr val="black">
                  <a:lumMod val="75000"/>
                  <a:lumOff val="25000"/>
                </a:prstClr>
              </a:solidFill>
              <a:latin typeface="Century Gothic" panose="020B0502020202020204"/>
            </a:endParaRPr>
          </a:p>
        </p:txBody>
      </p:sp>
      <p:pic>
        <p:nvPicPr>
          <p:cNvPr id="4" name="Picture 2" descr="Image result for poland inva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02" y="2460878"/>
            <a:ext cx="440055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9640" y="685800"/>
            <a:ext cx="3200400" cy="854242"/>
          </a:xfrm>
        </p:spPr>
        <p:txBody>
          <a:bodyPr/>
          <a:lstStyle/>
          <a:p>
            <a:r>
              <a:rPr lang="en-CA" dirty="0" smtClean="0"/>
              <a:t>Czech </a:t>
            </a:r>
            <a:r>
              <a:rPr lang="en-CA" dirty="0" err="1" smtClean="0"/>
              <a:t>ya</a:t>
            </a:r>
            <a:r>
              <a:rPr lang="en-CA" dirty="0" smtClean="0"/>
              <a:t>’ later</a:t>
            </a:r>
            <a:endParaRPr lang="en-CA" dirty="0"/>
          </a:p>
        </p:txBody>
      </p:sp>
      <p:sp>
        <p:nvSpPr>
          <p:cNvPr id="6" name="Text Placeholder 5"/>
          <p:cNvSpPr>
            <a:spLocks noGrp="1"/>
          </p:cNvSpPr>
          <p:nvPr>
            <p:ph type="body" sz="half" idx="2"/>
          </p:nvPr>
        </p:nvSpPr>
        <p:spPr>
          <a:xfrm>
            <a:off x="8253662" y="2423160"/>
            <a:ext cx="3938337" cy="3291840"/>
          </a:xfrm>
        </p:spPr>
        <p:txBody>
          <a:bodyPr>
            <a:noAutofit/>
          </a:bodyPr>
          <a:lstStyle/>
          <a:p>
            <a:pPr lvl="0" defTabSz="457200">
              <a:buClr>
                <a:srgbClr val="B31166"/>
              </a:buClr>
              <a:buSzPct val="80000"/>
            </a:pPr>
            <a:r>
              <a:rPr lang="en-US" sz="2400" dirty="0">
                <a:solidFill>
                  <a:prstClr val="black"/>
                </a:solidFill>
                <a:latin typeface="Century Gothic" panose="020B0502020202020204"/>
              </a:rPr>
              <a:t>Adolf Hitler and British Prime Minister Neville Chamberlain shake hands on Sept. 30, 1938 -- the day they signed the Munich Agreement, sealing the fate of Czechoslovakia. </a:t>
            </a:r>
            <a:endParaRPr lang="en-CA" sz="2400" dirty="0">
              <a:solidFill>
                <a:prstClr val="black">
                  <a:lumMod val="75000"/>
                  <a:lumOff val="25000"/>
                </a:prstClr>
              </a:solidFill>
              <a:latin typeface="Century Gothic" panose="020B0502020202020204"/>
            </a:endParaRPr>
          </a:p>
          <a:p>
            <a:pPr marL="342900" lvl="0" indent="-342900" defTabSz="457200">
              <a:buClr>
                <a:srgbClr val="B31166"/>
              </a:buClr>
              <a:buSzPct val="80000"/>
              <a:buFont typeface="Wingdings 3" charset="2"/>
              <a:buChar char=""/>
            </a:pPr>
            <a:endParaRPr lang="en-CA" sz="2400" dirty="0">
              <a:solidFill>
                <a:prstClr val="black">
                  <a:lumMod val="75000"/>
                  <a:lumOff val="25000"/>
                </a:prstClr>
              </a:solidFill>
              <a:latin typeface="Century Gothic" panose="020B0502020202020204"/>
            </a:endParaRPr>
          </a:p>
          <a:p>
            <a:endParaRPr lang="en-CA" sz="1600" dirty="0"/>
          </a:p>
        </p:txBody>
      </p:sp>
      <p:pic>
        <p:nvPicPr>
          <p:cNvPr id="7" name="Picture 2" descr="Adolf Hitler and British Prime Minister Neville Chamberlain shake hands 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1501" y="685800"/>
            <a:ext cx="6625347"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1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Poland Invaded</a:t>
            </a:r>
            <a:endParaRPr lang="en-CA" dirty="0"/>
          </a:p>
        </p:txBody>
      </p:sp>
      <p:sp>
        <p:nvSpPr>
          <p:cNvPr id="6" name="Content Placeholder 5"/>
          <p:cNvSpPr>
            <a:spLocks noGrp="1"/>
          </p:cNvSpPr>
          <p:nvPr>
            <p:ph idx="1"/>
          </p:nvPr>
        </p:nvSpPr>
        <p:spPr>
          <a:xfrm>
            <a:off x="192506" y="1737971"/>
            <a:ext cx="7965720" cy="4050792"/>
          </a:xfrm>
        </p:spPr>
        <p:txBody>
          <a:bodyPr>
            <a:noAutofit/>
          </a:bodyPr>
          <a:lstStyle/>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On 1 September 1939, 62 German divisions supported by 1,300 aircraft began the invasion of Poland. </a:t>
            </a: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At 8pm on the same day, Poland requested military assistance from Britain and France. </a:t>
            </a:r>
          </a:p>
          <a:p>
            <a:pPr marL="342900" lvl="0" indent="-342900" defTabSz="457200">
              <a:lnSpc>
                <a:spcPct val="100000"/>
              </a:lnSpc>
              <a:spcBef>
                <a:spcPts val="1000"/>
              </a:spcBef>
              <a:buClr>
                <a:srgbClr val="B31166"/>
              </a:buClr>
              <a:buSzPct val="80000"/>
              <a:buFont typeface="Wingdings 3" charset="2"/>
              <a:buChar char=""/>
            </a:pPr>
            <a:r>
              <a:rPr lang="en-US" sz="2800" dirty="0">
                <a:solidFill>
                  <a:prstClr val="black">
                    <a:lumMod val="75000"/>
                    <a:lumOff val="25000"/>
                  </a:prstClr>
                </a:solidFill>
                <a:latin typeface="Century Gothic" panose="020B0502020202020204"/>
              </a:rPr>
              <a:t>Two days later, in fulfilment of their April 1939 pledge to support the country in the event of an attack, Britain and France declared war on Germany. World War II had begun.</a:t>
            </a:r>
            <a:endParaRPr lang="en-CA" sz="2800" dirty="0">
              <a:solidFill>
                <a:prstClr val="black">
                  <a:lumMod val="75000"/>
                  <a:lumOff val="25000"/>
                </a:prstClr>
              </a:solidFill>
              <a:latin typeface="Century Gothic" panose="020B0502020202020204"/>
            </a:endParaRPr>
          </a:p>
        </p:txBody>
      </p:sp>
      <p:pic>
        <p:nvPicPr>
          <p:cNvPr id="7" name="Picture 2" descr="Image result for invasion of poland 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226" y="1437724"/>
            <a:ext cx="3615169" cy="462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93</TotalTime>
  <Words>1444</Words>
  <Application>Microsoft Office PowerPoint</Application>
  <PresentationFormat>Widescreen</PresentationFormat>
  <Paragraphs>65</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Rockwell</vt:lpstr>
      <vt:lpstr>Rockwell Condensed</vt:lpstr>
      <vt:lpstr>Wingdings</vt:lpstr>
      <vt:lpstr>Wingdings 3</vt:lpstr>
      <vt:lpstr>Wood Type</vt:lpstr>
      <vt:lpstr>World War 2</vt:lpstr>
      <vt:lpstr>Canada in WW2</vt:lpstr>
      <vt:lpstr>The Road to War</vt:lpstr>
      <vt:lpstr>The Treaty of Versailles</vt:lpstr>
      <vt:lpstr>Rise of the Nazi Party in Germany</vt:lpstr>
      <vt:lpstr>Problems Arise</vt:lpstr>
      <vt:lpstr>Appeasement</vt:lpstr>
      <vt:lpstr>Czech ya’ later</vt:lpstr>
      <vt:lpstr>Poland Invaded</vt:lpstr>
      <vt:lpstr>Poland Invaded</vt:lpstr>
      <vt:lpstr>Global Context - Japan</vt:lpstr>
      <vt:lpstr>PowerPoint Presentation</vt:lpstr>
      <vt:lpstr>PowerPoint Presentation</vt:lpstr>
      <vt:lpstr>Global Context</vt:lpstr>
      <vt:lpstr>Question – Reading and Writing 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Champion, Andrew    (ASD-W)</dc:creator>
  <cp:lastModifiedBy>Champion, Andrew    (ASD-W)</cp:lastModifiedBy>
  <cp:revision>21</cp:revision>
  <dcterms:created xsi:type="dcterms:W3CDTF">2018-01-08T00:29:35Z</dcterms:created>
  <dcterms:modified xsi:type="dcterms:W3CDTF">2018-01-08T02:03:02Z</dcterms:modified>
</cp:coreProperties>
</file>