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14"/>
  </p:notesMasterIdLst>
  <p:handoutMasterIdLst>
    <p:handoutMasterId r:id="rId15"/>
  </p:handoutMasterIdLst>
  <p:sldIdLst>
    <p:sldId id="270" r:id="rId3"/>
    <p:sldId id="283" r:id="rId4"/>
    <p:sldId id="281" r:id="rId5"/>
    <p:sldId id="279" r:id="rId6"/>
    <p:sldId id="271" r:id="rId7"/>
    <p:sldId id="276" r:id="rId8"/>
    <p:sldId id="277" r:id="rId9"/>
    <p:sldId id="278" r:id="rId10"/>
    <p:sldId id="280" r:id="rId11"/>
    <p:sldId id="282" r:id="rId12"/>
    <p:sldId id="284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56287" autoAdjust="0"/>
  </p:normalViewPr>
  <p:slideViewPr>
    <p:cSldViewPr snapToGrid="0">
      <p:cViewPr varScale="1">
        <p:scale>
          <a:sx n="41" d="100"/>
          <a:sy n="41" d="100"/>
        </p:scale>
        <p:origin x="1860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ACEF702-0714-4E08-A299-FB7CD6DD53D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CB0F021-7EF0-4BDC-ABAA-3F31888D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8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13835DD-85A7-4A1D-B5D6-4471BFC8E4FB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9B45845-826A-4014-B98A-97266F30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869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Marathon#cite_note-galloway-4" TargetMode="External"/><Relationship Id="rId3" Type="http://schemas.openxmlformats.org/officeDocument/2006/relationships/hyperlink" Target="https://en.wikipedia.org/wiki/Marathon#cite_note-3" TargetMode="External"/><Relationship Id="rId7" Type="http://schemas.openxmlformats.org/officeDocument/2006/relationships/hyperlink" Target="https://en.wikipedia.org/wiki/Battle_of_Marathon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Persian_Empire" TargetMode="External"/><Relationship Id="rId5" Type="http://schemas.openxmlformats.org/officeDocument/2006/relationships/hyperlink" Target="https://en.wikipedia.org/wiki/Marathon,_Greece" TargetMode="External"/><Relationship Id="rId4" Type="http://schemas.openxmlformats.org/officeDocument/2006/relationships/hyperlink" Target="https://en.wikipedia.org/wiki/Pheidippides" TargetMode="External"/></Relationships>
</file>

<file path=ppt/notesSlides/_rels/notes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ncient.eu/sardis/" TargetMode="External"/><Relationship Id="rId3" Type="http://schemas.openxmlformats.org/officeDocument/2006/relationships/hyperlink" Target="http://www.ancient.eu/croesus/" TargetMode="External"/><Relationship Id="rId7" Type="http://schemas.openxmlformats.org/officeDocument/2006/relationships/hyperlink" Target="http://www.ancient.eu/Cyrus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ancient.eu/empire/" TargetMode="External"/><Relationship Id="rId5" Type="http://schemas.openxmlformats.org/officeDocument/2006/relationships/hyperlink" Target="http://www.ancient.eu/war/" TargetMode="External"/><Relationship Id="rId4" Type="http://schemas.openxmlformats.org/officeDocument/2006/relationships/hyperlink" Target="http://www.ancient.eu/lydia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45845-826A-4014-B98A-97266F3057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38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3 groups in total, so maybe 8-9 students per group. </a:t>
            </a:r>
          </a:p>
          <a:p>
            <a:endParaRPr lang="en-CA" dirty="0"/>
          </a:p>
          <a:p>
            <a:r>
              <a:rPr lang="en-CA" dirty="0"/>
              <a:t>Need to find a fun way to group the kids.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B45845-826A-4014-B98A-97266F3057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08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Human-like: they look like humans; </a:t>
            </a:r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Xenophanes commented that if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oxen, horses and lions had hands, then they would depict their gods as oxen, horses and lions. </a:t>
            </a:r>
          </a:p>
          <a:p>
            <a:endParaRPr lang="en-CA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they eat, do they poop, do they sleep, do they regrow lost limbs? Encourage students to ask crazy questions about the gods, and look for answers in the future readings. </a:t>
            </a:r>
          </a:p>
          <a:p>
            <a:endParaRPr lang="en-CA" dirty="0"/>
          </a:p>
          <a:p>
            <a:r>
              <a:rPr lang="en-CA" dirty="0"/>
              <a:t>It is interesting to compare this with Christianity and Islam.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B45845-826A-4014-B98A-97266F3057F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630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which often took place at a festival, and prayer.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Homer describes a sacrifice and all its component parts; in this case the goddess Athena came to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receive the sacrifice (doc. 3.9). The gods would always receive their share of an animal killed for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consumption: Athena received the thigh bones and fat (docs 3.10–11, 3.18). Festivals were held all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year round, and to make sure the gods were not forgotten calendars of when the sacrifices were to be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made were inscribed, recording when sacrifices were to occur and what the victim was to be, as well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the share the priests and others could expect for performing their religious duties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45845-826A-4014-B98A-97266F3057F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440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Athens held</a:t>
            </a:r>
            <a:r>
              <a:rPr lang="en-US" baseline="0" dirty="0"/>
              <a:t> upwards of 60 annual festivals and Sparta held around 30, in both city-states competitions were common which ranged from sports to music to drama. </a:t>
            </a:r>
          </a:p>
          <a:p>
            <a:r>
              <a:rPr lang="en-US" dirty="0"/>
              <a:t>The name </a:t>
            </a:r>
            <a:r>
              <a:rPr lang="en-US" i="1" dirty="0"/>
              <a:t>Marathon</a:t>
            </a:r>
            <a:r>
              <a:rPr lang="en-US" baseline="30000" dirty="0">
                <a:hlinkClick r:id="rId3"/>
              </a:rPr>
              <a:t>[n 1]</a:t>
            </a:r>
            <a:r>
              <a:rPr lang="en-US" dirty="0"/>
              <a:t> comes from the legend of </a:t>
            </a:r>
            <a:r>
              <a:rPr lang="en-US" dirty="0" err="1"/>
              <a:t>Philippides</a:t>
            </a:r>
            <a:r>
              <a:rPr lang="en-US" dirty="0"/>
              <a:t> or </a:t>
            </a:r>
            <a:r>
              <a:rPr lang="en-US" dirty="0" err="1">
                <a:hlinkClick r:id="rId4" tooltip="Pheidippides"/>
              </a:rPr>
              <a:t>Pheidippides</a:t>
            </a:r>
            <a:r>
              <a:rPr lang="en-US" dirty="0"/>
              <a:t>, the Greek messenger. The legend states that he was sent from the battlefield of </a:t>
            </a:r>
            <a:r>
              <a:rPr lang="en-US" dirty="0">
                <a:hlinkClick r:id="rId5" tooltip="Marathon, Greece"/>
              </a:rPr>
              <a:t>Marathon</a:t>
            </a:r>
            <a:r>
              <a:rPr lang="en-US" dirty="0"/>
              <a:t> to Athens to announce that the </a:t>
            </a:r>
            <a:r>
              <a:rPr lang="en-US" dirty="0">
                <a:hlinkClick r:id="rId6" tooltip="Persian Empire"/>
              </a:rPr>
              <a:t>Persians</a:t>
            </a:r>
            <a:r>
              <a:rPr lang="en-US" dirty="0"/>
              <a:t> had been defeated in the </a:t>
            </a:r>
            <a:r>
              <a:rPr lang="en-US" dirty="0">
                <a:hlinkClick r:id="rId7" tooltip="Battle of Marathon"/>
              </a:rPr>
              <a:t>Battle of Marathon</a:t>
            </a:r>
            <a:r>
              <a:rPr lang="en-US" dirty="0"/>
              <a:t> (in which he had just fought),</a:t>
            </a:r>
            <a:r>
              <a:rPr lang="en-US" baseline="30000" dirty="0">
                <a:hlinkClick r:id="rId8"/>
              </a:rPr>
              <a:t>[3]</a:t>
            </a:r>
            <a:r>
              <a:rPr lang="en-US" dirty="0"/>
              <a:t> which took place in August or September, 490 </a:t>
            </a:r>
            <a:r>
              <a:rPr lang="en-US"/>
              <a:t>BC.</a:t>
            </a:r>
            <a:r>
              <a:rPr lang="en-US" baseline="30000"/>
              <a:t> </a:t>
            </a:r>
            <a:r>
              <a:rPr lang="en-US"/>
              <a:t>It </a:t>
            </a:r>
            <a:r>
              <a:rPr lang="en-US" dirty="0"/>
              <a:t>is said that he ran the entire distance without stopping and burst into the assembly, exclaiming "we have won!", before collapsing and dying.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45845-826A-4014-B98A-97266F3057F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039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Perhaps the most famous consultant of the Delphic oracle was </a:t>
            </a:r>
            <a:r>
              <a:rPr lang="en-US" b="1" dirty="0">
                <a:hlinkClick r:id="rId3"/>
              </a:rPr>
              <a:t>Croesus</a:t>
            </a:r>
            <a:r>
              <a:rPr lang="en-US" b="1" dirty="0"/>
              <a:t> (</a:t>
            </a:r>
            <a:r>
              <a:rPr lang="en-US" b="1" dirty="0" err="1"/>
              <a:t>Kreesus</a:t>
            </a:r>
            <a:r>
              <a:rPr lang="en-US" b="1" dirty="0"/>
              <a:t>)</a:t>
            </a:r>
            <a:r>
              <a:rPr lang="en-US" dirty="0"/>
              <a:t>, the fabulously rich King of </a:t>
            </a:r>
            <a:r>
              <a:rPr lang="en-US" b="1" dirty="0">
                <a:hlinkClick r:id="rId4"/>
              </a:rPr>
              <a:t>Lydia</a:t>
            </a:r>
            <a:r>
              <a:rPr lang="en-US" b="1" dirty="0"/>
              <a:t> (Troy)</a:t>
            </a:r>
            <a:r>
              <a:rPr lang="en-US" dirty="0"/>
              <a:t> who, faced with a </a:t>
            </a:r>
            <a:r>
              <a:rPr lang="en-US" b="1" dirty="0">
                <a:hlinkClick r:id="rId5"/>
              </a:rPr>
              <a:t>war</a:t>
            </a:r>
            <a:r>
              <a:rPr lang="en-US" dirty="0"/>
              <a:t> against the Persians, asked the oracle’s advice. The oracle stated that if Croesus went to war then a great </a:t>
            </a:r>
            <a:r>
              <a:rPr lang="en-US" b="1" dirty="0">
                <a:hlinkClick r:id="rId6"/>
              </a:rPr>
              <a:t>empire</a:t>
            </a:r>
            <a:r>
              <a:rPr lang="en-US" dirty="0"/>
              <a:t> would surely fall. Reassured by this, the Lydian king took on the mighty </a:t>
            </a:r>
            <a:r>
              <a:rPr lang="en-US" b="1" dirty="0">
                <a:hlinkClick r:id="rId7"/>
              </a:rPr>
              <a:t>Cyrus</a:t>
            </a:r>
            <a:r>
              <a:rPr lang="en-US" dirty="0"/>
              <a:t>. However, the </a:t>
            </a:r>
            <a:r>
              <a:rPr lang="en-US" dirty="0" err="1"/>
              <a:t>Lydians</a:t>
            </a:r>
            <a:r>
              <a:rPr lang="en-US" dirty="0"/>
              <a:t> were routed at </a:t>
            </a:r>
            <a:r>
              <a:rPr lang="en-US" b="1" dirty="0">
                <a:hlinkClick r:id="rId8"/>
              </a:rPr>
              <a:t>Sardis</a:t>
            </a:r>
            <a:r>
              <a:rPr lang="en-US" dirty="0"/>
              <a:t> and it was the Lydian empire which fell, a lesson that the oracle could easily be misinterpreted by the unwise or over-confident.  The oracles were always open to interpretation and often signified dual and opposing meanings.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45845-826A-4014-B98A-97266F3057F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58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19BA0-A3F1-4AE0-A095-A691F325988D}" type="datetime1">
              <a:rPr lang="en-US" smtClean="0"/>
              <a:t>4/4/2019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03323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9DF06-9503-4BFC-9BDB-01518A2C34BB}" type="datetime1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7568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D803-E824-49BC-A33E-A6A786BEDB3D}" type="datetime1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4356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3032-ACFF-440E-8C29-E047F0CC3352}" type="datetime1">
              <a:rPr lang="en-US" smtClean="0"/>
              <a:t>4/4/2019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51548" y="969336"/>
            <a:ext cx="4873752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7051548" y="328278"/>
            <a:ext cx="4873752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908975" y="969336"/>
            <a:ext cx="4873752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8975" y="328278"/>
            <a:ext cx="4873752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812342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200" userDrawn="1">
          <p15:clr>
            <a:srgbClr val="FBAE40"/>
          </p15:clr>
        </p15:guide>
        <p15:guide id="3" pos="751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4E8E-6132-4C3E-8FAF-08614718A4E8}" type="datetime1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6539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1BA8-14CB-402F-AB5D-65EFB4CEE9BA}" type="datetime1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9644" y="2600325"/>
            <a:ext cx="10382612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9812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792A-0B0D-4D75-99F7-2870465BBD14}" type="datetime1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6162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  <p15:guide id="2" pos="1200" userDrawn="1">
          <p15:clr>
            <a:srgbClr val="FBAE40"/>
          </p15:clr>
        </p15:guide>
        <p15:guide id="3" pos="7512" userDrawn="1">
          <p15:clr>
            <a:srgbClr val="FBAE40"/>
          </p15:clr>
        </p15:guide>
        <p15:guide id="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14D2-C15B-4C78-A526-4D8666FA99F8}" type="datetime1">
              <a:rPr lang="en-US" smtClean="0"/>
              <a:t>4/4/2019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51548" y="969336"/>
            <a:ext cx="4873752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7051548" y="328278"/>
            <a:ext cx="4873752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908975" y="969336"/>
            <a:ext cx="4873752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8975" y="328278"/>
            <a:ext cx="4873752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10490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1200" userDrawn="1">
          <p15:clr>
            <a:srgbClr val="FBAE40"/>
          </p15:clr>
        </p15:guide>
        <p15:guide id="2" pos="751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F1A27-4218-4094-BEAE-9A3589DB2B89}" type="datetime1">
              <a:rPr lang="en-US" smtClean="0"/>
              <a:t>4/4/2019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1508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3632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50000">
                <a:schemeClr val="bg2"/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39AB3-3BFC-4457-B471-ADCDC73FC5EE}" type="datetime1">
              <a:rPr lang="en-US" smtClean="0"/>
              <a:t>4/4/2019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9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905000" y="2133601"/>
            <a:ext cx="95758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0674-BE8F-4CEA-9736-5FEE3AB227F1}" type="datetime1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905000" y="1406964"/>
            <a:ext cx="5516078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16778"/>
            <a:ext cx="5516078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1983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120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0" y="-3632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50000">
                <a:schemeClr val="bg2"/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53A3-A3BE-4323-8A5F-3F3FB07EB2DE}" type="datetime1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1076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93063ED-E45C-4ACA-BFCF-74D8FA5A001B}" type="datetime1">
              <a:rPr lang="en-US" smtClean="0"/>
              <a:t>4/4/2019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2"/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2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-3632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50000">
                <a:schemeClr val="bg2"/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3023" y="-5589"/>
            <a:ext cx="1482350" cy="6868109"/>
            <a:chOff x="-13023" y="-5589"/>
            <a:chExt cx="1482350" cy="6868109"/>
          </a:xfrm>
        </p:grpSpPr>
        <p:grpSp>
          <p:nvGrpSpPr>
            <p:cNvPr id="6" name="Group 5"/>
            <p:cNvGrpSpPr/>
            <p:nvPr userDrawn="1"/>
          </p:nvGrpSpPr>
          <p:grpSpPr>
            <a:xfrm>
              <a:off x="20147" y="-5589"/>
              <a:ext cx="1397008" cy="6858000"/>
              <a:chOff x="1097" y="-4624"/>
              <a:chExt cx="1397008" cy="6857406"/>
            </a:xfrm>
          </p:grpSpPr>
          <p:sp>
            <p:nvSpPr>
              <p:cNvPr id="18" name="Freeform 4"/>
              <p:cNvSpPr>
                <a:spLocks/>
              </p:cNvSpPr>
              <p:nvPr/>
            </p:nvSpPr>
            <p:spPr bwMode="ltGray">
              <a:xfrm flipH="1">
                <a:off x="13149" y="-4624"/>
                <a:ext cx="1367425" cy="6837767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5"/>
              <p:cNvSpPr>
                <a:spLocks/>
              </p:cNvSpPr>
              <p:nvPr/>
            </p:nvSpPr>
            <p:spPr bwMode="ltGray">
              <a:xfrm flipH="1">
                <a:off x="13149" y="1692618"/>
                <a:ext cx="1367425" cy="501079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6"/>
              <p:cNvSpPr>
                <a:spLocks/>
              </p:cNvSpPr>
              <p:nvPr/>
            </p:nvSpPr>
            <p:spPr bwMode="ltGray">
              <a:xfrm flipH="1">
                <a:off x="14245" y="1286160"/>
                <a:ext cx="1367425" cy="502269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7"/>
              <p:cNvSpPr>
                <a:spLocks/>
              </p:cNvSpPr>
              <p:nvPr/>
            </p:nvSpPr>
            <p:spPr bwMode="ltGray">
              <a:xfrm flipH="1">
                <a:off x="13149" y="148913"/>
                <a:ext cx="1367425" cy="303504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Freeform 8"/>
              <p:cNvSpPr>
                <a:spLocks/>
              </p:cNvSpPr>
              <p:nvPr/>
            </p:nvSpPr>
            <p:spPr bwMode="ltGray">
              <a:xfrm flipH="1">
                <a:off x="14245" y="983847"/>
                <a:ext cx="1367425" cy="3499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Freeform 9"/>
              <p:cNvSpPr>
                <a:spLocks/>
              </p:cNvSpPr>
              <p:nvPr/>
            </p:nvSpPr>
            <p:spPr bwMode="ltGray">
              <a:xfrm flipH="1">
                <a:off x="14245" y="679152"/>
                <a:ext cx="1367425" cy="430857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Freeform 10"/>
              <p:cNvSpPr>
                <a:spLocks/>
              </p:cNvSpPr>
              <p:nvPr/>
            </p:nvSpPr>
            <p:spPr bwMode="ltGray">
              <a:xfrm flipH="1">
                <a:off x="13149" y="371483"/>
                <a:ext cx="1384956" cy="374917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Freeform 11"/>
              <p:cNvSpPr>
                <a:spLocks/>
              </p:cNvSpPr>
              <p:nvPr/>
            </p:nvSpPr>
            <p:spPr bwMode="ltGray">
              <a:xfrm flipH="1">
                <a:off x="2192" y="3939738"/>
                <a:ext cx="1367425" cy="501079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Freeform 12"/>
              <p:cNvSpPr>
                <a:spLocks/>
              </p:cNvSpPr>
              <p:nvPr/>
            </p:nvSpPr>
            <p:spPr bwMode="ltGray">
              <a:xfrm flipH="1">
                <a:off x="3288" y="3533280"/>
                <a:ext cx="1367425" cy="502269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Freeform 13"/>
              <p:cNvSpPr>
                <a:spLocks/>
              </p:cNvSpPr>
              <p:nvPr/>
            </p:nvSpPr>
            <p:spPr bwMode="ltGray">
              <a:xfrm flipH="1">
                <a:off x="2192" y="2394843"/>
                <a:ext cx="1367425" cy="303504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Freeform 14"/>
              <p:cNvSpPr>
                <a:spLocks/>
              </p:cNvSpPr>
              <p:nvPr/>
            </p:nvSpPr>
            <p:spPr bwMode="ltGray">
              <a:xfrm flipH="1">
                <a:off x="3288" y="3229776"/>
                <a:ext cx="1367425" cy="3499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Freeform 15"/>
              <p:cNvSpPr>
                <a:spLocks/>
              </p:cNvSpPr>
              <p:nvPr/>
            </p:nvSpPr>
            <p:spPr bwMode="ltGray">
              <a:xfrm flipH="1">
                <a:off x="2192" y="2926868"/>
                <a:ext cx="1367425" cy="429666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Freeform 16"/>
              <p:cNvSpPr>
                <a:spLocks/>
              </p:cNvSpPr>
              <p:nvPr/>
            </p:nvSpPr>
            <p:spPr bwMode="ltGray">
              <a:xfrm flipH="1">
                <a:off x="3288" y="2616817"/>
                <a:ext cx="1384956" cy="376107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Freeform 17"/>
              <p:cNvSpPr>
                <a:spLocks/>
              </p:cNvSpPr>
              <p:nvPr/>
            </p:nvSpPr>
            <p:spPr bwMode="ltGray">
              <a:xfrm flipH="1">
                <a:off x="13149" y="4970461"/>
                <a:ext cx="1367425" cy="501079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Freeform 18"/>
              <p:cNvSpPr>
                <a:spLocks/>
              </p:cNvSpPr>
              <p:nvPr/>
            </p:nvSpPr>
            <p:spPr bwMode="ltGray">
              <a:xfrm flipH="1">
                <a:off x="14245" y="4564004"/>
                <a:ext cx="1367425" cy="502269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Freeform 19"/>
              <p:cNvSpPr>
                <a:spLocks/>
              </p:cNvSpPr>
              <p:nvPr/>
            </p:nvSpPr>
            <p:spPr bwMode="ltGray">
              <a:xfrm flipH="1">
                <a:off x="2192" y="5672686"/>
                <a:ext cx="1367425" cy="303504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Freeform 20"/>
              <p:cNvSpPr>
                <a:spLocks/>
              </p:cNvSpPr>
              <p:nvPr/>
            </p:nvSpPr>
            <p:spPr bwMode="ltGray">
              <a:xfrm rot="16200000" flipH="1">
                <a:off x="512729" y="5994798"/>
                <a:ext cx="346352" cy="1369616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Freeform 21"/>
              <p:cNvSpPr>
                <a:spLocks/>
              </p:cNvSpPr>
              <p:nvPr/>
            </p:nvSpPr>
            <p:spPr bwMode="ltGray">
              <a:xfrm flipH="1">
                <a:off x="2192" y="6204711"/>
                <a:ext cx="1367425" cy="429666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Freeform 22"/>
              <p:cNvSpPr>
                <a:spLocks/>
              </p:cNvSpPr>
              <p:nvPr/>
            </p:nvSpPr>
            <p:spPr bwMode="ltGray">
              <a:xfrm flipH="1">
                <a:off x="3288" y="5894661"/>
                <a:ext cx="1384956" cy="376107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" name="Freeform 23"/>
            <p:cNvSpPr>
              <a:spLocks/>
            </p:cNvSpPr>
            <p:nvPr/>
          </p:nvSpPr>
          <p:spPr bwMode="ltGray">
            <a:xfrm rot="16200000" flipH="1">
              <a:off x="-2995169" y="2977523"/>
              <a:ext cx="6867143" cy="902851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Freeform 24"/>
            <p:cNvSpPr>
              <a:spLocks/>
            </p:cNvSpPr>
            <p:nvPr/>
          </p:nvSpPr>
          <p:spPr bwMode="ltGray">
            <a:xfrm rot="16200000" flipH="1">
              <a:off x="-2170536" y="3221067"/>
              <a:ext cx="6865553" cy="414172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" name="Text Placeholder 8"/>
          <p:cNvSpPr>
            <a:spLocks noGrp="1"/>
          </p:cNvSpPr>
          <p:nvPr userDrawn="1"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 userDrawn="1"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51484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68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www.youtube.com/watch?v=nd5Y2xj71f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d5Y2xj71f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0080" y="1944407"/>
            <a:ext cx="9875520" cy="1752600"/>
          </a:xfrm>
        </p:spPr>
        <p:txBody>
          <a:bodyPr/>
          <a:lstStyle/>
          <a:p>
            <a:r>
              <a:rPr lang="en-US" dirty="0">
                <a:latin typeface="+mj-lt"/>
              </a:rPr>
              <a:t>Gods and Goddesses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Greek Religion</a:t>
            </a:r>
          </a:p>
        </p:txBody>
      </p:sp>
      <p:pic>
        <p:nvPicPr>
          <p:cNvPr id="1026" name="Picture 2" descr="Image result for zeus greek go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940" y="1832082"/>
            <a:ext cx="4523906" cy="4523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423CF5A-7EB1-43C6-AB28-1F230F4FF426}"/>
              </a:ext>
            </a:extLst>
          </p:cNvPr>
          <p:cNvSpPr txBox="1"/>
          <p:nvPr/>
        </p:nvSpPr>
        <p:spPr>
          <a:xfrm rot="20231229">
            <a:off x="7491406" y="2579563"/>
            <a:ext cx="3780971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latin typeface="Viner Hand ITC" panose="03070502030502020203" pitchFamily="66" charset="0"/>
              </a:rPr>
              <a:t>Zeus is not happy about this</a:t>
            </a:r>
            <a:endParaRPr lang="en-CA" sz="2000" b="1" dirty="0">
              <a:solidFill>
                <a:srgbClr val="FF0000"/>
              </a:solidFill>
              <a:latin typeface="Viner Hand ITC" panose="0307050203050202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77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hlinkClick r:id="rId2"/>
            <a:extLst>
              <a:ext uri="{FF2B5EF4-FFF2-40B4-BE49-F238E27FC236}">
                <a16:creationId xmlns:a16="http://schemas.microsoft.com/office/drawing/2014/main" id="{53ABF255-F022-4FB5-A64E-6D8B578503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30" y="1508365"/>
            <a:ext cx="7589520" cy="4995634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487ADE4C-B260-4D79-80F5-325DD9209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Tragedy for human</a:t>
            </a:r>
          </a:p>
        </p:txBody>
      </p:sp>
    </p:spTree>
    <p:extLst>
      <p:ext uri="{BB962C8B-B14F-4D97-AF65-F5344CB8AC3E}">
        <p14:creationId xmlns:p14="http://schemas.microsoft.com/office/powerpoint/2010/main" val="675091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5B5AC9-4E57-491E-BB99-3571D634C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https://</a:t>
            </a:r>
            <a:r>
              <a:rPr lang="en-CA" dirty="0" err="1">
                <a:hlinkClick r:id="rId2"/>
              </a:rPr>
              <a:t>www.youtube.com</a:t>
            </a:r>
            <a:r>
              <a:rPr lang="en-CA" dirty="0">
                <a:hlinkClick r:id="rId2"/>
              </a:rPr>
              <a:t>/</a:t>
            </a:r>
            <a:r>
              <a:rPr lang="en-CA" dirty="0" err="1">
                <a:hlinkClick r:id="rId2"/>
              </a:rPr>
              <a:t>watch?v</a:t>
            </a:r>
            <a:r>
              <a:rPr lang="en-CA" dirty="0">
                <a:hlinkClick r:id="rId2"/>
              </a:rPr>
              <a:t>=</a:t>
            </a:r>
            <a:r>
              <a:rPr lang="en-CA" dirty="0" err="1">
                <a:hlinkClick r:id="rId2"/>
              </a:rPr>
              <a:t>nd5Y2xj71f0</a:t>
            </a:r>
            <a:endParaRPr lang="en-CA"/>
          </a:p>
          <a:p>
            <a:endParaRPr lang="en-C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845471-46D4-459F-A591-DF3A6A2D0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1858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8B116C1-6386-49A9-A3A1-5CF8786B0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Read the scripts, and act the play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B9FD8F1-D0B5-488C-8CC9-6903F8611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Show time </a:t>
            </a:r>
          </a:p>
        </p:txBody>
      </p:sp>
    </p:spTree>
    <p:extLst>
      <p:ext uri="{BB962C8B-B14F-4D97-AF65-F5344CB8AC3E}">
        <p14:creationId xmlns:p14="http://schemas.microsoft.com/office/powerpoint/2010/main" val="386586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1A0D57F-6E14-42AF-9E84-995BAD5C9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Homer </a:t>
            </a:r>
          </a:p>
          <a:p>
            <a:r>
              <a:rPr lang="en-CA" b="1" dirty="0"/>
              <a:t>Hesiod </a:t>
            </a:r>
            <a:r>
              <a:rPr lang="en-CA" b="1" i="1" dirty="0"/>
              <a:t>Theogony</a:t>
            </a:r>
          </a:p>
          <a:p>
            <a:endParaRPr lang="en-C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C896385-72F0-44F4-BEBB-A47BE0DFD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do we know</a:t>
            </a:r>
          </a:p>
        </p:txBody>
      </p:sp>
    </p:spTree>
    <p:extLst>
      <p:ext uri="{BB962C8B-B14F-4D97-AF65-F5344CB8AC3E}">
        <p14:creationId xmlns:p14="http://schemas.microsoft.com/office/powerpoint/2010/main" val="69809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DC22245-D3BC-4C33-B9DA-24F741FEB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Human-like – </a:t>
            </a:r>
            <a:r>
              <a:rPr lang="en-US" dirty="0">
                <a:solidFill>
                  <a:srgbClr val="FF0000"/>
                </a:solidFill>
              </a:rPr>
              <a:t>anthropomorphic</a:t>
            </a:r>
            <a:endParaRPr lang="en-CA" dirty="0"/>
          </a:p>
          <a:p>
            <a:r>
              <a:rPr lang="en-CA" dirty="0"/>
              <a:t>Beautiful </a:t>
            </a:r>
          </a:p>
          <a:p>
            <a:r>
              <a:rPr lang="en-CA" dirty="0"/>
              <a:t>Immortal</a:t>
            </a:r>
          </a:p>
          <a:p>
            <a:r>
              <a:rPr lang="en-CA" dirty="0"/>
              <a:t>Not so </a:t>
            </a:r>
            <a:r>
              <a:rPr lang="en-CA"/>
              <a:t>moral  </a:t>
            </a:r>
            <a:endParaRPr lang="en-CA" dirty="0"/>
          </a:p>
          <a:p>
            <a:endParaRPr lang="en-C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A73E963-021D-431A-8133-AC6BBCB6C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kind of gods did they get? </a:t>
            </a:r>
          </a:p>
        </p:txBody>
      </p:sp>
    </p:spTree>
    <p:extLst>
      <p:ext uri="{BB962C8B-B14F-4D97-AF65-F5344CB8AC3E}">
        <p14:creationId xmlns:p14="http://schemas.microsoft.com/office/powerpoint/2010/main" val="3462102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61218" y="561474"/>
            <a:ext cx="6235245" cy="5686926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Religion was fundamental to Greek society and affected every aspect of Greek life.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dirty="0">
                <a:latin typeface="+mj-lt"/>
              </a:rPr>
              <a:t>Temples dedicated to gods and goddesses were the major buildings in Greek cities.</a:t>
            </a:r>
          </a:p>
          <a:p>
            <a:endParaRPr lang="en-US" sz="2800" dirty="0">
              <a:latin typeface="+mj-lt"/>
            </a:endParaRPr>
          </a:p>
          <a:p>
            <a:r>
              <a:rPr lang="en-CA" sz="2800" dirty="0"/>
              <a:t>The gods were worshipped through sacrifice</a:t>
            </a:r>
            <a:endParaRPr lang="en-US" sz="2800" dirty="0">
              <a:latin typeface="+mj-lt"/>
            </a:endParaRPr>
          </a:p>
        </p:txBody>
      </p:sp>
      <p:pic>
        <p:nvPicPr>
          <p:cNvPr id="3074" name="Picture 2" descr="Image result for greek temple of ze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6463" y="561474"/>
            <a:ext cx="4267200" cy="284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114243" y="3561483"/>
            <a:ext cx="3631640" cy="147732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The Temple of Olympian Zeus, once the largest temple in Greece, and now only a few columns remain standing.</a:t>
            </a:r>
          </a:p>
          <a:p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221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16505" y="1447800"/>
            <a:ext cx="10195079" cy="48006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Festivals were one way that Greeks honored their Gods and Goddesses. Some festivals were held at special locations to ensure the Gods would be pleased. </a:t>
            </a:r>
          </a:p>
          <a:p>
            <a:r>
              <a:rPr lang="en-US" sz="2800" dirty="0">
                <a:latin typeface="+mj-lt"/>
              </a:rPr>
              <a:t>Athletic games were often held at Olympus to worship Zeus. The first record of these “games” was in 776BCE.</a:t>
            </a:r>
          </a:p>
          <a:p>
            <a:endParaRPr lang="en-US" sz="2800" dirty="0">
              <a:latin typeface="+mj-lt"/>
            </a:endParaRPr>
          </a:p>
          <a:p>
            <a:pPr marL="82296" indent="0">
              <a:buNone/>
            </a:pPr>
            <a:endParaRPr lang="en-US" sz="2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Games at Olympus</a:t>
            </a:r>
          </a:p>
        </p:txBody>
      </p:sp>
      <p:pic>
        <p:nvPicPr>
          <p:cNvPr id="5122" name="Picture 2" descr="Image result for the first olympic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357" y="3808332"/>
            <a:ext cx="4479925" cy="289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958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Greeks also had a desire to learn the will of the gods.</a:t>
            </a:r>
          </a:p>
          <a:p>
            <a:endParaRPr lang="en-US" dirty="0"/>
          </a:p>
          <a:p>
            <a:r>
              <a:rPr lang="en-US" dirty="0"/>
              <a:t>To do this, they made use of the </a:t>
            </a:r>
            <a:r>
              <a:rPr lang="en-US" dirty="0">
                <a:solidFill>
                  <a:srgbClr val="FF0000"/>
                </a:solidFill>
              </a:rPr>
              <a:t>oracle</a:t>
            </a:r>
            <a:r>
              <a:rPr lang="en-US" dirty="0"/>
              <a:t>, a scared shrine where a god or goddess reveled the future through a priest or priestess.</a:t>
            </a:r>
          </a:p>
          <a:p>
            <a:endParaRPr lang="en-US" dirty="0"/>
          </a:p>
          <a:p>
            <a:r>
              <a:rPr lang="en-US" dirty="0"/>
              <a:t>The most famous of these oracles was the Oracle of Apollo at Delphi, located on Mount Parnassus.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into the Future</a:t>
            </a:r>
          </a:p>
        </p:txBody>
      </p:sp>
    </p:spTree>
    <p:extLst>
      <p:ext uri="{BB962C8B-B14F-4D97-AF65-F5344CB8AC3E}">
        <p14:creationId xmlns:p14="http://schemas.microsoft.com/office/powerpoint/2010/main" val="26661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69663" y="5180014"/>
            <a:ext cx="3492045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Oracle at Delphi</a:t>
            </a:r>
          </a:p>
        </p:txBody>
      </p:sp>
      <p:pic>
        <p:nvPicPr>
          <p:cNvPr id="1026" name="Picture 2" descr="Image result for delphi oracle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990" y="11831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delphi orac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008" y="3298826"/>
            <a:ext cx="2587143" cy="3311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delphi oracl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8589" y="846138"/>
            <a:ext cx="2428875" cy="490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9963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07AA7C-FF4E-4C1B-8CD1-7B22C8700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It is dreadful </a:t>
            </a:r>
          </a:p>
          <a:p>
            <a:r>
              <a:rPr lang="en-CA" dirty="0"/>
              <a:t>Read the documents, and tell us how it is like.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A7667E-D55B-44A2-BC51-B5E2F8A72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Afterlife </a:t>
            </a:r>
          </a:p>
        </p:txBody>
      </p:sp>
    </p:spTree>
    <p:extLst>
      <p:ext uri="{BB962C8B-B14F-4D97-AF65-F5344CB8AC3E}">
        <p14:creationId xmlns:p14="http://schemas.microsoft.com/office/powerpoint/2010/main" val="358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d's tie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Dad's tie design template" id="{D38B957D-588F-4953-A2A4-8835E8F79C65}" vid="{09887BB5-A875-44C0-9AF9-8FE92BB7EC5A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C979567-0D27-4E98-9101-139E4F27BE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Dad's tie design slides</Template>
  <TotalTime>0</TotalTime>
  <Words>515</Words>
  <Application>Microsoft Office PowerPoint</Application>
  <PresentationFormat>Widescreen</PresentationFormat>
  <Paragraphs>59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宋体</vt:lpstr>
      <vt:lpstr>Century Gothic</vt:lpstr>
      <vt:lpstr>Palatino Linotype</vt:lpstr>
      <vt:lpstr>Verdana</vt:lpstr>
      <vt:lpstr>Viner Hand ITC</vt:lpstr>
      <vt:lpstr>Wingdings 2</vt:lpstr>
      <vt:lpstr>Dad's tie design template</vt:lpstr>
      <vt:lpstr>Greek Religion</vt:lpstr>
      <vt:lpstr>Show time </vt:lpstr>
      <vt:lpstr>How do we know</vt:lpstr>
      <vt:lpstr>what kind of gods did they get? </vt:lpstr>
      <vt:lpstr>PowerPoint Presentation</vt:lpstr>
      <vt:lpstr>Games at Olympus</vt:lpstr>
      <vt:lpstr>Looking into the Future</vt:lpstr>
      <vt:lpstr>Oracle at Delphi</vt:lpstr>
      <vt:lpstr>Afterlife </vt:lpstr>
      <vt:lpstr>Tragedy for human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2017-04-09T23:28:19Z</dcterms:created>
  <dcterms:modified xsi:type="dcterms:W3CDTF">2019-04-04T11:15:40Z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TC034605139991</vt:lpwstr>
  </property>
</Properties>
</file>