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4" r:id="rId11"/>
    <p:sldId id="262" r:id="rId12"/>
    <p:sldId id="266" r:id="rId13"/>
    <p:sldId id="267" r:id="rId14"/>
    <p:sldId id="263" r:id="rId15"/>
    <p:sldId id="265" r:id="rId16"/>
    <p:sldId id="26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4" autoAdjust="0"/>
    <p:restoredTop sz="74506" autoAdjust="0"/>
  </p:normalViewPr>
  <p:slideViewPr>
    <p:cSldViewPr snapToGrid="0" showGuides="1">
      <p:cViewPr varScale="1">
        <p:scale>
          <a:sx n="52" d="100"/>
          <a:sy n="52" d="100"/>
        </p:scale>
        <p:origin x="117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4/25/2017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4/25/2017</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10</a:t>
            </a:fld>
            <a:endParaRPr lang="en-CA"/>
          </a:p>
        </p:txBody>
      </p:sp>
    </p:spTree>
    <p:extLst>
      <p:ext uri="{BB962C8B-B14F-4D97-AF65-F5344CB8AC3E}">
        <p14:creationId xmlns:p14="http://schemas.microsoft.com/office/powerpoint/2010/main" val="238057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11</a:t>
            </a:fld>
            <a:endParaRPr lang="en-CA"/>
          </a:p>
        </p:txBody>
      </p:sp>
    </p:spTree>
    <p:extLst>
      <p:ext uri="{BB962C8B-B14F-4D97-AF65-F5344CB8AC3E}">
        <p14:creationId xmlns:p14="http://schemas.microsoft.com/office/powerpoint/2010/main" val="122091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12</a:t>
            </a:fld>
            <a:endParaRPr lang="en-CA"/>
          </a:p>
        </p:txBody>
      </p:sp>
    </p:spTree>
    <p:extLst>
      <p:ext uri="{BB962C8B-B14F-4D97-AF65-F5344CB8AC3E}">
        <p14:creationId xmlns:p14="http://schemas.microsoft.com/office/powerpoint/2010/main" val="195749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13</a:t>
            </a:fld>
            <a:endParaRPr lang="en-CA"/>
          </a:p>
        </p:txBody>
      </p:sp>
    </p:spTree>
    <p:extLst>
      <p:ext uri="{BB962C8B-B14F-4D97-AF65-F5344CB8AC3E}">
        <p14:creationId xmlns:p14="http://schemas.microsoft.com/office/powerpoint/2010/main" val="22318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of </a:t>
            </a:r>
            <a:r>
              <a:rPr lang="en-US" dirty="0" err="1" smtClean="0"/>
              <a:t>Dionysia</a:t>
            </a:r>
            <a:r>
              <a:rPr lang="en-US" dirty="0" smtClean="0"/>
              <a:t> was a four day event and was a competition held every</a:t>
            </a:r>
            <a:r>
              <a:rPr lang="en-US" baseline="0" dirty="0" smtClean="0"/>
              <a:t> March. The events started with a sacrifice to the god Dionysus.  Most of the plays were tragedies but each day ended with a comedy.  A panel of 10 judges picked the best performance after the 4</a:t>
            </a:r>
            <a:r>
              <a:rPr lang="en-US" baseline="30000" dirty="0" smtClean="0"/>
              <a:t>th</a:t>
            </a:r>
            <a:r>
              <a:rPr lang="en-US" baseline="0" dirty="0" smtClean="0"/>
              <a:t> day.</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CA" smtClean="0"/>
              <a:t>2</a:t>
            </a:fld>
            <a:endParaRPr lang="en-CA"/>
          </a:p>
        </p:txBody>
      </p:sp>
    </p:spTree>
    <p:extLst>
      <p:ext uri="{BB962C8B-B14F-4D97-AF65-F5344CB8AC3E}">
        <p14:creationId xmlns:p14="http://schemas.microsoft.com/office/powerpoint/2010/main" val="354635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3</a:t>
            </a:fld>
            <a:endParaRPr lang="en-CA"/>
          </a:p>
        </p:txBody>
      </p:sp>
    </p:spTree>
    <p:extLst>
      <p:ext uri="{BB962C8B-B14F-4D97-AF65-F5344CB8AC3E}">
        <p14:creationId xmlns:p14="http://schemas.microsoft.com/office/powerpoint/2010/main" val="94866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4</a:t>
            </a:fld>
            <a:endParaRPr lang="en-CA"/>
          </a:p>
        </p:txBody>
      </p:sp>
    </p:spTree>
    <p:extLst>
      <p:ext uri="{BB962C8B-B14F-4D97-AF65-F5344CB8AC3E}">
        <p14:creationId xmlns:p14="http://schemas.microsoft.com/office/powerpoint/2010/main" val="363166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5</a:t>
            </a:fld>
            <a:endParaRPr lang="en-CA"/>
          </a:p>
        </p:txBody>
      </p:sp>
    </p:spTree>
    <p:extLst>
      <p:ext uri="{BB962C8B-B14F-4D97-AF65-F5344CB8AC3E}">
        <p14:creationId xmlns:p14="http://schemas.microsoft.com/office/powerpoint/2010/main" val="66147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6</a:t>
            </a:fld>
            <a:endParaRPr lang="en-CA"/>
          </a:p>
        </p:txBody>
      </p:sp>
    </p:spTree>
    <p:extLst>
      <p:ext uri="{BB962C8B-B14F-4D97-AF65-F5344CB8AC3E}">
        <p14:creationId xmlns:p14="http://schemas.microsoft.com/office/powerpoint/2010/main" val="271113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It's 411BCE and Athens is locked in the grip of a terrible war with Sparta. Although the war has been going on for years, things have recently taken a bad turn for Athens: they suffered a serious defeat in Sicily just two years before.</a:t>
            </a:r>
          </a:p>
          <a:p>
            <a:pPr marL="174708" indent="-174708">
              <a:buFont typeface="Arial" panose="020B0604020202020204" pitchFamily="34" charset="0"/>
              <a:buChar char="•"/>
            </a:pPr>
            <a:r>
              <a:rPr lang="en-US" dirty="0"/>
              <a:t>To make sure the sex-strike is effective, they will doll themselves up with makeup and put on their skimpiest clothes, to drive their husbands wild with desire.</a:t>
            </a:r>
          </a:p>
          <a:p>
            <a:pPr marL="174708" indent="-174708">
              <a:buFont typeface="Arial" panose="020B0604020202020204" pitchFamily="34" charset="0"/>
              <a:buChar char="•"/>
            </a:pPr>
            <a:r>
              <a:rPr lang="en-US" dirty="0"/>
              <a:t>Eventually, a deal is reached, and the two sides go off to have a party. The play ends with demonstrations of dancing from both sides, in a gesture of unity, trust, and friendship.</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CA" smtClean="0"/>
              <a:t>7</a:t>
            </a:fld>
            <a:endParaRPr lang="en-CA"/>
          </a:p>
        </p:txBody>
      </p:sp>
    </p:spTree>
    <p:extLst>
      <p:ext uri="{BB962C8B-B14F-4D97-AF65-F5344CB8AC3E}">
        <p14:creationId xmlns:p14="http://schemas.microsoft.com/office/powerpoint/2010/main" val="223210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8</a:t>
            </a:fld>
            <a:endParaRPr lang="en-CA"/>
          </a:p>
        </p:txBody>
      </p:sp>
    </p:spTree>
    <p:extLst>
      <p:ext uri="{BB962C8B-B14F-4D97-AF65-F5344CB8AC3E}">
        <p14:creationId xmlns:p14="http://schemas.microsoft.com/office/powerpoint/2010/main" val="34106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CA" smtClean="0"/>
              <a:t>9</a:t>
            </a:fld>
            <a:endParaRPr lang="en-CA"/>
          </a:p>
        </p:txBody>
      </p:sp>
    </p:spTree>
    <p:extLst>
      <p:ext uri="{BB962C8B-B14F-4D97-AF65-F5344CB8AC3E}">
        <p14:creationId xmlns:p14="http://schemas.microsoft.com/office/powerpoint/2010/main" val="2061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4/25/2017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4/25/2017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4/25/2017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4/25/2017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4/25/2017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Greek Theatre</a:t>
            </a:r>
            <a:endParaRPr lang="en-US" dirty="0"/>
          </a:p>
        </p:txBody>
      </p:sp>
      <p:sp>
        <p:nvSpPr>
          <p:cNvPr id="7" name="Subtitle 6"/>
          <p:cNvSpPr>
            <a:spLocks noGrp="1"/>
          </p:cNvSpPr>
          <p:nvPr>
            <p:ph type="subTitle" idx="1"/>
          </p:nvPr>
        </p:nvSpPr>
        <p:spPr/>
        <p:txBody>
          <a:bodyPr/>
          <a:lstStyle/>
          <a:p>
            <a:endParaRPr lang="en-US" dirty="0"/>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011" b="9011"/>
          <a:stretch>
            <a:fillRect/>
          </a:stretch>
        </p:blipFill>
        <p:spPr>
          <a:xfrm>
            <a:off x="6647431" y="1297637"/>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greek pl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378" y="237108"/>
            <a:ext cx="10047204" cy="662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7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a:t>
            </a:r>
            <a:endParaRPr lang="en-US" dirty="0"/>
          </a:p>
        </p:txBody>
      </p:sp>
      <p:sp>
        <p:nvSpPr>
          <p:cNvPr id="3" name="Content Placeholder 2"/>
          <p:cNvSpPr>
            <a:spLocks noGrp="1"/>
          </p:cNvSpPr>
          <p:nvPr>
            <p:ph idx="1"/>
          </p:nvPr>
        </p:nvSpPr>
        <p:spPr>
          <a:xfrm>
            <a:off x="529390" y="1600200"/>
            <a:ext cx="5197642" cy="4920916"/>
          </a:xfrm>
        </p:spPr>
        <p:txBody>
          <a:bodyPr>
            <a:noAutofit/>
          </a:bodyPr>
          <a:lstStyle/>
          <a:p>
            <a:r>
              <a:rPr lang="en-US" sz="2800" dirty="0"/>
              <a:t>The cast of a Greek play in the </a:t>
            </a:r>
            <a:r>
              <a:rPr lang="en-US" sz="2800" dirty="0" err="1"/>
              <a:t>Dionysia</a:t>
            </a:r>
            <a:r>
              <a:rPr lang="en-US" sz="2800" dirty="0"/>
              <a:t> was comprised of amateurs, not professionals (all male). </a:t>
            </a:r>
          </a:p>
          <a:p>
            <a:r>
              <a:rPr lang="en-US" sz="2800" dirty="0"/>
              <a:t>Ancient Greek actors had to gesture grandly so that the entire audience could see and hear the story. However most Greek theatres were cleverly constructed to transmit even the smallest sound to any seat. </a:t>
            </a:r>
          </a:p>
          <a:p>
            <a:endParaRPr lang="en-US" sz="2800" dirty="0"/>
          </a:p>
          <a:p>
            <a:endParaRPr lang="en-US" sz="2800" dirty="0"/>
          </a:p>
        </p:txBody>
      </p:sp>
      <p:pic>
        <p:nvPicPr>
          <p:cNvPr id="4102" name="Picture 6" descr="Image result for greek play m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194" y="683877"/>
            <a:ext cx="5837238" cy="583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Costumes and Masks</a:t>
            </a:r>
            <a:endParaRPr lang="en-US" dirty="0"/>
          </a:p>
        </p:txBody>
      </p:sp>
      <p:sp>
        <p:nvSpPr>
          <p:cNvPr id="3" name="Content Placeholder 2"/>
          <p:cNvSpPr>
            <a:spLocks noGrp="1"/>
          </p:cNvSpPr>
          <p:nvPr>
            <p:ph idx="1"/>
          </p:nvPr>
        </p:nvSpPr>
        <p:spPr>
          <a:xfrm>
            <a:off x="0" y="1371600"/>
            <a:ext cx="6015789" cy="4722478"/>
          </a:xfrm>
        </p:spPr>
        <p:txBody>
          <a:bodyPr>
            <a:noAutofit/>
          </a:bodyPr>
          <a:lstStyle/>
          <a:p>
            <a:r>
              <a:rPr lang="en-US" sz="2400" dirty="0"/>
              <a:t>The actors were so far away from the audience that without the aid of exaggerated costumes and masks they couldn’t express their emotions. </a:t>
            </a:r>
          </a:p>
          <a:p>
            <a:r>
              <a:rPr lang="en-US" sz="2400" dirty="0"/>
              <a:t>The masks were made of linen or cork, so none have survived. Tragic masks carried mournful or pained expressions, while comic masks were smiling or leering. </a:t>
            </a:r>
          </a:p>
          <a:p>
            <a:r>
              <a:rPr lang="en-US" sz="2400" dirty="0"/>
              <a:t>The shape of the mask amplified </a:t>
            </a:r>
            <a:r>
              <a:rPr lang="en-US" sz="2400" dirty="0" smtClean="0"/>
              <a:t>the </a:t>
            </a:r>
            <a:r>
              <a:rPr lang="en-US" sz="2400" dirty="0"/>
              <a:t>actor's voice, making his </a:t>
            </a:r>
            <a:r>
              <a:rPr lang="en-US" sz="2400" dirty="0" smtClean="0"/>
              <a:t>words easier </a:t>
            </a:r>
            <a:r>
              <a:rPr lang="en-US" sz="2400" dirty="0"/>
              <a:t>for the audience to hear.</a:t>
            </a:r>
          </a:p>
          <a:p>
            <a:endParaRPr lang="en-US" sz="2400" dirty="0"/>
          </a:p>
        </p:txBody>
      </p:sp>
      <p:pic>
        <p:nvPicPr>
          <p:cNvPr id="4" name="Picture 2" descr="Image result for greek ac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546" y="2164410"/>
            <a:ext cx="5547727" cy="362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Greek’ish</a:t>
            </a:r>
            <a:r>
              <a:rPr lang="en-US" dirty="0" smtClean="0"/>
              <a:t> Plays Activity</a:t>
            </a:r>
            <a:endParaRPr lang="en-US" dirty="0"/>
          </a:p>
        </p:txBody>
      </p:sp>
      <p:sp>
        <p:nvSpPr>
          <p:cNvPr id="3" name="Content Placeholder 2"/>
          <p:cNvSpPr>
            <a:spLocks noGrp="1"/>
          </p:cNvSpPr>
          <p:nvPr>
            <p:ph idx="1"/>
          </p:nvPr>
        </p:nvSpPr>
        <p:spPr/>
        <p:txBody>
          <a:bodyPr>
            <a:noAutofit/>
          </a:bodyPr>
          <a:lstStyle/>
          <a:p>
            <a:r>
              <a:rPr lang="en-US" sz="2800" dirty="0"/>
              <a:t>This activity will require you to participate in two brief plays based in Ancient Greece. </a:t>
            </a:r>
            <a:r>
              <a:rPr lang="en-US" sz="2800" dirty="0" smtClean="0"/>
              <a:t>Take </a:t>
            </a:r>
            <a:r>
              <a:rPr lang="en-US" sz="2800" dirty="0"/>
              <a:t>a moment to read over your part(s) and familiarize yourself with names and pronunciations.  Read through the play once on your own so you can make your cues and add proper dramatic gestures. </a:t>
            </a:r>
          </a:p>
          <a:p>
            <a:endParaRPr lang="en-US" sz="2800" dirty="0"/>
          </a:p>
          <a:p>
            <a:r>
              <a:rPr lang="en-US" sz="2800" dirty="0"/>
              <a:t>King Midas and the Golden Touch</a:t>
            </a:r>
          </a:p>
          <a:p>
            <a:endParaRPr lang="en-US" sz="2800" dirty="0"/>
          </a:p>
          <a:p>
            <a:r>
              <a:rPr lang="en-US" sz="2800" dirty="0"/>
              <a:t>Pandora’s Box</a:t>
            </a:r>
          </a:p>
        </p:txBody>
      </p:sp>
    </p:spTree>
    <p:extLst>
      <p:ext uri="{BB962C8B-B14F-4D97-AF65-F5344CB8AC3E}">
        <p14:creationId xmlns:p14="http://schemas.microsoft.com/office/powerpoint/2010/main" val="16440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Opening Night</a:t>
            </a:r>
            <a:endParaRPr lang="en-US" dirty="0"/>
          </a:p>
        </p:txBody>
      </p:sp>
      <p:sp>
        <p:nvSpPr>
          <p:cNvPr id="6" name="Content Placeholder 5"/>
          <p:cNvSpPr>
            <a:spLocks noGrp="1"/>
          </p:cNvSpPr>
          <p:nvPr>
            <p:ph idx="1"/>
          </p:nvPr>
        </p:nvSpPr>
        <p:spPr>
          <a:xfrm>
            <a:off x="1104900" y="1600200"/>
            <a:ext cx="8063163" cy="4572000"/>
          </a:xfrm>
        </p:spPr>
        <p:txBody>
          <a:bodyPr>
            <a:normAutofit/>
          </a:bodyPr>
          <a:lstStyle/>
          <a:p>
            <a:r>
              <a:rPr lang="en-US" sz="2400" dirty="0" smtClean="0"/>
              <a:t>The ancient Greeks enjoyed many forms of leisure and entertainment but above all the citizens of Greek City-States enjoyed drama.</a:t>
            </a:r>
          </a:p>
          <a:p>
            <a:r>
              <a:rPr lang="en-US" sz="2400" dirty="0" smtClean="0"/>
              <a:t>The </a:t>
            </a:r>
            <a:r>
              <a:rPr lang="en-US" sz="2400" dirty="0"/>
              <a:t>Greek theatre history began with festivals honoring their gods. A god, Dionysus, was honored with a festival called </a:t>
            </a:r>
            <a:r>
              <a:rPr lang="en-US" sz="2400" dirty="0" smtClean="0"/>
              <a:t>"City </a:t>
            </a:r>
            <a:r>
              <a:rPr lang="en-US" sz="2400" dirty="0" err="1"/>
              <a:t>Dionysia</a:t>
            </a:r>
            <a:r>
              <a:rPr lang="en-US" sz="2400" dirty="0"/>
              <a:t>". </a:t>
            </a:r>
          </a:p>
          <a:p>
            <a:r>
              <a:rPr lang="en-US" sz="2400" dirty="0"/>
              <a:t>In Athens, during this festival, men used to perform songs to welcome Dionysus. Plays were only presented at </a:t>
            </a:r>
            <a:r>
              <a:rPr lang="en-US" sz="2400" dirty="0" smtClean="0"/>
              <a:t>the City </a:t>
            </a:r>
            <a:r>
              <a:rPr lang="en-US" sz="2400" dirty="0" err="1"/>
              <a:t>Dionysia</a:t>
            </a:r>
            <a:r>
              <a:rPr lang="en-US" sz="2400" dirty="0"/>
              <a:t> festival</a:t>
            </a:r>
            <a:r>
              <a:rPr lang="en-US" sz="2400" dirty="0" smtClean="0"/>
              <a:t>. </a:t>
            </a:r>
            <a:endParaRPr lang="en-US" sz="2400" dirty="0"/>
          </a:p>
          <a:p>
            <a:endParaRPr lang="en-US" sz="2400" dirty="0"/>
          </a:p>
          <a:p>
            <a:endParaRPr lang="en-US" sz="2400" dirty="0"/>
          </a:p>
        </p:txBody>
      </p:sp>
      <p:pic>
        <p:nvPicPr>
          <p:cNvPr id="1028" name="Picture 4" descr="Diony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812" y="1600200"/>
            <a:ext cx="2241247" cy="349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8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a:t>
            </a:r>
            <a:endParaRPr lang="en-US" dirty="0"/>
          </a:p>
        </p:txBody>
      </p:sp>
      <p:sp>
        <p:nvSpPr>
          <p:cNvPr id="3" name="Content Placeholder 2"/>
          <p:cNvSpPr>
            <a:spLocks noGrp="1"/>
          </p:cNvSpPr>
          <p:nvPr>
            <p:ph idx="1"/>
          </p:nvPr>
        </p:nvSpPr>
        <p:spPr>
          <a:xfrm>
            <a:off x="1104900" y="1600200"/>
            <a:ext cx="9982200" cy="2442411"/>
          </a:xfrm>
        </p:spPr>
        <p:txBody>
          <a:bodyPr>
            <a:normAutofit/>
          </a:bodyPr>
          <a:lstStyle/>
          <a:p>
            <a:r>
              <a:rPr lang="en-US" sz="2400" dirty="0"/>
              <a:t>Athens was the main center for these theatrical traditions. </a:t>
            </a:r>
          </a:p>
          <a:p>
            <a:r>
              <a:rPr lang="en-US" sz="2400" dirty="0"/>
              <a:t>Athenians spread these festivals to its numerous allies in order to promote a common identity. </a:t>
            </a:r>
          </a:p>
          <a:p>
            <a:endParaRPr lang="en-US" sz="2400" dirty="0"/>
          </a:p>
        </p:txBody>
      </p:sp>
      <p:pic>
        <p:nvPicPr>
          <p:cNvPr id="2050" name="Picture 2" descr="Image result for greek theatre ath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70" y="3072146"/>
            <a:ext cx="10705341" cy="358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Content Placeholder 2"/>
          <p:cNvSpPr>
            <a:spLocks noGrp="1"/>
          </p:cNvSpPr>
          <p:nvPr>
            <p:ph idx="1"/>
          </p:nvPr>
        </p:nvSpPr>
        <p:spPr>
          <a:xfrm>
            <a:off x="481264" y="1600200"/>
            <a:ext cx="6184232" cy="4572000"/>
          </a:xfrm>
        </p:spPr>
        <p:txBody>
          <a:bodyPr>
            <a:normAutofit/>
          </a:bodyPr>
          <a:lstStyle/>
          <a:p>
            <a:r>
              <a:rPr lang="en-US" sz="2400" dirty="0"/>
              <a:t>At the early Greek festivals, the actors, directors, and dramatists were all the same person. </a:t>
            </a:r>
          </a:p>
          <a:p>
            <a:r>
              <a:rPr lang="en-US" sz="2400" dirty="0"/>
              <a:t>After some time, only three actors were allowed to perform in each play. Later </a:t>
            </a:r>
            <a:r>
              <a:rPr lang="en-US" sz="2400" dirty="0" smtClean="0"/>
              <a:t>on a few </a:t>
            </a:r>
            <a:r>
              <a:rPr lang="en-US" sz="2400" dirty="0"/>
              <a:t>non-speaking roles were allowed to perform on-stage. </a:t>
            </a:r>
          </a:p>
          <a:p>
            <a:r>
              <a:rPr lang="en-US" sz="2400" dirty="0"/>
              <a:t>Due to limited number of actors allowed on-stage, the chorus evolved into a very active part of Greek theatre. Music was </a:t>
            </a:r>
            <a:r>
              <a:rPr lang="en-US" sz="2400" dirty="0" smtClean="0"/>
              <a:t>often </a:t>
            </a:r>
            <a:r>
              <a:rPr lang="en-US" sz="2400" dirty="0"/>
              <a:t>played during the </a:t>
            </a:r>
            <a:r>
              <a:rPr lang="en-US" sz="2400" dirty="0" smtClean="0"/>
              <a:t>chorus’ delivery </a:t>
            </a:r>
            <a:r>
              <a:rPr lang="en-US" sz="2400" dirty="0"/>
              <a:t>of its lines.</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117" y="1600200"/>
            <a:ext cx="5050960" cy="3645568"/>
          </a:xfrm>
          <a:prstGeom prst="rect">
            <a:avLst/>
          </a:prstGeom>
        </p:spPr>
      </p:pic>
    </p:spTree>
    <p:extLst>
      <p:ext uri="{BB962C8B-B14F-4D97-AF65-F5344CB8AC3E}">
        <p14:creationId xmlns:p14="http://schemas.microsoft.com/office/powerpoint/2010/main" val="349243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Performances</a:t>
            </a:r>
            <a:endParaRPr lang="en-US" dirty="0"/>
          </a:p>
        </p:txBody>
      </p:sp>
      <p:sp>
        <p:nvSpPr>
          <p:cNvPr id="3" name="Content Placeholder 2"/>
          <p:cNvSpPr>
            <a:spLocks noGrp="1"/>
          </p:cNvSpPr>
          <p:nvPr>
            <p:ph idx="1"/>
          </p:nvPr>
        </p:nvSpPr>
        <p:spPr>
          <a:xfrm>
            <a:off x="1104900" y="1600200"/>
            <a:ext cx="9982200" cy="2298032"/>
          </a:xfrm>
        </p:spPr>
        <p:txBody>
          <a:bodyPr>
            <a:normAutofit/>
          </a:bodyPr>
          <a:lstStyle/>
          <a:p>
            <a:r>
              <a:rPr lang="en-US" sz="2400" dirty="0"/>
              <a:t>Tragedy, comedy, and satyr (satire) plays were </a:t>
            </a:r>
            <a:r>
              <a:rPr lang="en-US" sz="2400" dirty="0" smtClean="0"/>
              <a:t>other theatrical </a:t>
            </a:r>
            <a:r>
              <a:rPr lang="en-US" sz="2400" dirty="0"/>
              <a:t>forms.</a:t>
            </a:r>
          </a:p>
          <a:p>
            <a:r>
              <a:rPr lang="en-US" sz="2400" dirty="0" smtClean="0"/>
              <a:t>Tragedy </a:t>
            </a:r>
            <a:r>
              <a:rPr lang="en-US" sz="2400" dirty="0"/>
              <a:t>and comedy were viewed as completely separate genres. Satyr plays dealt with the mythological subjects in a comedic manner.</a:t>
            </a:r>
          </a:p>
          <a:p>
            <a:endParaRPr lang="en-US" sz="2400" dirty="0"/>
          </a:p>
        </p:txBody>
      </p:sp>
      <p:pic>
        <p:nvPicPr>
          <p:cNvPr id="8194" name="Picture 2" descr="Image result for greek come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91" y="3029368"/>
            <a:ext cx="4480593" cy="38286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greek satyr pl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491" y="3229183"/>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eurip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102" y="3914274"/>
            <a:ext cx="1921098" cy="2950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Tragedy Plays</a:t>
            </a:r>
            <a:endParaRPr lang="en-US" dirty="0"/>
          </a:p>
        </p:txBody>
      </p:sp>
      <p:sp>
        <p:nvSpPr>
          <p:cNvPr id="3" name="Content Placeholder 2"/>
          <p:cNvSpPr>
            <a:spLocks noGrp="1"/>
          </p:cNvSpPr>
          <p:nvPr>
            <p:ph idx="1"/>
          </p:nvPr>
        </p:nvSpPr>
        <p:spPr>
          <a:xfrm>
            <a:off x="703846" y="1391652"/>
            <a:ext cx="11119185" cy="4572000"/>
          </a:xfrm>
        </p:spPr>
        <p:txBody>
          <a:bodyPr>
            <a:normAutofit/>
          </a:bodyPr>
          <a:lstStyle/>
          <a:p>
            <a:r>
              <a:rPr lang="en-US" sz="2400" dirty="0"/>
              <a:t>Thespis is considered to be the first Greek "actor" and originator of tragedy. </a:t>
            </a:r>
          </a:p>
          <a:p>
            <a:r>
              <a:rPr lang="en-US" sz="2400" dirty="0"/>
              <a:t>Aristotle's </a:t>
            </a:r>
            <a:r>
              <a:rPr lang="en-US" sz="2400" i="1" dirty="0"/>
              <a:t>Poetics </a:t>
            </a:r>
            <a:r>
              <a:rPr lang="en-US" sz="2400" dirty="0"/>
              <a:t>contain the earliest known theory about the origins of Greek theatre. He says that tragedy evolved from dithyrambs, songs sung in praise of Dionysus at the </a:t>
            </a:r>
            <a:r>
              <a:rPr lang="en-US" sz="2400" dirty="0" err="1"/>
              <a:t>Dionysia</a:t>
            </a:r>
            <a:r>
              <a:rPr lang="en-US" sz="2400" dirty="0"/>
              <a:t> each year. </a:t>
            </a:r>
          </a:p>
          <a:p>
            <a:r>
              <a:rPr lang="en-US" sz="2400" dirty="0"/>
              <a:t>Three well-known Greek tragedy playwrights of the fifth century </a:t>
            </a:r>
            <a:r>
              <a:rPr lang="en-US" sz="2400" dirty="0" smtClean="0"/>
              <a:t>BCE are </a:t>
            </a:r>
            <a:r>
              <a:rPr lang="en-US" sz="2400" dirty="0"/>
              <a:t>Sophocles, Euripides and Aeschylus. </a:t>
            </a:r>
          </a:p>
          <a:p>
            <a:endParaRPr lang="en-US" sz="2400" dirty="0"/>
          </a:p>
        </p:txBody>
      </p:sp>
      <p:pic>
        <p:nvPicPr>
          <p:cNvPr id="9218" name="Picture 2" descr="Image result for sopho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533" y="4064166"/>
            <a:ext cx="1912225" cy="279383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aeschyl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943" y="3799220"/>
            <a:ext cx="22098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Comedies</a:t>
            </a:r>
            <a:endParaRPr lang="en-US" dirty="0"/>
          </a:p>
        </p:txBody>
      </p:sp>
      <p:sp>
        <p:nvSpPr>
          <p:cNvPr id="3" name="Content Placeholder 2"/>
          <p:cNvSpPr>
            <a:spLocks noGrp="1"/>
          </p:cNvSpPr>
          <p:nvPr>
            <p:ph idx="1"/>
          </p:nvPr>
        </p:nvSpPr>
        <p:spPr>
          <a:xfrm>
            <a:off x="447661" y="1407695"/>
            <a:ext cx="10637921" cy="4572000"/>
          </a:xfrm>
        </p:spPr>
        <p:txBody>
          <a:bodyPr>
            <a:normAutofit/>
          </a:bodyPr>
          <a:lstStyle/>
          <a:p>
            <a:r>
              <a:rPr lang="en-US" sz="2400" dirty="0"/>
              <a:t>Comedy was also an important part of ancient Greek theatre. Comedy plays were derived from imitation.</a:t>
            </a:r>
          </a:p>
          <a:p>
            <a:r>
              <a:rPr lang="en-US" sz="2400" dirty="0"/>
              <a:t>Many comedies were written but out of these only 11 plays survived.</a:t>
            </a:r>
          </a:p>
          <a:p>
            <a:r>
              <a:rPr lang="en-US" sz="2400" dirty="0" err="1" smtClean="0"/>
              <a:t>Lysistrata</a:t>
            </a:r>
            <a:r>
              <a:rPr lang="en-US" sz="2400" dirty="0"/>
              <a:t>, a comic account of one woman's extraordinary mission to end The Peloponnesian War. </a:t>
            </a:r>
            <a:r>
              <a:rPr lang="en-US" sz="2400" dirty="0" err="1"/>
              <a:t>Lysistrata</a:t>
            </a:r>
            <a:r>
              <a:rPr lang="en-US" sz="2400" dirty="0"/>
              <a:t> persuades the women of Greece to withhold sexual privileges from their husbands and lovers as a means of forcing the men to negotiate peace — a strategy, however, that inflames the battle between the sexes.</a:t>
            </a:r>
          </a:p>
          <a:p>
            <a:endParaRPr lang="en-US" sz="2400" dirty="0"/>
          </a:p>
          <a:p>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621" y="4292873"/>
            <a:ext cx="4026820" cy="256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05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Theatres</a:t>
            </a:r>
            <a:endParaRPr lang="en-US" dirty="0"/>
          </a:p>
        </p:txBody>
      </p:sp>
      <p:sp>
        <p:nvSpPr>
          <p:cNvPr id="3" name="Content Placeholder 2"/>
          <p:cNvSpPr>
            <a:spLocks noGrp="1"/>
          </p:cNvSpPr>
          <p:nvPr>
            <p:ph idx="1"/>
          </p:nvPr>
        </p:nvSpPr>
        <p:spPr>
          <a:xfrm>
            <a:off x="6160166" y="1600199"/>
            <a:ext cx="5390150" cy="3862137"/>
          </a:xfrm>
        </p:spPr>
        <p:txBody>
          <a:bodyPr>
            <a:normAutofit/>
          </a:bodyPr>
          <a:lstStyle/>
          <a:p>
            <a:r>
              <a:rPr lang="en-US" sz="2800" dirty="0"/>
              <a:t>Theatre buildings were called a </a:t>
            </a:r>
            <a:r>
              <a:rPr lang="en-US" sz="2800" dirty="0" err="1"/>
              <a:t>theatron</a:t>
            </a:r>
            <a:r>
              <a:rPr lang="en-US" sz="2800" dirty="0"/>
              <a:t>. The theaters were large, open-air structures constructed on the slopes of hills. They consisted of three main elements: the orchestra, the </a:t>
            </a:r>
            <a:r>
              <a:rPr lang="en-US" sz="2800" dirty="0" err="1"/>
              <a:t>skene</a:t>
            </a:r>
            <a:r>
              <a:rPr lang="en-US" sz="2800" dirty="0"/>
              <a:t> </a:t>
            </a:r>
            <a:r>
              <a:rPr lang="en-US" sz="2800" dirty="0" smtClean="0"/>
              <a:t>(</a:t>
            </a:r>
            <a:r>
              <a:rPr lang="en-US" sz="2800" dirty="0"/>
              <a:t>tent or building), and the audience. </a:t>
            </a:r>
          </a:p>
          <a:p>
            <a:endParaRPr lang="en-US" sz="2800" dirty="0"/>
          </a:p>
          <a:p>
            <a:endParaRPr lang="en-US" sz="2800" dirty="0"/>
          </a:p>
        </p:txBody>
      </p:sp>
      <p:pic>
        <p:nvPicPr>
          <p:cNvPr id="3074" name="Picture 2" descr="Image result for greek theatre ath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8" y="1676357"/>
            <a:ext cx="5547393" cy="370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4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age result for greek pl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991" y="255251"/>
            <a:ext cx="8572500" cy="606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2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6 - Greek Theatre" id="{293678FC-2045-4E74-ADF5-C741C95D5169}" vid="{15F710E6-6EB3-432A-9A5C-C38FC235B17C}"/>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4873beb7-5857-4685-be1f-d57550cc96cc"/>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6 - Greek Theatre</Template>
  <TotalTime>457</TotalTime>
  <Words>811</Words>
  <Application>Microsoft Office PowerPoint</Application>
  <PresentationFormat>Widescreen</PresentationFormat>
  <Paragraphs>55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Euphemia</vt:lpstr>
      <vt:lpstr>Plantagenet Cherokee</vt:lpstr>
      <vt:lpstr>Wingdings</vt:lpstr>
      <vt:lpstr>Academic Literature 16x9</vt:lpstr>
      <vt:lpstr>Greek Theatre</vt:lpstr>
      <vt:lpstr>The Opening Night</vt:lpstr>
      <vt:lpstr>Athens</vt:lpstr>
      <vt:lpstr>Multi-Tasking</vt:lpstr>
      <vt:lpstr>Types of Performances</vt:lpstr>
      <vt:lpstr>Tragedy Plays</vt:lpstr>
      <vt:lpstr>Comedies</vt:lpstr>
      <vt:lpstr>Greek Theatres</vt:lpstr>
      <vt:lpstr>PowerPoint Presentation</vt:lpstr>
      <vt:lpstr>PowerPoint Presentation</vt:lpstr>
      <vt:lpstr>Acting</vt:lpstr>
      <vt:lpstr>Costumes and Masks</vt:lpstr>
      <vt:lpstr>Greek’ish Plays Activity</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dc:title>
  <dc:creator>Champion, Andrew    (ASD-W)</dc:creator>
  <cp:lastModifiedBy>Champion, Andrew    (ASD-W)</cp:lastModifiedBy>
  <cp:revision>3</cp:revision>
  <cp:lastPrinted>2017-04-25T10:57:45Z</cp:lastPrinted>
  <dcterms:created xsi:type="dcterms:W3CDTF">2017-04-25T10:56:12Z</dcterms:created>
  <dcterms:modified xsi:type="dcterms:W3CDTF">2017-04-25T18:34:04Z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