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0"/>
  </p:notesMasterIdLst>
  <p:handoutMasterIdLst>
    <p:handoutMasterId r:id="rId21"/>
  </p:handoutMasterIdLst>
  <p:sldIdLst>
    <p:sldId id="270" r:id="rId3"/>
    <p:sldId id="271" r:id="rId4"/>
    <p:sldId id="286" r:id="rId5"/>
    <p:sldId id="287" r:id="rId6"/>
    <p:sldId id="272" r:id="rId7"/>
    <p:sldId id="273" r:id="rId8"/>
    <p:sldId id="274" r:id="rId9"/>
    <p:sldId id="275" r:id="rId10"/>
    <p:sldId id="276" r:id="rId11"/>
    <p:sldId id="277" r:id="rId12"/>
    <p:sldId id="284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713" autoAdjust="0"/>
  </p:normalViewPr>
  <p:slideViewPr>
    <p:cSldViewPr snapToGrid="0">
      <p:cViewPr varScale="1">
        <p:scale>
          <a:sx n="56" d="100"/>
          <a:sy n="56" d="100"/>
        </p:scale>
        <p:origin x="12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CEF702-0714-4E08-A299-FB7CD6DD53DC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B0F021-7EF0-4BDC-ABAA-3F31888D2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3835DD-85A7-4A1D-B5D6-4471BFC8E4F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B45845-826A-4014-B98A-97266F30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3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Commodity - </a:t>
            </a:r>
            <a:r>
              <a:rPr lang="en-US" dirty="0"/>
              <a:t>a raw material or primary agricultural product that can be bought and sold, such as copper or coffee.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8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laconic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phrase or laconism is a concise or terse statement, especially a blunt and elliptical rejoinder. It is named after Laconia, the region of Greece including the city of Sparta, whose ancient inhabitants had a reputation for verbal austerity and were famous for their blunt and often pithy remarks.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Oligarchy – </a:t>
            </a:r>
            <a:r>
              <a:rPr lang="en-CA" dirty="0" err="1" smtClean="0"/>
              <a:t>govt</a:t>
            </a:r>
            <a:r>
              <a:rPr lang="en-CA" dirty="0" smtClean="0"/>
              <a:t> controlled by</a:t>
            </a:r>
            <a:r>
              <a:rPr lang="en-CA" baseline="0" dirty="0" smtClean="0"/>
              <a:t> a very few individuals</a:t>
            </a:r>
          </a:p>
          <a:p>
            <a:r>
              <a:rPr lang="en-CA" baseline="0" dirty="0" smtClean="0"/>
              <a:t>When voting on proposals the winning side was the one that shouted the loudest, not necessarily who had the most people.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80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Although</a:t>
            </a:r>
            <a:r>
              <a:rPr lang="en-CA" baseline="0" dirty="0" smtClean="0"/>
              <a:t> Sparta only had 10000 </a:t>
            </a:r>
            <a:r>
              <a:rPr lang="en-CA" baseline="0" dirty="0" err="1" smtClean="0"/>
              <a:t>Spartiates</a:t>
            </a:r>
            <a:r>
              <a:rPr lang="en-CA" baseline="0" dirty="0" smtClean="0"/>
              <a:t> they did have thousands of helots(slaves) that served the Spartans.</a:t>
            </a:r>
          </a:p>
          <a:p>
            <a:r>
              <a:rPr lang="en-CA" baseline="0" dirty="0" smtClean="0"/>
              <a:t>Babies were left abandoned if they didn’t pass an inspection of physical attributes.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5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Spartans were discouraged</a:t>
            </a:r>
            <a:r>
              <a:rPr lang="en-CA" baseline="0" dirty="0" smtClean="0"/>
              <a:t> from studying philosophy, literature and the arts.</a:t>
            </a:r>
          </a:p>
          <a:p>
            <a:r>
              <a:rPr lang="en-CA" baseline="0" dirty="0" smtClean="0"/>
              <a:t>Spartans would often make sacrifices before battles and after battles.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2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 political or legal status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60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5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8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1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Agora – a central public</a:t>
            </a:r>
            <a:r>
              <a:rPr lang="en-CA" baseline="0" dirty="0" smtClean="0"/>
              <a:t> space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Athenians considered a well-rounded education</a:t>
            </a:r>
            <a:r>
              <a:rPr lang="en-CA" baseline="0" dirty="0" smtClean="0"/>
              <a:t> essential for </a:t>
            </a:r>
            <a:r>
              <a:rPr lang="en-CA" baseline="0" smtClean="0"/>
              <a:t>all citizens.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2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5845-826A-4014-B98A-97266F3057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9BA0-A3F1-4AE0-A095-A691F325988D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3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9DF06-9503-4BFC-9BDB-01518A2C34BB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56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6D803-E824-49BC-A33E-A6A786BEDB3D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35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D3032-ACFF-440E-8C29-E047F0CC3352}" type="datetime1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1548" y="969336"/>
            <a:ext cx="487375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51548" y="328278"/>
            <a:ext cx="487375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08975" y="969336"/>
            <a:ext cx="487375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975" y="328278"/>
            <a:ext cx="487375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23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200" userDrawn="1">
          <p15:clr>
            <a:srgbClr val="FBAE40"/>
          </p15:clr>
        </p15:guide>
        <p15:guide id="3" pos="75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74E8E-6132-4C3E-8FAF-08614718A4E8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53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7C1BA8-14CB-402F-AB5D-65EFB4CEE9BA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644" y="2600325"/>
            <a:ext cx="10382612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81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C792A-0B0D-4D75-99F7-2870465BBD14}" type="datetime1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16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1200" userDrawn="1">
          <p15:clr>
            <a:srgbClr val="FBAE40"/>
          </p15:clr>
        </p15:guide>
        <p15:guide id="3" pos="7512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14D2-C15B-4C78-A526-4D8666FA99F8}" type="datetime1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51548" y="969336"/>
            <a:ext cx="487375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51548" y="328278"/>
            <a:ext cx="487375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08975" y="969336"/>
            <a:ext cx="487375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975" y="328278"/>
            <a:ext cx="4873752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049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1200" userDrawn="1">
          <p15:clr>
            <a:srgbClr val="FBAE40"/>
          </p15:clr>
        </p15:guide>
        <p15:guide id="2" pos="75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F1A27-4218-4094-BEAE-9A3589DB2B89}" type="datetime1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50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632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39AB3-3BFC-4457-B471-ADCDC73FC5EE}" type="datetime1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00" y="2133601"/>
            <a:ext cx="95758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00674-BE8F-4CEA-9736-5FEE3AB227F1}" type="datetime1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05000" y="1406964"/>
            <a:ext cx="5516078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6778"/>
            <a:ext cx="5516078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98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12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-3632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953A3-A3BE-4323-8A5F-3F3FB07EB2DE}" type="datetime1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07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93063ED-E45C-4ACA-BFCF-74D8FA5A001B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3632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3023" y="-5589"/>
            <a:ext cx="1482350" cy="6868109"/>
            <a:chOff x="-13023" y="-5589"/>
            <a:chExt cx="1482350" cy="6868109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0147" y="-5589"/>
              <a:ext cx="1397008" cy="6858000"/>
              <a:chOff x="1097" y="-4624"/>
              <a:chExt cx="1397008" cy="6857406"/>
            </a:xfrm>
          </p:grpSpPr>
          <p:sp>
            <p:nvSpPr>
              <p:cNvPr id="18" name="Freeform 4"/>
              <p:cNvSpPr>
                <a:spLocks/>
              </p:cNvSpPr>
              <p:nvPr/>
            </p:nvSpPr>
            <p:spPr bwMode="ltGray">
              <a:xfrm flipH="1">
                <a:off x="13149" y="-4624"/>
                <a:ext cx="1367425" cy="6837767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5"/>
              <p:cNvSpPr>
                <a:spLocks/>
              </p:cNvSpPr>
              <p:nvPr/>
            </p:nvSpPr>
            <p:spPr bwMode="ltGray">
              <a:xfrm flipH="1">
                <a:off x="13149" y="1692618"/>
                <a:ext cx="1367425" cy="50107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ltGray">
              <a:xfrm flipH="1">
                <a:off x="14245" y="1286160"/>
                <a:ext cx="1367425" cy="50226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ltGray">
              <a:xfrm flipH="1">
                <a:off x="13149" y="148913"/>
                <a:ext cx="1367425" cy="303504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ltGray">
              <a:xfrm flipH="1">
                <a:off x="14245" y="983847"/>
                <a:ext cx="1367425" cy="3499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ltGray">
              <a:xfrm flipH="1">
                <a:off x="14245" y="679152"/>
                <a:ext cx="1367425" cy="430857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ltGray">
              <a:xfrm flipH="1">
                <a:off x="13149" y="371483"/>
                <a:ext cx="1384956" cy="374917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ltGray">
              <a:xfrm flipH="1">
                <a:off x="2192" y="3939738"/>
                <a:ext cx="1367425" cy="50107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ltGray">
              <a:xfrm flipH="1">
                <a:off x="3288" y="3533280"/>
                <a:ext cx="1367425" cy="50226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ltGray">
              <a:xfrm flipH="1">
                <a:off x="2192" y="2394843"/>
                <a:ext cx="1367425" cy="303504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ltGray">
              <a:xfrm flipH="1">
                <a:off x="3288" y="3229776"/>
                <a:ext cx="1367425" cy="3499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ltGray">
              <a:xfrm flipH="1">
                <a:off x="2192" y="2926868"/>
                <a:ext cx="1367425" cy="429666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ltGray">
              <a:xfrm flipH="1">
                <a:off x="3288" y="2616817"/>
                <a:ext cx="1384956" cy="376107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ltGray">
              <a:xfrm flipH="1">
                <a:off x="13149" y="4970461"/>
                <a:ext cx="1367425" cy="50107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ltGray">
              <a:xfrm flipH="1">
                <a:off x="14245" y="4564004"/>
                <a:ext cx="1367425" cy="502269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ltGray">
              <a:xfrm flipH="1">
                <a:off x="2192" y="5672686"/>
                <a:ext cx="1367425" cy="303504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ltGray">
              <a:xfrm rot="16200000" flipH="1">
                <a:off x="512729" y="5994798"/>
                <a:ext cx="346352" cy="1369616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21"/>
              <p:cNvSpPr>
                <a:spLocks/>
              </p:cNvSpPr>
              <p:nvPr/>
            </p:nvSpPr>
            <p:spPr bwMode="ltGray">
              <a:xfrm flipH="1">
                <a:off x="2192" y="6204711"/>
                <a:ext cx="1367425" cy="429666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ltGray">
              <a:xfrm flipH="1">
                <a:off x="3288" y="5894661"/>
                <a:ext cx="1384956" cy="376107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23"/>
            <p:cNvSpPr>
              <a:spLocks/>
            </p:cNvSpPr>
            <p:nvPr/>
          </p:nvSpPr>
          <p:spPr bwMode="ltGray">
            <a:xfrm rot="16200000" flipH="1">
              <a:off x="-2995169" y="2977523"/>
              <a:ext cx="6867143" cy="902851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ltGray">
            <a:xfrm rot="16200000" flipH="1">
              <a:off x="-2170536" y="3221067"/>
              <a:ext cx="6865553" cy="414172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 userDrawn="1"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 userDrawn="1"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1484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Athens and Sparta</a:t>
            </a:r>
            <a:endParaRPr lang="en-US" dirty="0"/>
          </a:p>
        </p:txBody>
      </p:sp>
      <p:pic>
        <p:nvPicPr>
          <p:cNvPr id="1026" name="Picture 2" descr="Image result for athens and spa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82" y="2473138"/>
            <a:ext cx="54102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Agriculture was strong and vital to the economy.</a:t>
            </a:r>
          </a:p>
          <a:p>
            <a:r>
              <a:rPr lang="en-CA" altLang="en-US" dirty="0" smtClean="0"/>
              <a:t>A great fleet of boats helped Athenians trade with allies.</a:t>
            </a:r>
          </a:p>
          <a:p>
            <a:r>
              <a:rPr lang="en-CA" altLang="en-US" dirty="0" smtClean="0"/>
              <a:t>Ideas and goods were traded relatively freely in and out of Athens.</a:t>
            </a:r>
          </a:p>
          <a:p>
            <a:r>
              <a:rPr lang="en-CA" altLang="en-US" dirty="0" smtClean="0"/>
              <a:t>Athenians used metal coins.</a:t>
            </a:r>
          </a:p>
          <a:p>
            <a:r>
              <a:rPr lang="en-CA" altLang="en-US" dirty="0" smtClean="0"/>
              <a:t>Marble was another commodity that was profitable for Athens.</a:t>
            </a:r>
            <a:endParaRPr lang="en-CA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Athenian Economy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84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81252" y="4580965"/>
            <a:ext cx="8534400" cy="1509712"/>
          </a:xfrm>
        </p:spPr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ka: Lacedaemonians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Sparta</a:t>
            </a:r>
            <a:endParaRPr lang="en-CA" dirty="0"/>
          </a:p>
        </p:txBody>
      </p:sp>
      <p:pic>
        <p:nvPicPr>
          <p:cNvPr id="1026" name="Picture 2" descr="Image result for spart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3175"/>
            <a:ext cx="7084184" cy="39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sz="2800" dirty="0" smtClean="0"/>
              <a:t>Spartans lived under an </a:t>
            </a:r>
            <a:r>
              <a:rPr lang="en-CA" altLang="en-US" sz="2800" b="1" dirty="0" smtClean="0"/>
              <a:t>Oligarchy.</a:t>
            </a:r>
          </a:p>
          <a:p>
            <a:r>
              <a:rPr lang="en-CA" altLang="en-US" sz="2800" dirty="0" smtClean="0"/>
              <a:t>Some representation was elected by the citizens of Sparta.</a:t>
            </a:r>
          </a:p>
          <a:p>
            <a:r>
              <a:rPr lang="en-CA" altLang="en-US" sz="2800" dirty="0" smtClean="0"/>
              <a:t>Most of the power laid in the hands of two Kings:</a:t>
            </a:r>
          </a:p>
          <a:p>
            <a:pPr lvl="1"/>
            <a:r>
              <a:rPr lang="en-CA" altLang="en-US" sz="2400" dirty="0" smtClean="0"/>
              <a:t>One king controlled the </a:t>
            </a:r>
            <a:r>
              <a:rPr lang="en-CA" altLang="en-US" sz="2400" dirty="0"/>
              <a:t>m</a:t>
            </a:r>
            <a:r>
              <a:rPr lang="en-CA" altLang="en-US" sz="2400" dirty="0" smtClean="0"/>
              <a:t>ilitary and one controlled the govt.</a:t>
            </a:r>
          </a:p>
          <a:p>
            <a:pPr lvl="1"/>
            <a:r>
              <a:rPr lang="en-CA" altLang="en-US" sz="2400" dirty="0" smtClean="0"/>
              <a:t>This power was passed down to the sons of each king</a:t>
            </a:r>
          </a:p>
          <a:p>
            <a:r>
              <a:rPr lang="en-CA" altLang="en-US" sz="2800" dirty="0" smtClean="0"/>
              <a:t>Freedom of choice was very limited for Spartans</a:t>
            </a:r>
          </a:p>
          <a:p>
            <a:r>
              <a:rPr lang="en-CA" altLang="en-US" sz="2800" dirty="0" smtClean="0"/>
              <a:t>A council of 28 aristocrats advised the kings but an Assembly of all male citizens over 30 met outside the city walls to vote on proposals.</a:t>
            </a:r>
            <a:endParaRPr lang="en-CA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Spartan Government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73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Spartan life revolved around war and the protection of Sparta.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CA" dirty="0" smtClean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Sparta didn’t seek to conquer as they isolated themselves from the outside world.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CA" dirty="0" smtClean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Boys were taken from home at 7 for military training, which lasted until 60 years of age.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CA" dirty="0" smtClean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Most </a:t>
            </a:r>
            <a:r>
              <a:rPr lang="en-CA" b="1" dirty="0" smtClean="0"/>
              <a:t>feared</a:t>
            </a:r>
            <a:r>
              <a:rPr lang="en-CA" dirty="0" smtClean="0"/>
              <a:t> City-State despite only having 10,000 official citizens at any one time.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Spartan Military and War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00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6491" y="1447800"/>
            <a:ext cx="10445093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Spartans</a:t>
            </a:r>
            <a:r>
              <a:rPr lang="en-US" dirty="0"/>
              <a:t> were notorious for living a simple, frugal, </a:t>
            </a:r>
            <a:r>
              <a:rPr lang="en-US" dirty="0" smtClean="0"/>
              <a:t>minimalist </a:t>
            </a:r>
            <a:r>
              <a:rPr lang="en-US" b="1" dirty="0" smtClean="0"/>
              <a:t>lifestyle</a:t>
            </a:r>
            <a:r>
              <a:rPr lang="en-US" dirty="0"/>
              <a:t>. They ate only what they needed, kept their bodies fit, did not spend money wastefully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Men lived together in a military barracks until 30, even if married.</a:t>
            </a:r>
          </a:p>
          <a:p>
            <a:r>
              <a:rPr lang="en-CA" altLang="en-US" dirty="0" smtClean="0"/>
              <a:t>Worship of the </a:t>
            </a:r>
            <a:r>
              <a:rPr lang="en-CA" altLang="en-US" b="1" dirty="0" smtClean="0"/>
              <a:t>Gods </a:t>
            </a:r>
            <a:r>
              <a:rPr lang="en-CA" altLang="en-US" dirty="0" smtClean="0"/>
              <a:t>was important and could trump even there thirst for battle.</a:t>
            </a:r>
          </a:p>
          <a:p>
            <a:r>
              <a:rPr lang="en-CA" altLang="en-US" b="1" dirty="0" smtClean="0"/>
              <a:t>Obedience</a:t>
            </a:r>
            <a:r>
              <a:rPr lang="en-CA" altLang="en-US" dirty="0" smtClean="0"/>
              <a:t> was a virtue and often they were not allowed to travel abroad.</a:t>
            </a:r>
          </a:p>
          <a:p>
            <a:endParaRPr lang="en-CA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Spartan Lifestyle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71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dirty="0" smtClean="0"/>
              <a:t>To Spartans, growth meant </a:t>
            </a:r>
            <a:r>
              <a:rPr lang="en-CA" altLang="en-US" b="1" dirty="0" smtClean="0"/>
              <a:t>expansion</a:t>
            </a:r>
            <a:r>
              <a:rPr lang="en-CA" altLang="en-US" dirty="0" smtClean="0"/>
              <a:t> into new lands in order to capture slaves (helots). Spartans focused on dominating the region around Sparta to protect their way of life.</a:t>
            </a:r>
          </a:p>
          <a:p>
            <a:pPr>
              <a:buNone/>
            </a:pPr>
            <a:endParaRPr lang="en-CA" altLang="en-US" dirty="0" smtClean="0"/>
          </a:p>
          <a:p>
            <a:r>
              <a:rPr lang="en-CA" altLang="en-US" dirty="0" smtClean="0"/>
              <a:t>Why trade with others when you can </a:t>
            </a:r>
            <a:r>
              <a:rPr lang="en-CA" altLang="en-US" b="1" dirty="0" smtClean="0"/>
              <a:t>force</a:t>
            </a:r>
            <a:r>
              <a:rPr lang="en-CA" altLang="en-US" dirty="0" smtClean="0"/>
              <a:t> them to </a:t>
            </a:r>
            <a:r>
              <a:rPr lang="en-CA" altLang="en-US" b="1" dirty="0" smtClean="0"/>
              <a:t>give</a:t>
            </a:r>
            <a:r>
              <a:rPr lang="en-CA" altLang="en-US" dirty="0" smtClean="0"/>
              <a:t> what you want?</a:t>
            </a:r>
          </a:p>
          <a:p>
            <a:pPr>
              <a:buNone/>
            </a:pPr>
            <a:endParaRPr lang="en-CA" altLang="en-US" dirty="0" smtClean="0"/>
          </a:p>
          <a:p>
            <a:r>
              <a:rPr lang="en-CA" altLang="en-US" dirty="0" smtClean="0"/>
              <a:t>This promoted </a:t>
            </a:r>
            <a:r>
              <a:rPr lang="en-CA" altLang="en-US" b="1" dirty="0" smtClean="0"/>
              <a:t>dominance and bigger, stronger military forces.</a:t>
            </a:r>
            <a:endParaRPr lang="en-CA" alt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Spartan Growth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30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4144" y="1447800"/>
            <a:ext cx="10277856" cy="48006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Judged on physical </a:t>
            </a:r>
            <a:r>
              <a:rPr lang="en-CA" b="1" dirty="0" smtClean="0"/>
              <a:t>toughness</a:t>
            </a:r>
            <a:r>
              <a:rPr lang="en-CA" dirty="0" smtClean="0"/>
              <a:t> and physique. Trained like the boys at an early age.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Competed in sports like the men.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A bigger, buffer mother created bigger, buffer sons.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Girls were raised to be </a:t>
            </a:r>
            <a:r>
              <a:rPr lang="en-CA" b="1" dirty="0" smtClean="0"/>
              <a:t>mothers and wives of warriors.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Had many responsibilities and freedoms compared to other Greek women as they had to defend and run the day-to-day activities of Sparta when the men were at war.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Spartan Women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98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Spartan rulers </a:t>
            </a:r>
            <a:r>
              <a:rPr lang="en-CA" b="1" dirty="0" smtClean="0"/>
              <a:t>limited trade </a:t>
            </a:r>
            <a:r>
              <a:rPr lang="en-CA" dirty="0" smtClean="0"/>
              <a:t>in order cut down on sharing ideas with other City-States.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Spartans </a:t>
            </a:r>
            <a:r>
              <a:rPr lang="en-CA" b="1" dirty="0" smtClean="0"/>
              <a:t>did not </a:t>
            </a:r>
            <a:r>
              <a:rPr lang="en-CA" b="1" dirty="0" smtClean="0"/>
              <a:t>amass wealth as </a:t>
            </a:r>
            <a:r>
              <a:rPr lang="en-CA" b="1" dirty="0" smtClean="0"/>
              <a:t>it distracted from military focus.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When Sparta wanted to receive goods they used </a:t>
            </a:r>
            <a:r>
              <a:rPr lang="en-CA" b="1" dirty="0" smtClean="0"/>
              <a:t>force.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CA" b="1" dirty="0" smtClean="0"/>
              <a:t>Helots </a:t>
            </a:r>
            <a:r>
              <a:rPr lang="en-CA" dirty="0" smtClean="0"/>
              <a:t>were slaves captured in all lands invaded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CA" dirty="0" smtClean="0"/>
              <a:t>Spartans were able to focus on war rather than chores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CA" dirty="0" smtClean="0"/>
          </a:p>
          <a:p>
            <a:pPr>
              <a:buFont typeface="Courier New" panose="02070309020205020404" pitchFamily="49" charset="0"/>
              <a:buChar char="o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Spartan Economy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2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lesson will require you to discover the similarities and differences between Sparta and Athens. Using the paper provided create a visual to compare these two city-states.</a:t>
            </a:r>
          </a:p>
          <a:p>
            <a:r>
              <a:rPr lang="en-US" dirty="0" smtClean="0"/>
              <a:t>Use the text book to further your learning.</a:t>
            </a:r>
          </a:p>
          <a:p>
            <a:r>
              <a:rPr lang="en-US" dirty="0" smtClean="0"/>
              <a:t>The two most influential city-states of Ancient Greece were also bitter rivals. They </a:t>
            </a:r>
            <a:r>
              <a:rPr lang="en-US" dirty="0"/>
              <a:t>were close together on a map, yet far apart in what they valued and how they lived their lives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mrspetersen.weebly.com/uploads/4/2/0/4/4204430/compare-contrast-bubble-map-worksheet_ori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39" y="584604"/>
            <a:ext cx="3523045" cy="38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mpare and contr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584604"/>
            <a:ext cx="4293596" cy="32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indmap ancient spar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4" y="3646651"/>
            <a:ext cx="4648899" cy="34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Athens </a:t>
            </a:r>
            <a:endParaRPr lang="en-CA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43" y="310551"/>
            <a:ext cx="3033196" cy="63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4144" y="1810109"/>
            <a:ext cx="999744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altLang="en-US" dirty="0" smtClean="0"/>
              <a:t>Athens was run by a </a:t>
            </a:r>
            <a:r>
              <a:rPr lang="en-CA" altLang="en-US" b="1" dirty="0" smtClean="0"/>
              <a:t>Limited Democracy.</a:t>
            </a:r>
            <a:endParaRPr lang="en-CA" altLang="en-US" dirty="0" smtClean="0"/>
          </a:p>
          <a:p>
            <a:pPr>
              <a:lnSpc>
                <a:spcPct val="120000"/>
              </a:lnSpc>
            </a:pPr>
            <a:r>
              <a:rPr lang="en-CA" altLang="en-US" dirty="0" smtClean="0"/>
              <a:t>It is considered to be the birthplace of </a:t>
            </a:r>
            <a:r>
              <a:rPr lang="en-CA" altLang="en-US" b="1" dirty="0" smtClean="0"/>
              <a:t>Democracy </a:t>
            </a:r>
            <a:r>
              <a:rPr lang="en-CA" altLang="en-US" dirty="0" smtClean="0"/>
              <a:t>after varied attempts at leadership options.</a:t>
            </a:r>
            <a:endParaRPr lang="en-CA" altLang="en-US" b="1" dirty="0" smtClean="0"/>
          </a:p>
          <a:p>
            <a:pPr>
              <a:lnSpc>
                <a:spcPct val="150000"/>
              </a:lnSpc>
            </a:pPr>
            <a:r>
              <a:rPr lang="en-CA" altLang="en-US" b="1" dirty="0" smtClean="0"/>
              <a:t>Democracy </a:t>
            </a:r>
            <a:r>
              <a:rPr lang="en-CA" altLang="en-US" dirty="0" smtClean="0"/>
              <a:t>means ‘Ruled by the people’.</a:t>
            </a:r>
          </a:p>
          <a:p>
            <a:pPr>
              <a:lnSpc>
                <a:spcPct val="110000"/>
              </a:lnSpc>
            </a:pPr>
            <a:r>
              <a:rPr lang="en-CA" altLang="en-US" dirty="0" smtClean="0"/>
              <a:t>A group, or council, of approximately 500 men sat in the </a:t>
            </a:r>
            <a:r>
              <a:rPr lang="en-CA" altLang="en-US" i="1" dirty="0" smtClean="0"/>
              <a:t>Agora</a:t>
            </a:r>
            <a:r>
              <a:rPr lang="en-CA" altLang="en-US" dirty="0" smtClean="0"/>
              <a:t> and made decisions for the citizens.</a:t>
            </a:r>
          </a:p>
          <a:p>
            <a:pPr>
              <a:lnSpc>
                <a:spcPct val="150000"/>
              </a:lnSpc>
            </a:pPr>
            <a:r>
              <a:rPr lang="en-CA" altLang="en-US" dirty="0" smtClean="0"/>
              <a:t>Control rotated on a regular basis.</a:t>
            </a:r>
          </a:p>
          <a:p>
            <a:endParaRPr lang="en-CA" altLang="en-US" b="1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Not fighters, mostly focused on education and the </a:t>
            </a:r>
            <a:r>
              <a:rPr lang="en-CA" altLang="en-US" dirty="0" smtClean="0"/>
              <a:t>arts.</a:t>
            </a:r>
            <a:endParaRPr lang="en-CA" altLang="en-US" dirty="0" smtClean="0"/>
          </a:p>
          <a:p>
            <a:pPr>
              <a:buNone/>
            </a:pPr>
            <a:endParaRPr lang="en-CA" altLang="en-US" dirty="0" smtClean="0"/>
          </a:p>
          <a:p>
            <a:r>
              <a:rPr lang="en-CA" altLang="en-US" dirty="0" smtClean="0"/>
              <a:t>Worked closely with others to trade and share ideas.</a:t>
            </a:r>
          </a:p>
          <a:p>
            <a:pPr>
              <a:buNone/>
            </a:pPr>
            <a:endParaRPr lang="en-CA" altLang="en-US" dirty="0" smtClean="0"/>
          </a:p>
          <a:p>
            <a:r>
              <a:rPr lang="en-CA" altLang="en-US" dirty="0" smtClean="0"/>
              <a:t>Did have very large, strong Navy which allowed Athens to expand their influence across the Mediterranean Sea and Greece.</a:t>
            </a:r>
          </a:p>
          <a:p>
            <a:endParaRPr lang="en-CA" altLang="en-US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– Military and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Athenians worshipped Gods very </a:t>
            </a:r>
            <a:r>
              <a:rPr lang="en-CA" altLang="en-US" dirty="0" smtClean="0"/>
              <a:t>closely:</a:t>
            </a:r>
            <a:endParaRPr lang="en-CA" altLang="en-US" dirty="0" smtClean="0"/>
          </a:p>
          <a:p>
            <a:pPr lvl="1"/>
            <a:r>
              <a:rPr lang="en-CA" altLang="en-US" dirty="0" smtClean="0"/>
              <a:t>Athena was their central </a:t>
            </a:r>
            <a:r>
              <a:rPr lang="en-CA" altLang="en-US" dirty="0" smtClean="0"/>
              <a:t>Goddess</a:t>
            </a:r>
          </a:p>
          <a:p>
            <a:pPr lvl="1"/>
            <a:endParaRPr lang="en-CA" altLang="en-US" dirty="0" smtClean="0"/>
          </a:p>
          <a:p>
            <a:r>
              <a:rPr lang="en-CA" altLang="en-US" dirty="0" smtClean="0"/>
              <a:t>Some young men joined the Army or Navy</a:t>
            </a:r>
            <a:r>
              <a:rPr lang="en-CA" altLang="en-US" dirty="0" smtClean="0"/>
              <a:t>.</a:t>
            </a:r>
          </a:p>
          <a:p>
            <a:endParaRPr lang="en-CA" altLang="en-US" dirty="0" smtClean="0"/>
          </a:p>
          <a:p>
            <a:r>
              <a:rPr lang="en-CA" altLang="en-US" dirty="0" smtClean="0"/>
              <a:t>Many more went to school to study the </a:t>
            </a:r>
            <a:r>
              <a:rPr lang="en-CA" altLang="en-US" b="1" dirty="0" smtClean="0"/>
              <a:t>Arts of Science and Math</a:t>
            </a:r>
          </a:p>
          <a:p>
            <a:pPr lvl="1"/>
            <a:r>
              <a:rPr lang="en-CA" altLang="en-US" dirty="0" smtClean="0"/>
              <a:t>Athenians respected </a:t>
            </a:r>
            <a:r>
              <a:rPr lang="en-CA" altLang="en-US" b="1" dirty="0" smtClean="0"/>
              <a:t>thinkers.</a:t>
            </a:r>
          </a:p>
          <a:p>
            <a:pPr lvl="1"/>
            <a:r>
              <a:rPr lang="en-CA" altLang="en-US" dirty="0" smtClean="0"/>
              <a:t>They valued </a:t>
            </a:r>
            <a:r>
              <a:rPr lang="en-CA" altLang="en-US" b="1" dirty="0" smtClean="0"/>
              <a:t>knowledge.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Lifestyle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Athenians ‘imported’ ideas and materials from their many allies through trade.</a:t>
            </a:r>
          </a:p>
          <a:p>
            <a:pPr>
              <a:buNone/>
            </a:pPr>
            <a:endParaRPr lang="en-CA" altLang="en-US" dirty="0" smtClean="0"/>
          </a:p>
          <a:p>
            <a:r>
              <a:rPr lang="en-CA" altLang="en-US" dirty="0" smtClean="0"/>
              <a:t>Athenians saw growth as </a:t>
            </a:r>
            <a:r>
              <a:rPr lang="en-CA" altLang="en-US" b="1" dirty="0" smtClean="0"/>
              <a:t>developing</a:t>
            </a:r>
            <a:r>
              <a:rPr lang="en-CA" altLang="en-US" dirty="0" smtClean="0"/>
              <a:t> the city:</a:t>
            </a:r>
          </a:p>
          <a:p>
            <a:pPr lvl="1"/>
            <a:r>
              <a:rPr lang="en-CA" altLang="en-US" dirty="0" smtClean="0"/>
              <a:t>This promoted architectural wonders, moving art and engineering feats.</a:t>
            </a:r>
          </a:p>
          <a:p>
            <a:pPr lvl="1"/>
            <a:r>
              <a:rPr lang="en-CA" altLang="en-US" dirty="0" smtClean="0"/>
              <a:t>Athens was famous for its fine pottery.</a:t>
            </a:r>
            <a:endParaRPr lang="en-CA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Were judged on </a:t>
            </a:r>
            <a:r>
              <a:rPr lang="en-CA" altLang="en-US" b="1" dirty="0"/>
              <a:t>b</a:t>
            </a:r>
            <a:r>
              <a:rPr lang="en-CA" altLang="en-US" b="1" dirty="0" smtClean="0"/>
              <a:t>eauty</a:t>
            </a:r>
            <a:r>
              <a:rPr lang="en-CA" altLang="en-US" dirty="0" smtClean="0"/>
              <a:t> </a:t>
            </a:r>
            <a:r>
              <a:rPr lang="en-CA" altLang="en-US" dirty="0" smtClean="0"/>
              <a:t>and </a:t>
            </a:r>
            <a:r>
              <a:rPr lang="en-CA" altLang="en-US" dirty="0" smtClean="0"/>
              <a:t>appearance:</a:t>
            </a:r>
            <a:endParaRPr lang="en-CA" altLang="en-US" dirty="0" smtClean="0"/>
          </a:p>
          <a:p>
            <a:pPr lvl="1"/>
            <a:r>
              <a:rPr lang="en-CA" altLang="en-US" dirty="0" smtClean="0"/>
              <a:t>Wore makeup and very elaborate jewellery. </a:t>
            </a:r>
          </a:p>
          <a:p>
            <a:r>
              <a:rPr lang="en-CA" altLang="en-US" dirty="0" smtClean="0"/>
              <a:t>Were </a:t>
            </a:r>
            <a:r>
              <a:rPr lang="en-CA" altLang="en-US" b="1" dirty="0" smtClean="0"/>
              <a:t>dependants</a:t>
            </a:r>
            <a:r>
              <a:rPr lang="en-CA" altLang="en-US" dirty="0" smtClean="0"/>
              <a:t> of their fathers and husbands:</a:t>
            </a:r>
          </a:p>
          <a:p>
            <a:pPr lvl="1"/>
            <a:r>
              <a:rPr lang="en-CA" altLang="en-US" dirty="0"/>
              <a:t>c</a:t>
            </a:r>
            <a:r>
              <a:rPr lang="en-CA" altLang="en-US" dirty="0" smtClean="0"/>
              <a:t>ould not own property </a:t>
            </a:r>
            <a:r>
              <a:rPr lang="en-CA" altLang="en-US" dirty="0" smtClean="0"/>
              <a:t>and could not vote</a:t>
            </a:r>
          </a:p>
          <a:p>
            <a:r>
              <a:rPr lang="en-CA" altLang="en-US" dirty="0" smtClean="0"/>
              <a:t>The women of Athens had few rights and little freedom. Upon marriage all possessions become the property of the husband. </a:t>
            </a:r>
          </a:p>
          <a:p>
            <a:r>
              <a:rPr lang="en-CA" altLang="en-US" dirty="0" smtClean="0"/>
              <a:t>Spent most of their time managing the household affairs. </a:t>
            </a:r>
          </a:p>
          <a:p>
            <a:endParaRPr lang="en-CA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Athenian Women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46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d's tie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d's tie design template" id="{D38B957D-588F-4953-A2A4-8835E8F79C65}" vid="{09887BB5-A875-44C0-9AF9-8FE92BB7EC5A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979567-0D27-4E98-9101-139E4F27BE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Dad's tie design slides</Template>
  <TotalTime>0</TotalTime>
  <Words>887</Words>
  <Application>Microsoft Office PowerPoint</Application>
  <PresentationFormat>Widescreen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Courier New</vt:lpstr>
      <vt:lpstr>Palatino Linotype</vt:lpstr>
      <vt:lpstr>Verdana</vt:lpstr>
      <vt:lpstr>Wingdings 2</vt:lpstr>
      <vt:lpstr>Dad's tie design template</vt:lpstr>
      <vt:lpstr>Athens and Sparta</vt:lpstr>
      <vt:lpstr>Compare and Contrast Activity</vt:lpstr>
      <vt:lpstr>PowerPoint Presentation</vt:lpstr>
      <vt:lpstr>Athens </vt:lpstr>
      <vt:lpstr>Athenian Government</vt:lpstr>
      <vt:lpstr>Athens – Military and War</vt:lpstr>
      <vt:lpstr>Athenian Lifestyle</vt:lpstr>
      <vt:lpstr>Athenian Growth</vt:lpstr>
      <vt:lpstr>Athenian Women</vt:lpstr>
      <vt:lpstr>Athenian Economy</vt:lpstr>
      <vt:lpstr>Sparta</vt:lpstr>
      <vt:lpstr>Spartan Government</vt:lpstr>
      <vt:lpstr>Spartan Military and War</vt:lpstr>
      <vt:lpstr>Spartan Lifestyle</vt:lpstr>
      <vt:lpstr>Spartan Growth</vt:lpstr>
      <vt:lpstr>Spartan Women</vt:lpstr>
      <vt:lpstr>Spartan Economy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2017-04-30T23:23:13Z</dcterms:created>
  <dcterms:modified xsi:type="dcterms:W3CDTF">2018-04-16T18:39:21Z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TC034605139991</vt:lpwstr>
  </property>
</Properties>
</file>