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7"/>
  </p:notesMasterIdLst>
  <p:sldIdLst>
    <p:sldId id="256" r:id="rId2"/>
    <p:sldId id="263" r:id="rId3"/>
    <p:sldId id="270" r:id="rId4"/>
    <p:sldId id="260" r:id="rId5"/>
    <p:sldId id="257" r:id="rId6"/>
    <p:sldId id="261" r:id="rId7"/>
    <p:sldId id="258" r:id="rId8"/>
    <p:sldId id="259" r:id="rId9"/>
    <p:sldId id="264" r:id="rId10"/>
    <p:sldId id="265" r:id="rId11"/>
    <p:sldId id="266" r:id="rId12"/>
    <p:sldId id="267" r:id="rId13"/>
    <p:sldId id="268" r:id="rId14"/>
    <p:sldId id="269"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711" autoAdjust="0"/>
  </p:normalViewPr>
  <p:slideViewPr>
    <p:cSldViewPr snapToGrid="0">
      <p:cViewPr varScale="1">
        <p:scale>
          <a:sx n="50" d="100"/>
          <a:sy n="50" d="100"/>
        </p:scale>
        <p:origin x="14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263FC-25CE-4CAE-8BE1-058FAC4A917D}" type="datetimeFigureOut">
              <a:rPr lang="en-CA" smtClean="0"/>
              <a:t>2018-01-15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A2977A-E0D4-4258-B83D-563115BCAE2C}" type="slidenum">
              <a:rPr lang="en-CA" smtClean="0"/>
              <a:t>‹#›</a:t>
            </a:fld>
            <a:endParaRPr lang="en-CA"/>
          </a:p>
        </p:txBody>
      </p:sp>
    </p:spTree>
    <p:extLst>
      <p:ext uri="{BB962C8B-B14F-4D97-AF65-F5344CB8AC3E}">
        <p14:creationId xmlns:p14="http://schemas.microsoft.com/office/powerpoint/2010/main" val="175714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mplypsychology.org/social-role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Milgram told his forty male volunteer research subjects that they were participating in a study about the effects of punishment on learning. He assigned each of the subjects to the role of teacher. Each subject was told that his task was to help another subject like himself learn a list of word pairs. Each time the learner made a mistake, the teacher was to give the learner an electric shock by flipping a switch. The teacher was told to increase the shock level each time the learner made a mistake, until a dangerous shock level was reached.</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Throughout the course of the experiment, the experimenter firmly commanded the teachers to follow the instructions they had been given. In reality, the learner was not an experiment subject but Milgram’s accomplice, and he never actually received an electric shock. However, he pretended to be in pain when shocks were administered.</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Prior to the study, forty psychiatrists that Milgram consulted told him that fewer than 1 percent of subjects would administer what they thought were dangerous shocks to the learner. However, Milgram found that two-thirds of the teachers did administer even the highest level of shock, despite believing that the learner was suffering great pain and distress. Milgram believed that the teachers had acted in this way because they were pressured to do so by an authority figure.</a:t>
            </a:r>
          </a:p>
          <a:p>
            <a:pPr marL="171450" indent="-171450" fontAlgn="base">
              <a:buFont typeface="Arial" panose="020B0604020202020204" pitchFamily="34" charset="0"/>
              <a:buChar char="•"/>
            </a:pPr>
            <a:r>
              <a:rPr lang="en-US" sz="1200" b="0" i="0" kern="1200" dirty="0" smtClean="0">
                <a:solidFill>
                  <a:schemeClr val="tx1"/>
                </a:solidFill>
                <a:effectLst/>
                <a:latin typeface="+mn-lt"/>
                <a:ea typeface="+mn-ea"/>
                <a:cs typeface="+mn-cs"/>
              </a:rPr>
              <a:t>In everyday situations, people obey orders because they want to get rewards, because they want to avoid the negative consequences of disobeying, and because they believe an authority is legitimate. In more extreme situations, people obey even when they are required to violate their own values or commit crimes. Researchers think several factors cause people to carry obedience to extremes:</a:t>
            </a:r>
          </a:p>
          <a:p>
            <a:pPr marL="171450" indent="-171450" fontAlgn="base">
              <a:buFont typeface="Wingdings" panose="05000000000000000000" pitchFamily="2" charset="2"/>
              <a:buChar char="q"/>
            </a:pPr>
            <a:r>
              <a:rPr lang="en-US" sz="1200" b="0" i="0" kern="1200" dirty="0" smtClean="0">
                <a:solidFill>
                  <a:schemeClr val="tx1"/>
                </a:solidFill>
                <a:effectLst/>
                <a:latin typeface="+mn-lt"/>
                <a:ea typeface="+mn-ea"/>
                <a:cs typeface="+mn-cs"/>
              </a:rPr>
              <a:t>People justify their behavior by assigning responsibility to the authority rather than themselves.</a:t>
            </a:r>
          </a:p>
          <a:p>
            <a:pPr marL="171450" indent="-171450" fontAlgn="base">
              <a:buFont typeface="Wingdings" panose="05000000000000000000" pitchFamily="2" charset="2"/>
              <a:buChar char="q"/>
            </a:pPr>
            <a:r>
              <a:rPr lang="en-US" sz="1200" b="0" i="0" kern="1200" dirty="0" smtClean="0">
                <a:solidFill>
                  <a:schemeClr val="tx1"/>
                </a:solidFill>
                <a:effectLst/>
                <a:latin typeface="+mn-lt"/>
                <a:ea typeface="+mn-ea"/>
                <a:cs typeface="+mn-cs"/>
              </a:rPr>
              <a:t>People define the behavior that’s expected of them as routine.</a:t>
            </a:r>
          </a:p>
          <a:p>
            <a:pPr marL="171450" indent="-171450" fontAlgn="base">
              <a:buFont typeface="Wingdings" panose="05000000000000000000" pitchFamily="2" charset="2"/>
              <a:buChar char="q"/>
            </a:pPr>
            <a:r>
              <a:rPr lang="en-US" sz="1200" b="0" i="0" kern="1200" dirty="0" smtClean="0">
                <a:solidFill>
                  <a:schemeClr val="tx1"/>
                </a:solidFill>
                <a:effectLst/>
                <a:latin typeface="+mn-lt"/>
                <a:ea typeface="+mn-ea"/>
                <a:cs typeface="+mn-cs"/>
              </a:rPr>
              <a:t>People don’t want to be rude or offend the authority.</a:t>
            </a:r>
          </a:p>
          <a:p>
            <a:pPr marL="171450" indent="-171450" fontAlgn="base">
              <a:buFont typeface="Wingdings" panose="05000000000000000000" pitchFamily="2" charset="2"/>
              <a:buChar char="q"/>
            </a:pPr>
            <a:r>
              <a:rPr lang="en-US" sz="1200" b="0" i="0" kern="1200" dirty="0" smtClean="0">
                <a:solidFill>
                  <a:schemeClr val="tx1"/>
                </a:solidFill>
                <a:effectLst/>
                <a:latin typeface="+mn-lt"/>
                <a:ea typeface="+mn-ea"/>
                <a:cs typeface="+mn-cs"/>
              </a:rPr>
              <a:t>People obey easy commands first and then feel compelled to obey more and more difficult commands. This process is called entrapment, and it illustrates the foot-in-the-door phenomenon.</a:t>
            </a:r>
          </a:p>
          <a:p>
            <a:endParaRPr lang="en-US" sz="1200" b="0" i="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C8A2977A-E0D4-4258-B83D-563115BCAE2C}" type="slidenum">
              <a:rPr lang="en-CA" smtClean="0"/>
              <a:t>4</a:t>
            </a:fld>
            <a:endParaRPr lang="en-CA"/>
          </a:p>
        </p:txBody>
      </p:sp>
    </p:spTree>
    <p:extLst>
      <p:ext uri="{BB962C8B-B14F-4D97-AF65-F5344CB8AC3E}">
        <p14:creationId xmlns:p14="http://schemas.microsoft.com/office/powerpoint/2010/main" val="14784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Zimbardo (1973) was interested in finding out whether the brutality reported among guards in American prisons was due to the sadistic personalities of the guards (i.e., dispositional) or had more to do with the prison environment (i.e., situational).</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To study the roles people play in prison situations, Zimbardo converted a basement of the Stanford University psychology building into a mock prison. He advertised asking for volunteers to participate in a study of the psychological effects of prison life,</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More than 70 applicants answered the ad and were given diagnostic interviews and personality tests to eliminate candidates with psychological problems, medical disabilities, or a history of crime or drug abuse. The study comprised 24 male college students (chosen from 75 volunteers) who were paid $15 per day to take part in the experiment.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Within hours of beginning the experiment some guards began to harass prisoners. At 2:30 A.M. prisoners were awakened from sleep by blasting whistles for the first of many "counts." The counts served as a way to familiarizing the prisoners with their numbers. More importantly, they provided a regular occasion for the guards to exercise control over the prisoners.</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During the second day of the experiment, the prisoners removed their stocking caps, ripped off their numbers, and barricaded themselves inside the cells by putting their beds against the door. The guards called in reinforcements. The three guards who were waiting on stand-by duty came in and the night shift guards voluntarily remained on duty.</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Putting Down the Rebellion</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The guards retaliated by using a fire extinguisher which shot a stream of skin-chilling carbon dioxide, and they forced the prisoners away from the doors. Next, the guards broke into each cell, stripped the prisoners naked and took the beds out. The ringleaders of the prisoner rebellion were placed into solitary confinement. After this, the guards generally began to harass and intimidate the prisoners.</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Conclusion</a:t>
            </a:r>
            <a:r>
              <a:rPr lang="en-US" sz="1200" b="0" i="0" kern="1200" dirty="0" smtClean="0">
                <a:solidFill>
                  <a:schemeClr val="tx1"/>
                </a:solidFill>
                <a:effectLst/>
                <a:latin typeface="+mn-lt"/>
                <a:ea typeface="+mn-ea"/>
                <a:cs typeface="+mn-cs"/>
              </a:rPr>
              <a:t>: People will readily conform to the </a:t>
            </a:r>
            <a:r>
              <a:rPr lang="en-US" sz="1200" b="0" i="0" u="none" strike="noStrike" kern="1200" dirty="0" smtClean="0">
                <a:solidFill>
                  <a:schemeClr val="tx1"/>
                </a:solidFill>
                <a:effectLst/>
                <a:latin typeface="+mn-lt"/>
                <a:ea typeface="+mn-ea"/>
                <a:cs typeface="+mn-cs"/>
                <a:hlinkClick r:id="rId3"/>
              </a:rPr>
              <a:t>social roles</a:t>
            </a:r>
            <a:r>
              <a:rPr lang="en-US" sz="1200" b="0" i="0" kern="1200" dirty="0" smtClean="0">
                <a:solidFill>
                  <a:schemeClr val="tx1"/>
                </a:solidFill>
                <a:effectLst/>
                <a:latin typeface="+mn-lt"/>
                <a:ea typeface="+mn-ea"/>
                <a:cs typeface="+mn-cs"/>
              </a:rPr>
              <a:t> they are expected to play, especially if the roles are as strongly stereotyped as those of the prison guards. The “prison” environment was an important factor in creating the guards’ brutal behavior (none of the participants who acted as guards showed sadistic tendencies before the study). Therefore, the findings support the situational explanation of behavior rather than the dispositional one.</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8A2977A-E0D4-4258-B83D-563115BCAE2C}" type="slidenum">
              <a:rPr lang="en-CA" smtClean="0"/>
              <a:t>6</a:t>
            </a:fld>
            <a:endParaRPr lang="en-CA"/>
          </a:p>
        </p:txBody>
      </p:sp>
    </p:spTree>
    <p:extLst>
      <p:ext uri="{BB962C8B-B14F-4D97-AF65-F5344CB8AC3E}">
        <p14:creationId xmlns:p14="http://schemas.microsoft.com/office/powerpoint/2010/main" val="244860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EF3153-609B-4172-B90D-662DC2B7C133}"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CD0E7-EBA4-4D31-8375-FF64D9CFE5C1}" type="slidenum">
              <a:rPr lang="en-US" smtClean="0"/>
              <a:t>‹#›</a:t>
            </a:fld>
            <a:endParaRPr lang="en-US"/>
          </a:p>
        </p:txBody>
      </p:sp>
    </p:spTree>
    <p:extLst>
      <p:ext uri="{BB962C8B-B14F-4D97-AF65-F5344CB8AC3E}">
        <p14:creationId xmlns:p14="http://schemas.microsoft.com/office/powerpoint/2010/main" val="241684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EF3153-609B-4172-B90D-662DC2B7C133}"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CD0E7-EBA4-4D31-8375-FF64D9CFE5C1}" type="slidenum">
              <a:rPr lang="en-US" smtClean="0"/>
              <a:t>‹#›</a:t>
            </a:fld>
            <a:endParaRPr lang="en-US"/>
          </a:p>
        </p:txBody>
      </p:sp>
    </p:spTree>
    <p:extLst>
      <p:ext uri="{BB962C8B-B14F-4D97-AF65-F5344CB8AC3E}">
        <p14:creationId xmlns:p14="http://schemas.microsoft.com/office/powerpoint/2010/main" val="389701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EF3153-609B-4172-B90D-662DC2B7C133}"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CD0E7-EBA4-4D31-8375-FF64D9CFE5C1}" type="slidenum">
              <a:rPr lang="en-US" smtClean="0"/>
              <a:t>‹#›</a:t>
            </a:fld>
            <a:endParaRPr lang="en-US"/>
          </a:p>
        </p:txBody>
      </p:sp>
    </p:spTree>
    <p:extLst>
      <p:ext uri="{BB962C8B-B14F-4D97-AF65-F5344CB8AC3E}">
        <p14:creationId xmlns:p14="http://schemas.microsoft.com/office/powerpoint/2010/main" val="122976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F3153-609B-4172-B90D-662DC2B7C133}"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CD0E7-EBA4-4D31-8375-FF64D9CFE5C1}" type="slidenum">
              <a:rPr lang="en-US" smtClean="0"/>
              <a:t>‹#›</a:t>
            </a:fld>
            <a:endParaRPr lang="en-US"/>
          </a:p>
        </p:txBody>
      </p:sp>
    </p:spTree>
    <p:extLst>
      <p:ext uri="{BB962C8B-B14F-4D97-AF65-F5344CB8AC3E}">
        <p14:creationId xmlns:p14="http://schemas.microsoft.com/office/powerpoint/2010/main" val="284733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F3153-609B-4172-B90D-662DC2B7C133}"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CD0E7-EBA4-4D31-8375-FF64D9CFE5C1}" type="slidenum">
              <a:rPr lang="en-US" smtClean="0"/>
              <a:t>‹#›</a:t>
            </a:fld>
            <a:endParaRPr lang="en-US"/>
          </a:p>
        </p:txBody>
      </p:sp>
    </p:spTree>
    <p:extLst>
      <p:ext uri="{BB962C8B-B14F-4D97-AF65-F5344CB8AC3E}">
        <p14:creationId xmlns:p14="http://schemas.microsoft.com/office/powerpoint/2010/main" val="153992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0EEF3153-609B-4172-B90D-662DC2B7C133}" type="datetimeFigureOut">
              <a:rPr lang="en-US" smtClean="0"/>
              <a:t>1/15/2018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8ECD0E7-EBA4-4D31-8375-FF64D9CFE5C1}" type="slidenum">
              <a:rPr lang="en-US" smtClean="0"/>
              <a:t>‹#›</a:t>
            </a:fld>
            <a:endParaRPr lang="en-US"/>
          </a:p>
        </p:txBody>
      </p:sp>
    </p:spTree>
    <p:extLst>
      <p:ext uri="{BB962C8B-B14F-4D97-AF65-F5344CB8AC3E}">
        <p14:creationId xmlns:p14="http://schemas.microsoft.com/office/powerpoint/2010/main" val="2066852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0EEF3153-609B-4172-B90D-662DC2B7C133}" type="datetimeFigureOut">
              <a:rPr lang="en-US" smtClean="0"/>
              <a:t>1/15/2018</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28ECD0E7-EBA4-4D31-8375-FF64D9CFE5C1}" type="slidenum">
              <a:rPr lang="en-US" smtClean="0"/>
              <a:t>‹#›</a:t>
            </a:fld>
            <a:endParaRPr lang="en-US"/>
          </a:p>
        </p:txBody>
      </p:sp>
    </p:spTree>
    <p:extLst>
      <p:ext uri="{BB962C8B-B14F-4D97-AF65-F5344CB8AC3E}">
        <p14:creationId xmlns:p14="http://schemas.microsoft.com/office/powerpoint/2010/main" val="35506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0EEF3153-609B-4172-B90D-662DC2B7C133}" type="datetimeFigureOut">
              <a:rPr lang="en-US" smtClean="0"/>
              <a:t>1/15/2018</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28ECD0E7-EBA4-4D31-8375-FF64D9CFE5C1}" type="slidenum">
              <a:rPr lang="en-US" smtClean="0"/>
              <a:t>‹#›</a:t>
            </a:fld>
            <a:endParaRPr lang="en-US"/>
          </a:p>
        </p:txBody>
      </p:sp>
    </p:spTree>
    <p:extLst>
      <p:ext uri="{BB962C8B-B14F-4D97-AF65-F5344CB8AC3E}">
        <p14:creationId xmlns:p14="http://schemas.microsoft.com/office/powerpoint/2010/main" val="253255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EEF3153-609B-4172-B90D-662DC2B7C133}"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CD0E7-EBA4-4D31-8375-FF64D9CFE5C1}" type="slidenum">
              <a:rPr lang="en-US" smtClean="0"/>
              <a:t>‹#›</a:t>
            </a:fld>
            <a:endParaRPr lang="en-US"/>
          </a:p>
        </p:txBody>
      </p:sp>
    </p:spTree>
    <p:extLst>
      <p:ext uri="{BB962C8B-B14F-4D97-AF65-F5344CB8AC3E}">
        <p14:creationId xmlns:p14="http://schemas.microsoft.com/office/powerpoint/2010/main" val="345260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EEF3153-609B-4172-B90D-662DC2B7C133}" type="datetimeFigureOut">
              <a:rPr lang="en-US" smtClean="0"/>
              <a:t>1/15/2018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28ECD0E7-EBA4-4D31-8375-FF64D9CFE5C1}" type="slidenum">
              <a:rPr lang="en-US" smtClean="0"/>
              <a:t>‹#›</a:t>
            </a:fld>
            <a:endParaRPr lang="en-US"/>
          </a:p>
        </p:txBody>
      </p:sp>
    </p:spTree>
    <p:extLst>
      <p:ext uri="{BB962C8B-B14F-4D97-AF65-F5344CB8AC3E}">
        <p14:creationId xmlns:p14="http://schemas.microsoft.com/office/powerpoint/2010/main" val="2272044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0EEF3153-609B-4172-B90D-662DC2B7C133}" type="datetimeFigureOut">
              <a:rPr lang="en-US" smtClean="0"/>
              <a:t>1/15/2018</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28ECD0E7-EBA4-4D31-8375-FF64D9CFE5C1}" type="slidenum">
              <a:rPr lang="en-US" smtClean="0"/>
              <a:t>‹#›</a:t>
            </a:fld>
            <a:endParaRPr lang="en-US"/>
          </a:p>
        </p:txBody>
      </p:sp>
    </p:spTree>
    <p:extLst>
      <p:ext uri="{BB962C8B-B14F-4D97-AF65-F5344CB8AC3E}">
        <p14:creationId xmlns:p14="http://schemas.microsoft.com/office/powerpoint/2010/main" val="251248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EEF3153-609B-4172-B90D-662DC2B7C133}" type="datetimeFigureOut">
              <a:rPr lang="en-US" smtClean="0"/>
              <a:t>1/15/2018</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28ECD0E7-EBA4-4D31-8375-FF64D9CFE5C1}" type="slidenum">
              <a:rPr lang="en-US" smtClean="0"/>
              <a:t>‹#›</a:t>
            </a:fld>
            <a:endParaRPr lang="en-US"/>
          </a:p>
        </p:txBody>
      </p:sp>
    </p:spTree>
    <p:extLst>
      <p:ext uri="{BB962C8B-B14F-4D97-AF65-F5344CB8AC3E}">
        <p14:creationId xmlns:p14="http://schemas.microsoft.com/office/powerpoint/2010/main" val="14239207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Obedience to Authority &amp; the Psychology of Evil</a:t>
            </a:r>
            <a:endParaRPr lang="en-US" dirty="0"/>
          </a:p>
        </p:txBody>
      </p:sp>
      <p:sp>
        <p:nvSpPr>
          <p:cNvPr id="3" name="Subtitle 2"/>
          <p:cNvSpPr>
            <a:spLocks noGrp="1"/>
          </p:cNvSpPr>
          <p:nvPr>
            <p:ph type="subTitle" idx="1"/>
          </p:nvPr>
        </p:nvSpPr>
        <p:spPr/>
        <p:txBody>
          <a:bodyPr/>
          <a:lstStyle/>
          <a:p>
            <a:r>
              <a:rPr lang="en-US" dirty="0" smtClean="0"/>
              <a:t>Stanley Milgram &amp; Philip Zimbardo</a:t>
            </a:r>
            <a:endParaRPr lang="en-US" dirty="0"/>
          </a:p>
        </p:txBody>
      </p:sp>
    </p:spTree>
    <p:extLst>
      <p:ext uri="{BB962C8B-B14F-4D97-AF65-F5344CB8AC3E}">
        <p14:creationId xmlns:p14="http://schemas.microsoft.com/office/powerpoint/2010/main" val="4250232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257" y="1"/>
            <a:ext cx="8369828" cy="6858000"/>
          </a:xfrm>
          <a:prstGeom prst="rect">
            <a:avLst/>
          </a:prstGeom>
        </p:spPr>
      </p:pic>
    </p:spTree>
    <p:extLst>
      <p:ext uri="{BB962C8B-B14F-4D97-AF65-F5344CB8AC3E}">
        <p14:creationId xmlns:p14="http://schemas.microsoft.com/office/powerpoint/2010/main" val="2410412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889" y="0"/>
            <a:ext cx="6970222" cy="6858000"/>
          </a:xfrm>
          <a:prstGeom prst="rect">
            <a:avLst/>
          </a:prstGeom>
        </p:spPr>
      </p:pic>
    </p:spTree>
    <p:extLst>
      <p:ext uri="{BB962C8B-B14F-4D97-AF65-F5344CB8AC3E}">
        <p14:creationId xmlns:p14="http://schemas.microsoft.com/office/powerpoint/2010/main" val="2602229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6767" y="0"/>
            <a:ext cx="9658466" cy="6858000"/>
          </a:xfrm>
          <a:prstGeom prst="rect">
            <a:avLst/>
          </a:prstGeom>
        </p:spPr>
      </p:pic>
    </p:spTree>
    <p:extLst>
      <p:ext uri="{BB962C8B-B14F-4D97-AF65-F5344CB8AC3E}">
        <p14:creationId xmlns:p14="http://schemas.microsoft.com/office/powerpoint/2010/main" val="42004628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065" y="-104931"/>
            <a:ext cx="9530883" cy="6903450"/>
          </a:xfrm>
          <a:prstGeom prst="rect">
            <a:avLst/>
          </a:prstGeom>
        </p:spPr>
      </p:pic>
    </p:spTree>
    <p:extLst>
      <p:ext uri="{BB962C8B-B14F-4D97-AF65-F5344CB8AC3E}">
        <p14:creationId xmlns:p14="http://schemas.microsoft.com/office/powerpoint/2010/main" val="630088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3280" y="-1090958"/>
            <a:ext cx="6073580" cy="8053889"/>
          </a:xfrm>
          <a:prstGeom prst="rect">
            <a:avLst/>
          </a:prstGeom>
        </p:spPr>
      </p:pic>
    </p:spTree>
    <p:extLst>
      <p:ext uri="{BB962C8B-B14F-4D97-AF65-F5344CB8AC3E}">
        <p14:creationId xmlns:p14="http://schemas.microsoft.com/office/powerpoint/2010/main" val="1347786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for us today:  </a:t>
            </a:r>
            <a:endParaRPr lang="en-US" dirty="0"/>
          </a:p>
        </p:txBody>
      </p:sp>
      <p:sp>
        <p:nvSpPr>
          <p:cNvPr id="3" name="Content Placeholder 2"/>
          <p:cNvSpPr>
            <a:spLocks noGrp="1"/>
          </p:cNvSpPr>
          <p:nvPr>
            <p:ph idx="1"/>
          </p:nvPr>
        </p:nvSpPr>
        <p:spPr/>
        <p:txBody>
          <a:bodyPr/>
          <a:lstStyle/>
          <a:p>
            <a:pPr marL="0" indent="0">
              <a:buNone/>
            </a:pPr>
            <a:r>
              <a:rPr lang="en-US" dirty="0"/>
              <a:t> </a:t>
            </a:r>
            <a:r>
              <a:rPr lang="en-US" sz="3200" smtClean="0">
                <a:solidFill>
                  <a:schemeClr val="tx1">
                    <a:lumMod val="75000"/>
                    <a:lumOff val="25000"/>
                  </a:schemeClr>
                </a:solidFill>
              </a:rPr>
              <a:t>These experiences </a:t>
            </a:r>
            <a:r>
              <a:rPr lang="en-US" sz="3200" dirty="0" smtClean="0">
                <a:solidFill>
                  <a:schemeClr val="tx1">
                    <a:lumMod val="75000"/>
                    <a:lumOff val="25000"/>
                  </a:schemeClr>
                </a:solidFill>
              </a:rPr>
              <a:t>showed </a:t>
            </a:r>
            <a:r>
              <a:rPr lang="en-US" sz="3200" dirty="0">
                <a:solidFill>
                  <a:schemeClr val="tx1">
                    <a:lumMod val="75000"/>
                    <a:lumOff val="25000"/>
                  </a:schemeClr>
                </a:solidFill>
              </a:rPr>
              <a:t>that people have a strong tendency to comply with authority </a:t>
            </a:r>
            <a:r>
              <a:rPr lang="en-US" sz="3200" dirty="0" smtClean="0">
                <a:solidFill>
                  <a:schemeClr val="tx1">
                    <a:lumMod val="75000"/>
                    <a:lumOff val="25000"/>
                  </a:schemeClr>
                </a:solidFill>
              </a:rPr>
              <a:t>figures </a:t>
            </a:r>
            <a:r>
              <a:rPr lang="en-US" sz="3200" smtClean="0">
                <a:solidFill>
                  <a:schemeClr val="tx1">
                    <a:lumMod val="75000"/>
                    <a:lumOff val="25000"/>
                  </a:schemeClr>
                </a:solidFill>
              </a:rPr>
              <a:t>and </a:t>
            </a:r>
            <a:r>
              <a:rPr lang="en-US" sz="3200" dirty="0" smtClean="0">
                <a:solidFill>
                  <a:schemeClr val="tx1">
                    <a:lumMod val="75000"/>
                    <a:lumOff val="25000"/>
                  </a:schemeClr>
                </a:solidFill>
              </a:rPr>
              <a:t>p</a:t>
            </a:r>
            <a:r>
              <a:rPr lang="en-US" sz="3200" smtClean="0">
                <a:solidFill>
                  <a:schemeClr val="tx1">
                    <a:lumMod val="75000"/>
                    <a:lumOff val="25000"/>
                  </a:schemeClr>
                </a:solidFill>
              </a:rPr>
              <a:t>eople </a:t>
            </a:r>
            <a:r>
              <a:rPr lang="en-US" sz="3200" dirty="0">
                <a:solidFill>
                  <a:schemeClr val="tx1">
                    <a:lumMod val="75000"/>
                    <a:lumOff val="25000"/>
                  </a:schemeClr>
                </a:solidFill>
              </a:rPr>
              <a:t>will readily conform to the social </a:t>
            </a:r>
            <a:r>
              <a:rPr lang="en-US" sz="3200" dirty="0" smtClean="0">
                <a:solidFill>
                  <a:schemeClr val="tx1">
                    <a:lumMod val="75000"/>
                    <a:lumOff val="25000"/>
                  </a:schemeClr>
                </a:solidFill>
              </a:rPr>
              <a:t>roles they </a:t>
            </a:r>
            <a:r>
              <a:rPr lang="en-US" sz="3200" dirty="0">
                <a:solidFill>
                  <a:schemeClr val="tx1">
                    <a:lumMod val="75000"/>
                    <a:lumOff val="25000"/>
                  </a:schemeClr>
                </a:solidFill>
              </a:rPr>
              <a:t>are expected to </a:t>
            </a:r>
            <a:r>
              <a:rPr lang="en-US" sz="3200" dirty="0" smtClean="0">
                <a:solidFill>
                  <a:schemeClr val="tx1">
                    <a:lumMod val="75000"/>
                    <a:lumOff val="25000"/>
                  </a:schemeClr>
                </a:solidFill>
              </a:rPr>
              <a:t>play.</a:t>
            </a:r>
            <a:endParaRPr lang="en-US" sz="3200" dirty="0" smtClean="0">
              <a:solidFill>
                <a:schemeClr val="tx1">
                  <a:lumMod val="75000"/>
                  <a:lumOff val="25000"/>
                </a:schemeClr>
              </a:solidFill>
            </a:endParaRPr>
          </a:p>
        </p:txBody>
      </p:sp>
    </p:spTree>
    <p:extLst>
      <p:ext uri="{BB962C8B-B14F-4D97-AF65-F5344CB8AC3E}">
        <p14:creationId xmlns:p14="http://schemas.microsoft.com/office/powerpoint/2010/main" val="3642622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Psychologists trying to understand Evil</a:t>
            </a:r>
            <a:endParaRPr lang="en-US" dirty="0"/>
          </a:p>
        </p:txBody>
      </p:sp>
      <p:sp>
        <p:nvSpPr>
          <p:cNvPr id="5" name="Text Placeholder 4"/>
          <p:cNvSpPr>
            <a:spLocks noGrp="1"/>
          </p:cNvSpPr>
          <p:nvPr>
            <p:ph type="body" idx="1"/>
          </p:nvPr>
        </p:nvSpPr>
        <p:spPr>
          <a:xfrm>
            <a:off x="3772072" y="1029037"/>
            <a:ext cx="3474720" cy="807720"/>
          </a:xfrm>
        </p:spPr>
        <p:txBody>
          <a:bodyPr/>
          <a:lstStyle/>
          <a:p>
            <a:r>
              <a:rPr lang="en-US" dirty="0" smtClean="0"/>
              <a:t>Philip Zimbardo, Stanford University</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81261" y="2034427"/>
            <a:ext cx="3200680" cy="4352925"/>
          </a:xfrm>
        </p:spPr>
      </p:pic>
      <p:sp>
        <p:nvSpPr>
          <p:cNvPr id="7" name="Text Placeholder 6"/>
          <p:cNvSpPr>
            <a:spLocks noGrp="1"/>
          </p:cNvSpPr>
          <p:nvPr>
            <p:ph type="body" sz="quarter" idx="3"/>
          </p:nvPr>
        </p:nvSpPr>
        <p:spPr/>
        <p:txBody>
          <a:bodyPr/>
          <a:lstStyle/>
          <a:p>
            <a:r>
              <a:rPr lang="en-US" dirty="0" smtClean="0"/>
              <a:t>Stanley Milgram, Yale University</a:t>
            </a:r>
            <a:endParaRPr lang="en-US" dirty="0"/>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342632" y="2034427"/>
            <a:ext cx="3101806" cy="4447338"/>
          </a:xfrm>
        </p:spPr>
      </p:pic>
    </p:spTree>
    <p:extLst>
      <p:ext uri="{BB962C8B-B14F-4D97-AF65-F5344CB8AC3E}">
        <p14:creationId xmlns:p14="http://schemas.microsoft.com/office/powerpoint/2010/main" val="1824324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CA"/>
          </a:p>
        </p:txBody>
      </p:sp>
      <p:sp>
        <p:nvSpPr>
          <p:cNvPr id="4" name="Content Placeholder 3"/>
          <p:cNvSpPr>
            <a:spLocks noGrp="1"/>
          </p:cNvSpPr>
          <p:nvPr>
            <p:ph idx="1"/>
          </p:nvPr>
        </p:nvSpPr>
        <p:spPr/>
        <p:txBody>
          <a:bodyPr>
            <a:noAutofit/>
          </a:bodyPr>
          <a:lstStyle/>
          <a:p>
            <a:r>
              <a:rPr lang="en-US" sz="2800" b="1" dirty="0"/>
              <a:t>Obedience</a:t>
            </a:r>
            <a:r>
              <a:rPr lang="en-US" sz="2800" dirty="0"/>
              <a:t> is compliance with commands given by an authority figure. In the 1960s, the social psychologist </a:t>
            </a:r>
            <a:r>
              <a:rPr lang="en-US" sz="2800" b="1" dirty="0"/>
              <a:t>Stanley Milgram</a:t>
            </a:r>
            <a:r>
              <a:rPr lang="en-US" sz="2800" dirty="0"/>
              <a:t> did a famous research study called the obedience study. </a:t>
            </a:r>
            <a:endParaRPr lang="en-CA" sz="2800" dirty="0"/>
          </a:p>
        </p:txBody>
      </p:sp>
    </p:spTree>
    <p:extLst>
      <p:ext uri="{BB962C8B-B14F-4D97-AF65-F5344CB8AC3E}">
        <p14:creationId xmlns:p14="http://schemas.microsoft.com/office/powerpoint/2010/main" val="155525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Milgram’s Obedience to Authority Experiment</a:t>
            </a:r>
            <a:endParaRPr lang="en-US" dirty="0"/>
          </a:p>
        </p:txBody>
      </p:sp>
      <p:sp>
        <p:nvSpPr>
          <p:cNvPr id="3" name="Content Placeholder 2"/>
          <p:cNvSpPr>
            <a:spLocks noGrp="1"/>
          </p:cNvSpPr>
          <p:nvPr>
            <p:ph idx="1"/>
          </p:nvPr>
        </p:nvSpPr>
        <p:spPr/>
        <p:txBody>
          <a:bodyPr>
            <a:normAutofit/>
          </a:bodyPr>
          <a:lstStyle/>
          <a:p>
            <a:r>
              <a:rPr lang="en-US" sz="2800" dirty="0" smtClean="0"/>
              <a:t>Electric Shocks administered by subject to ‘fake’ volunteer participant.  </a:t>
            </a:r>
          </a:p>
          <a:p>
            <a:r>
              <a:rPr lang="en-US" sz="2800" dirty="0" smtClean="0"/>
              <a:t>Shocks ranged from 15 volts to 450 volts at steadily increasing levels.</a:t>
            </a:r>
          </a:p>
          <a:p>
            <a:r>
              <a:rPr lang="en-US" sz="2800" dirty="0" smtClean="0"/>
              <a:t>Last level is lethal dose of </a:t>
            </a:r>
            <a:r>
              <a:rPr lang="en-US" sz="2800" dirty="0" smtClean="0"/>
              <a:t>electricity.</a:t>
            </a:r>
            <a:endParaRPr lang="en-US" sz="2800" dirty="0" smtClean="0"/>
          </a:p>
          <a:p>
            <a:r>
              <a:rPr lang="en-US" sz="2800" dirty="0" smtClean="0"/>
              <a:t>In Milgram’s original experiment all subjects went to 300 volts, and 65% went to the lethal 450 volts.  </a:t>
            </a:r>
          </a:p>
          <a:p>
            <a:r>
              <a:rPr lang="en-US" sz="2800" dirty="0" smtClean="0"/>
              <a:t>This has been replicated many times.  </a:t>
            </a:r>
          </a:p>
          <a:p>
            <a:pPr marL="0" indent="0">
              <a:buNone/>
            </a:pPr>
            <a:endParaRPr lang="en-US" sz="2800" dirty="0"/>
          </a:p>
        </p:txBody>
      </p:sp>
    </p:spTree>
    <p:extLst>
      <p:ext uri="{BB962C8B-B14F-4D97-AF65-F5344CB8AC3E}">
        <p14:creationId xmlns:p14="http://schemas.microsoft.com/office/powerpoint/2010/main" val="107270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Milgram wrote:</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Narrow" panose="020B0606020202030204" pitchFamily="34" charset="0"/>
              </a:rPr>
              <a:t>“…the essence of obedience consists in the fact that a person comes to view himself as the instrument for carrying out another person's wishes, and </a:t>
            </a:r>
            <a:r>
              <a:rPr lang="en-US" sz="3600" u="sng" dirty="0" smtClean="0">
                <a:latin typeface="Arial Narrow" panose="020B0606020202030204" pitchFamily="34" charset="0"/>
              </a:rPr>
              <a:t>he therefore no longer sees himself as responsible for his actions</a:t>
            </a:r>
            <a:r>
              <a:rPr lang="en-US" sz="3600" dirty="0" smtClean="0">
                <a:latin typeface="Arial Narrow" panose="020B0606020202030204" pitchFamily="34" charset="0"/>
              </a:rPr>
              <a:t>. Once this critical shift of viewpoint has occurred in the person, all of the essential features of obedience follow." </a:t>
            </a:r>
            <a:endParaRPr lang="en-US" sz="3600" dirty="0">
              <a:latin typeface="Arial Narrow" panose="020B0606020202030204" pitchFamily="34" charset="0"/>
            </a:endParaRPr>
          </a:p>
        </p:txBody>
      </p:sp>
    </p:spTree>
    <p:extLst>
      <p:ext uri="{BB962C8B-B14F-4D97-AF65-F5344CB8AC3E}">
        <p14:creationId xmlns:p14="http://schemas.microsoft.com/office/powerpoint/2010/main" val="18910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Zimbardo’s Stanford Prison Experiment</a:t>
            </a:r>
            <a:endParaRPr lang="en-US" dirty="0"/>
          </a:p>
        </p:txBody>
      </p:sp>
      <p:sp>
        <p:nvSpPr>
          <p:cNvPr id="3" name="Content Placeholder 2"/>
          <p:cNvSpPr>
            <a:spLocks noGrp="1"/>
          </p:cNvSpPr>
          <p:nvPr>
            <p:ph idx="1"/>
          </p:nvPr>
        </p:nvSpPr>
        <p:spPr/>
        <p:txBody>
          <a:bodyPr>
            <a:normAutofit/>
          </a:bodyPr>
          <a:lstStyle/>
          <a:p>
            <a:r>
              <a:rPr lang="en-US" sz="2800" dirty="0" smtClean="0"/>
              <a:t>Subjects were screened and divided equally into guards or </a:t>
            </a:r>
            <a:r>
              <a:rPr lang="en-US" sz="2800" dirty="0" smtClean="0"/>
              <a:t>prisoners.</a:t>
            </a:r>
            <a:endParaRPr lang="en-US" sz="2800" dirty="0" smtClean="0"/>
          </a:p>
          <a:p>
            <a:r>
              <a:rPr lang="en-US" sz="2800" dirty="0" smtClean="0"/>
              <a:t>Prisoners were arrested and held in cells at the university.</a:t>
            </a:r>
          </a:p>
          <a:p>
            <a:r>
              <a:rPr lang="en-US" sz="2800" dirty="0" smtClean="0"/>
              <a:t>Guards gradually began to engage in dehumanizing and evil behavior towards the </a:t>
            </a:r>
            <a:r>
              <a:rPr lang="en-US" sz="2800" dirty="0" smtClean="0"/>
              <a:t>prisoners.</a:t>
            </a:r>
            <a:endParaRPr lang="en-US" sz="2800" dirty="0" smtClean="0"/>
          </a:p>
          <a:p>
            <a:r>
              <a:rPr lang="en-US" sz="2800" dirty="0" smtClean="0"/>
              <a:t>He ended the experiment after a few days as the guards were heading out of control and the prisoners were suffering </a:t>
            </a:r>
            <a:r>
              <a:rPr lang="en-US" sz="2800" dirty="0" smtClean="0"/>
              <a:t>break </a:t>
            </a:r>
            <a:r>
              <a:rPr lang="en-US" sz="2800" dirty="0" smtClean="0"/>
              <a:t>downs.  </a:t>
            </a:r>
            <a:endParaRPr lang="en-US" sz="2800" dirty="0"/>
          </a:p>
        </p:txBody>
      </p:sp>
    </p:spTree>
    <p:extLst>
      <p:ext uri="{BB962C8B-B14F-4D97-AF65-F5344CB8AC3E}">
        <p14:creationId xmlns:p14="http://schemas.microsoft.com/office/powerpoint/2010/main" val="4301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Zimbardo wrote:  </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Arial Narrow" panose="020B0606020202030204" pitchFamily="34" charset="0"/>
              </a:rPr>
              <a:t>"</a:t>
            </a:r>
            <a:r>
              <a:rPr lang="en-US" sz="3200" u="sng" dirty="0" smtClean="0">
                <a:latin typeface="Arial Narrow" panose="020B0606020202030204" pitchFamily="34" charset="0"/>
              </a:rPr>
              <a:t>Good people can be induced</a:t>
            </a:r>
            <a:r>
              <a:rPr lang="en-US" sz="3200" dirty="0" smtClean="0">
                <a:latin typeface="Arial Narrow" panose="020B0606020202030204" pitchFamily="34" charset="0"/>
              </a:rPr>
              <a:t>, seduced, and initiated into behaving in evil ways. </a:t>
            </a:r>
            <a:r>
              <a:rPr lang="en-US" sz="3200" u="sng" dirty="0" smtClean="0">
                <a:latin typeface="Arial Narrow" panose="020B0606020202030204" pitchFamily="34" charset="0"/>
              </a:rPr>
              <a:t>They can also be led </a:t>
            </a:r>
            <a:r>
              <a:rPr lang="en-US" sz="3200" dirty="0" smtClean="0">
                <a:latin typeface="Arial Narrow" panose="020B0606020202030204" pitchFamily="34" charset="0"/>
              </a:rPr>
              <a:t>to act in irrational, stupid, self-destructive, antisocial, and mindless ways when they are immersed in 'total situations' that impact human nature in ways that challenge our sense of the stability and consistency of individual personality, of character, and of morality."</a:t>
            </a:r>
            <a:endParaRPr lang="en-US" sz="3200" dirty="0">
              <a:latin typeface="Arial Narrow" panose="020B0606020202030204" pitchFamily="34" charset="0"/>
            </a:endParaRPr>
          </a:p>
        </p:txBody>
      </p:sp>
    </p:spTree>
    <p:extLst>
      <p:ext uri="{BB962C8B-B14F-4D97-AF65-F5344CB8AC3E}">
        <p14:creationId xmlns:p14="http://schemas.microsoft.com/office/powerpoint/2010/main" val="174214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7 </a:t>
            </a:r>
            <a:r>
              <a:rPr lang="en-US" dirty="0" smtClean="0"/>
              <a:t>social processes that grease "the Slippery slope of evil":</a:t>
            </a:r>
            <a:endParaRPr lang="en-US" dirty="0"/>
          </a:p>
        </p:txBody>
      </p:sp>
      <p:sp>
        <p:nvSpPr>
          <p:cNvPr id="3" name="Content Placeholder 2"/>
          <p:cNvSpPr>
            <a:spLocks noGrp="1"/>
          </p:cNvSpPr>
          <p:nvPr>
            <p:ph idx="1"/>
          </p:nvPr>
        </p:nvSpPr>
        <p:spPr/>
        <p:txBody>
          <a:bodyPr>
            <a:normAutofit/>
          </a:bodyPr>
          <a:lstStyle/>
          <a:p>
            <a:r>
              <a:rPr lang="en-US" sz="3200" dirty="0" smtClean="0">
                <a:latin typeface="Arial Narrow" panose="020B0606020202030204" pitchFamily="34" charset="0"/>
              </a:rPr>
              <a:t>Mindlessly taking the first small step </a:t>
            </a:r>
            <a:r>
              <a:rPr lang="en-US" sz="2400" i="1" dirty="0" smtClean="0">
                <a:latin typeface="Arial Narrow" panose="020B0606020202030204" pitchFamily="34" charset="0"/>
              </a:rPr>
              <a:t>(‘All evil begins with the 15 volt shock’)</a:t>
            </a:r>
          </a:p>
          <a:p>
            <a:r>
              <a:rPr lang="en-US" sz="3200" dirty="0" smtClean="0">
                <a:latin typeface="Arial Narrow" panose="020B0606020202030204" pitchFamily="34" charset="0"/>
              </a:rPr>
              <a:t>Dehumanization of others</a:t>
            </a:r>
          </a:p>
          <a:p>
            <a:r>
              <a:rPr lang="en-US" sz="3200" dirty="0" smtClean="0">
                <a:latin typeface="Arial Narrow" panose="020B0606020202030204" pitchFamily="34" charset="0"/>
              </a:rPr>
              <a:t>De-individuation of self (anonymity)</a:t>
            </a:r>
          </a:p>
          <a:p>
            <a:r>
              <a:rPr lang="en-US" sz="3200" dirty="0" smtClean="0">
                <a:latin typeface="Arial Narrow" panose="020B0606020202030204" pitchFamily="34" charset="0"/>
              </a:rPr>
              <a:t>Diffusion of personal responsibility</a:t>
            </a:r>
          </a:p>
          <a:p>
            <a:r>
              <a:rPr lang="en-US" sz="3200" dirty="0" smtClean="0">
                <a:latin typeface="Arial Narrow" panose="020B0606020202030204" pitchFamily="34" charset="0"/>
              </a:rPr>
              <a:t>Blind obedience to authority</a:t>
            </a:r>
          </a:p>
          <a:p>
            <a:r>
              <a:rPr lang="en-US" sz="3200" dirty="0" smtClean="0">
                <a:latin typeface="Arial Narrow" panose="020B0606020202030204" pitchFamily="34" charset="0"/>
              </a:rPr>
              <a:t>Uncritical conformity to group norms</a:t>
            </a:r>
          </a:p>
          <a:p>
            <a:r>
              <a:rPr lang="en-US" sz="3200" dirty="0" smtClean="0">
                <a:latin typeface="Arial Narrow" panose="020B0606020202030204" pitchFamily="34" charset="0"/>
              </a:rPr>
              <a:t>Passive tolerance of evil through inaction or indifference</a:t>
            </a:r>
          </a:p>
          <a:p>
            <a:endParaRPr lang="en-US" dirty="0"/>
          </a:p>
        </p:txBody>
      </p:sp>
    </p:spTree>
    <p:extLst>
      <p:ext uri="{BB962C8B-B14F-4D97-AF65-F5344CB8AC3E}">
        <p14:creationId xmlns:p14="http://schemas.microsoft.com/office/powerpoint/2010/main" val="197432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860" y="0"/>
            <a:ext cx="9896343" cy="6630550"/>
          </a:xfrm>
          <a:prstGeom prst="rect">
            <a:avLst/>
          </a:prstGeom>
        </p:spPr>
      </p:pic>
    </p:spTree>
    <p:extLst>
      <p:ext uri="{BB962C8B-B14F-4D97-AF65-F5344CB8AC3E}">
        <p14:creationId xmlns:p14="http://schemas.microsoft.com/office/powerpoint/2010/main" val="2981425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405</TotalTime>
  <Words>1093</Words>
  <Application>Microsoft Office PowerPoint</Application>
  <PresentationFormat>Widescreen</PresentationFormat>
  <Paragraphs>49</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Corbel</vt:lpstr>
      <vt:lpstr>Wingdings</vt:lpstr>
      <vt:lpstr>Wingdings 2</vt:lpstr>
      <vt:lpstr>Frame</vt:lpstr>
      <vt:lpstr>Obedience to Authority &amp; the Psychology of Evil</vt:lpstr>
      <vt:lpstr>Psychologists trying to understand Evil</vt:lpstr>
      <vt:lpstr>PowerPoint Presentation</vt:lpstr>
      <vt:lpstr>Milgram’s Obedience to Authority Experiment</vt:lpstr>
      <vt:lpstr>Milgram wrote:</vt:lpstr>
      <vt:lpstr>Zimbardo’s Stanford Prison Experiment</vt:lpstr>
      <vt:lpstr>Zimbardo wrote:  </vt:lpstr>
      <vt:lpstr>The 7 social processes that grease "the Slippery slope of evil":</vt:lpstr>
      <vt:lpstr>PowerPoint Presentation</vt:lpstr>
      <vt:lpstr>PowerPoint Presentation</vt:lpstr>
      <vt:lpstr>PowerPoint Presentation</vt:lpstr>
      <vt:lpstr>PowerPoint Presentation</vt:lpstr>
      <vt:lpstr>PowerPoint Presentation</vt:lpstr>
      <vt:lpstr>PowerPoint Presentation</vt:lpstr>
      <vt:lpstr>Lessons for us today:  </vt:lpstr>
    </vt:vector>
  </TitlesOfParts>
  <Company>Anglophone South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Obedience to Authority</dc:title>
  <dc:creator>Peters, Gregory     (ASD-W)</dc:creator>
  <cp:lastModifiedBy>Champion, Andrew    (ASD-W)</cp:lastModifiedBy>
  <cp:revision>15</cp:revision>
  <dcterms:created xsi:type="dcterms:W3CDTF">2015-12-09T14:35:33Z</dcterms:created>
  <dcterms:modified xsi:type="dcterms:W3CDTF">2018-01-16T02:14:27Z</dcterms:modified>
</cp:coreProperties>
</file>