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24"/>
  </p:notesMasterIdLst>
  <p:handoutMasterIdLst>
    <p:handoutMasterId r:id="rId25"/>
  </p:handoutMasterIdLst>
  <p:sldIdLst>
    <p:sldId id="256" r:id="rId2"/>
    <p:sldId id="264" r:id="rId3"/>
    <p:sldId id="257" r:id="rId4"/>
    <p:sldId id="258" r:id="rId5"/>
    <p:sldId id="259" r:id="rId6"/>
    <p:sldId id="260" r:id="rId7"/>
    <p:sldId id="261" r:id="rId8"/>
    <p:sldId id="262" r:id="rId9"/>
    <p:sldId id="263" r:id="rId10"/>
    <p:sldId id="265" r:id="rId11"/>
    <p:sldId id="266" r:id="rId12"/>
    <p:sldId id="267" r:id="rId13"/>
    <p:sldId id="276" r:id="rId14"/>
    <p:sldId id="268" r:id="rId15"/>
    <p:sldId id="269" r:id="rId16"/>
    <p:sldId id="270" r:id="rId17"/>
    <p:sldId id="271" r:id="rId18"/>
    <p:sldId id="272" r:id="rId19"/>
    <p:sldId id="273" r:id="rId20"/>
    <p:sldId id="274" r:id="rId21"/>
    <p:sldId id="275" r:id="rId22"/>
    <p:sldId id="277" r:id="rId23"/>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558" autoAdjust="0"/>
  </p:normalViewPr>
  <p:slideViewPr>
    <p:cSldViewPr snapToGrid="0">
      <p:cViewPr varScale="1">
        <p:scale>
          <a:sx n="53" d="100"/>
          <a:sy n="53" d="100"/>
        </p:scale>
        <p:origin x="111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7B757D55-619A-4D76-B80C-56DBF3F9E4CB}" type="datetimeFigureOut">
              <a:rPr lang="en-CA" smtClean="0"/>
              <a:t>2020-02-25</a:t>
            </a:fld>
            <a:endParaRPr lang="en-CA"/>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C78D6C19-9052-407C-891B-A44B10F4F3F7}" type="slidenum">
              <a:rPr lang="en-CA" smtClean="0"/>
              <a:t>‹#›</a:t>
            </a:fld>
            <a:endParaRPr lang="en-CA"/>
          </a:p>
        </p:txBody>
      </p:sp>
    </p:spTree>
    <p:extLst>
      <p:ext uri="{BB962C8B-B14F-4D97-AF65-F5344CB8AC3E}">
        <p14:creationId xmlns:p14="http://schemas.microsoft.com/office/powerpoint/2010/main" val="4091884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25D5442D-0296-45E2-B05F-085E64C05882}" type="datetimeFigureOut">
              <a:rPr lang="en-CA" smtClean="0"/>
              <a:t>2020-02-25</a:t>
            </a:fld>
            <a:endParaRPr lang="en-CA"/>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58483778-8A03-42BB-BCB5-1302C28685CB}" type="slidenum">
              <a:rPr lang="en-CA" smtClean="0"/>
              <a:t>‹#›</a:t>
            </a:fld>
            <a:endParaRPr lang="en-CA"/>
          </a:p>
        </p:txBody>
      </p:sp>
    </p:spTree>
    <p:extLst>
      <p:ext uri="{BB962C8B-B14F-4D97-AF65-F5344CB8AC3E}">
        <p14:creationId xmlns:p14="http://schemas.microsoft.com/office/powerpoint/2010/main" val="2505816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merriam-webster.com/dictionary/capitulated" TargetMode="External"/><Relationship Id="rId3" Type="http://schemas.openxmlformats.org/officeDocument/2006/relationships/hyperlink" Target="https://www.britannica.com/place/West-Indies-island-group-Atlantic-Ocean" TargetMode="External"/><Relationship Id="rId7" Type="http://schemas.openxmlformats.org/officeDocument/2006/relationships/hyperlink" Target="https://www.britannica.com/biography/James-Wolf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britannica.com/place/Nova-Scotia" TargetMode="External"/><Relationship Id="rId5" Type="http://schemas.openxmlformats.org/officeDocument/2006/relationships/hyperlink" Target="https://www.britannica.com/event/Seven-Years-War" TargetMode="External"/><Relationship Id="rId4" Type="http://schemas.openxmlformats.org/officeDocument/2006/relationships/hyperlink" Target="https://www.britannica.com/place/North-Americ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a:t>
            </a:fld>
            <a:endParaRPr lang="en-CA"/>
          </a:p>
        </p:txBody>
      </p:sp>
    </p:spTree>
    <p:extLst>
      <p:ext uri="{BB962C8B-B14F-4D97-AF65-F5344CB8AC3E}">
        <p14:creationId xmlns:p14="http://schemas.microsoft.com/office/powerpoint/2010/main" val="2382684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Read quote from Canadian History for Dummies, </a:t>
            </a:r>
            <a:r>
              <a:rPr lang="en-CA" dirty="0" err="1" smtClean="0"/>
              <a:t>pg</a:t>
            </a:r>
            <a:r>
              <a:rPr lang="en-CA" dirty="0" smtClean="0"/>
              <a:t> 143</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10</a:t>
            </a:fld>
            <a:endParaRPr lang="en-CA"/>
          </a:p>
        </p:txBody>
      </p:sp>
    </p:spTree>
    <p:extLst>
      <p:ext uri="{BB962C8B-B14F-4D97-AF65-F5344CB8AC3E}">
        <p14:creationId xmlns:p14="http://schemas.microsoft.com/office/powerpoint/2010/main" val="918864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These reasons are debateable by many historians</a:t>
            </a:r>
          </a:p>
          <a:p>
            <a:pPr marL="174708" indent="-174708">
              <a:buFont typeface="Arial" panose="020B0604020202020204" pitchFamily="34" charset="0"/>
              <a:buChar char="•"/>
            </a:pPr>
            <a:r>
              <a:rPr lang="en-CA" dirty="0" smtClean="0"/>
              <a:t>Both the American</a:t>
            </a:r>
            <a:r>
              <a:rPr lang="en-CA" baseline="0" dirty="0" smtClean="0"/>
              <a:t>s and the English assumed that </a:t>
            </a:r>
            <a:r>
              <a:rPr lang="en-CA" baseline="0" dirty="0" err="1" smtClean="0"/>
              <a:t>Canadiens</a:t>
            </a:r>
            <a:r>
              <a:rPr lang="en-CA" baseline="0" dirty="0" smtClean="0"/>
              <a:t> would help support them both sides would be sadly mistaken. </a:t>
            </a:r>
          </a:p>
          <a:p>
            <a:pPr marL="174708" indent="-174708">
              <a:buFont typeface="Arial" panose="020B0604020202020204" pitchFamily="34" charset="0"/>
              <a:buChar char="•"/>
            </a:pPr>
            <a:r>
              <a:rPr lang="en-CA" baseline="0" dirty="0" smtClean="0"/>
              <a:t>English colonies were also wary that Britain could possibly revoke any sense of governmental control at any time as the British didn’t hide that elected assemblies were a privilege and not a right. Britain could take away any Canadian input and have a British governor make all decisions.</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11</a:t>
            </a:fld>
            <a:endParaRPr lang="en-CA"/>
          </a:p>
        </p:txBody>
      </p:sp>
    </p:spTree>
    <p:extLst>
      <p:ext uri="{BB962C8B-B14F-4D97-AF65-F5344CB8AC3E}">
        <p14:creationId xmlns:p14="http://schemas.microsoft.com/office/powerpoint/2010/main" val="1465540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 appears that the US were an expansionist country right</a:t>
            </a:r>
            <a:r>
              <a:rPr lang="en-CA" baseline="0" dirty="0" smtClean="0"/>
              <a:t> from the start.</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12</a:t>
            </a:fld>
            <a:endParaRPr lang="en-CA"/>
          </a:p>
        </p:txBody>
      </p:sp>
    </p:spTree>
    <p:extLst>
      <p:ext uri="{BB962C8B-B14F-4D97-AF65-F5344CB8AC3E}">
        <p14:creationId xmlns:p14="http://schemas.microsoft.com/office/powerpoint/2010/main" val="2736214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8483778-8A03-42BB-BCB5-1302C28685CB}" type="slidenum">
              <a:rPr lang="en-CA" smtClean="0"/>
              <a:t>13</a:t>
            </a:fld>
            <a:endParaRPr lang="en-CA"/>
          </a:p>
        </p:txBody>
      </p:sp>
    </p:spTree>
    <p:extLst>
      <p:ext uri="{BB962C8B-B14F-4D97-AF65-F5344CB8AC3E}">
        <p14:creationId xmlns:p14="http://schemas.microsoft.com/office/powerpoint/2010/main" val="779917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 have the pleasure to acquaint you with the surrender of Chambly to Major Brown and Major Livingston, which last headed about three hundred Canadians…. The troops are in high spirits…. Col. Warner has had a little brush with a party from Montreal. The enemy retired with the loss of five prisoners and some killed some of the prisoners (Canadians) are dangerous enemies, and must be taken care of…</a:t>
            </a:r>
          </a:p>
          <a:p>
            <a:r>
              <a:rPr lang="en-US" dirty="0"/>
              <a:t>Extract of a letter from General Montgomery, dated camp before St. John’s, October 20, 1775 …</a:t>
            </a:r>
            <a:endParaRPr lang="en-US" i="1" dirty="0"/>
          </a:p>
          <a:p>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14</a:t>
            </a:fld>
            <a:endParaRPr lang="en-CA"/>
          </a:p>
        </p:txBody>
      </p:sp>
    </p:spTree>
    <p:extLst>
      <p:ext uri="{BB962C8B-B14F-4D97-AF65-F5344CB8AC3E}">
        <p14:creationId xmlns:p14="http://schemas.microsoft.com/office/powerpoint/2010/main" val="64045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Benedict</a:t>
            </a:r>
            <a:r>
              <a:rPr lang="en-CA" baseline="0" dirty="0" smtClean="0"/>
              <a:t> Arnold, British officer turned rebel, led the assault on Quebec but the harsh overland route through the wilderness proved nearly fatal as half of his troops had deserted, were incapacitated due to disease or died before the first shot was fired. </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15</a:t>
            </a:fld>
            <a:endParaRPr lang="en-CA"/>
          </a:p>
        </p:txBody>
      </p:sp>
    </p:spTree>
    <p:extLst>
      <p:ext uri="{BB962C8B-B14F-4D97-AF65-F5344CB8AC3E}">
        <p14:creationId xmlns:p14="http://schemas.microsoft.com/office/powerpoint/2010/main" val="4272085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Americans had</a:t>
            </a:r>
            <a:r>
              <a:rPr lang="en-CA" baseline="0" dirty="0" smtClean="0"/>
              <a:t> started to loot habitant farms and terrorize families and they also attempted to pay for provision with “worthless” paper money from America.</a:t>
            </a:r>
          </a:p>
          <a:p>
            <a:r>
              <a:rPr lang="en-CA" baseline="0" dirty="0" smtClean="0"/>
              <a:t>Britain only lost 3 men in the battle for Quebec, which had been an utter disaster for the Americans.</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16</a:t>
            </a:fld>
            <a:endParaRPr lang="en-CA"/>
          </a:p>
        </p:txBody>
      </p:sp>
    </p:spTree>
    <p:extLst>
      <p:ext uri="{BB962C8B-B14F-4D97-AF65-F5344CB8AC3E}">
        <p14:creationId xmlns:p14="http://schemas.microsoft.com/office/powerpoint/2010/main" val="2286744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Montgomery had died and Arnold was wounded</a:t>
            </a:r>
            <a:r>
              <a:rPr lang="en-CA" baseline="0" dirty="0" smtClean="0"/>
              <a:t> and had to retreat, he later crossed back to the British side and was forever labeled as a “turncoat” to the Americans. The Americans withdrew from Canada on July 2, 1776 and on the 4</a:t>
            </a:r>
            <a:r>
              <a:rPr lang="en-CA" baseline="30000" dirty="0" smtClean="0"/>
              <a:t>th</a:t>
            </a:r>
            <a:r>
              <a:rPr lang="en-CA" baseline="0" dirty="0" smtClean="0"/>
              <a:t> they issued a Declaration of Independence becoming a self-proclaimed </a:t>
            </a:r>
            <a:r>
              <a:rPr lang="en-CA" baseline="0" dirty="0" err="1" smtClean="0"/>
              <a:t>govt</a:t>
            </a:r>
            <a:r>
              <a:rPr lang="en-CA" baseline="0" dirty="0" smtClean="0"/>
              <a:t> of a new republic. Governor Carleton was receive a knighthood for his leadership in Quebec despite some grumbling about how he let too many Americans escape.</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17</a:t>
            </a:fld>
            <a:endParaRPr lang="en-CA"/>
          </a:p>
        </p:txBody>
      </p:sp>
    </p:spTree>
    <p:extLst>
      <p:ext uri="{BB962C8B-B14F-4D97-AF65-F5344CB8AC3E}">
        <p14:creationId xmlns:p14="http://schemas.microsoft.com/office/powerpoint/2010/main" val="60205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The Aboriginal people fought hard as it was for survival, for their homelands and for their families.</a:t>
            </a:r>
          </a:p>
          <a:p>
            <a:pPr marL="174708" indent="-174708">
              <a:buFont typeface="Arial" panose="020B0604020202020204" pitchFamily="34" charset="0"/>
              <a:buChar char="•"/>
            </a:pPr>
            <a:r>
              <a:rPr lang="en-CA" dirty="0" smtClean="0"/>
              <a:t>The first British “superintendent” was William Johnson, who would eventually marry Molly</a:t>
            </a:r>
            <a:r>
              <a:rPr lang="en-CA" baseline="0" dirty="0" smtClean="0"/>
              <a:t> Brant, sister to Joseph Brant, a Mohawk chief.</a:t>
            </a:r>
          </a:p>
          <a:p>
            <a:pPr marL="174708" indent="-174708">
              <a:buFont typeface="Arial" panose="020B0604020202020204" pitchFamily="34" charset="0"/>
              <a:buChar char="•"/>
            </a:pPr>
            <a:r>
              <a:rPr lang="en-CA" baseline="0" dirty="0" smtClean="0"/>
              <a:t>Molly was herself a very powerful leader of her people, she was consulted for major decisions and all matters of importance. She was instrumental in the decision for the Six Nations to join with the British in the War with American rebels.</a:t>
            </a:r>
          </a:p>
          <a:p>
            <a:pPr marL="174708" indent="-174708">
              <a:buFont typeface="Arial" panose="020B0604020202020204" pitchFamily="34" charset="0"/>
              <a:buChar char="•"/>
            </a:pPr>
            <a:r>
              <a:rPr lang="en-CA" baseline="0" dirty="0" smtClean="0"/>
              <a:t>Washington was furious that the Aboriginals joined with the British and ordered the “total destruction and devastation of their settlements and capture as many prisoners, of every age and sex, as possible.” Within 2 months after issuing the order every village of the Oneida and Tuscarora who were neutral was destroyed. (</a:t>
            </a:r>
            <a:r>
              <a:rPr lang="en-CA" baseline="0" dirty="0" err="1" smtClean="0"/>
              <a:t>pg</a:t>
            </a:r>
            <a:r>
              <a:rPr lang="en-CA" baseline="0" dirty="0" smtClean="0"/>
              <a:t> 197 text book)</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18</a:t>
            </a:fld>
            <a:endParaRPr lang="en-CA"/>
          </a:p>
        </p:txBody>
      </p:sp>
    </p:spTree>
    <p:extLst>
      <p:ext uri="{BB962C8B-B14F-4D97-AF65-F5344CB8AC3E}">
        <p14:creationId xmlns:p14="http://schemas.microsoft.com/office/powerpoint/2010/main" val="654057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Brant felt betrayed when the 6 Nations people were not even mentioned in the Treaty of Paris of 1783</a:t>
            </a:r>
            <a:r>
              <a:rPr lang="en-CA" baseline="0" dirty="0" smtClean="0"/>
              <a:t> which officially ended the American Revolutionary War.</a:t>
            </a:r>
            <a:r>
              <a:rPr lang="en-CA" dirty="0" smtClean="0"/>
              <a:t> </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19</a:t>
            </a:fld>
            <a:endParaRPr lang="en-CA"/>
          </a:p>
        </p:txBody>
      </p:sp>
    </p:spTree>
    <p:extLst>
      <p:ext uri="{BB962C8B-B14F-4D97-AF65-F5344CB8AC3E}">
        <p14:creationId xmlns:p14="http://schemas.microsoft.com/office/powerpoint/2010/main" val="1564297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 few acres of snow”</a:t>
            </a:r>
          </a:p>
          <a:p>
            <a:endParaRPr lang="en-CA" dirty="0" smtClean="0"/>
          </a:p>
          <a:p>
            <a:r>
              <a:rPr lang="en-CA" dirty="0" smtClean="0"/>
              <a:t>This off hand</a:t>
            </a:r>
            <a:r>
              <a:rPr lang="en-CA" baseline="0" dirty="0" smtClean="0"/>
              <a:t> comment suggests that France wasn’t terribly traumatized with the loss of New France to the British. While the Acadians were rounded up and deported the rest of the </a:t>
            </a:r>
            <a:r>
              <a:rPr lang="en-CA" baseline="0" dirty="0" err="1" smtClean="0"/>
              <a:t>Canadiens</a:t>
            </a:r>
            <a:r>
              <a:rPr lang="en-CA" baseline="0" dirty="0" smtClean="0"/>
              <a:t> (Fr for Canadians) lived their lives just as they always did, life went on. </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2</a:t>
            </a:fld>
            <a:endParaRPr lang="en-CA"/>
          </a:p>
        </p:txBody>
      </p:sp>
    </p:spTree>
    <p:extLst>
      <p:ext uri="{BB962C8B-B14F-4D97-AF65-F5344CB8AC3E}">
        <p14:creationId xmlns:p14="http://schemas.microsoft.com/office/powerpoint/2010/main" val="1675445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8483778-8A03-42BB-BCB5-1302C28685CB}" type="slidenum">
              <a:rPr lang="en-CA" smtClean="0"/>
              <a:t>20</a:t>
            </a:fld>
            <a:endParaRPr lang="en-CA"/>
          </a:p>
        </p:txBody>
      </p:sp>
    </p:spTree>
    <p:extLst>
      <p:ext uri="{BB962C8B-B14F-4D97-AF65-F5344CB8AC3E}">
        <p14:creationId xmlns:p14="http://schemas.microsoft.com/office/powerpoint/2010/main" val="1695676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a:t>Perhaps the most important consequence of the </a:t>
            </a:r>
            <a:r>
              <a:rPr lang="en-US" i="1" dirty="0"/>
              <a:t>Quebec Act</a:t>
            </a:r>
            <a:r>
              <a:rPr lang="en-US" dirty="0"/>
              <a:t> was the American War of Independence. To many settlers in the Thirteen Colonies, the </a:t>
            </a:r>
            <a:r>
              <a:rPr lang="en-US" i="1" dirty="0"/>
              <a:t>Quebec Act</a:t>
            </a:r>
            <a:r>
              <a:rPr lang="en-US" dirty="0"/>
              <a:t> was a very unpopular act and a demonstration of “British Authoritarianism.” It was famously one of the five “intolerable acts” passed by Britain in the lead-up to the revolution. The </a:t>
            </a:r>
            <a:r>
              <a:rPr lang="en-US" i="1" dirty="0"/>
              <a:t>Quebec Act</a:t>
            </a:r>
            <a:r>
              <a:rPr lang="en-US" dirty="0"/>
              <a:t> had shown how tyrannical and corrupt the Crown had become, with many feeling betrayed. It was their duty to “resist such sweeping attacks on their liberty.” It could be argued that this Act led to the creation of the United State of America.</a:t>
            </a:r>
          </a:p>
          <a:p>
            <a:pPr marL="232943" indent="-232943">
              <a:buAutoNum type="arabicPeriod"/>
            </a:pPr>
            <a:r>
              <a:rPr lang="en-CA" dirty="0" smtClean="0"/>
              <a:t>Chief Brant and the Iroquois</a:t>
            </a:r>
            <a:r>
              <a:rPr lang="en-CA" baseline="0" dirty="0" smtClean="0"/>
              <a:t> were given land but were essentially resettled into a fairly isolated area where they wouldn’t be a burden. They were continued to be seen as a potential threat by the British and treated as a footnote in their involvement in the American Revolutionary War, as seen by their </a:t>
            </a:r>
            <a:r>
              <a:rPr lang="en-CA" baseline="0" dirty="0" err="1" smtClean="0"/>
              <a:t>omittance</a:t>
            </a:r>
            <a:r>
              <a:rPr lang="en-CA" baseline="0" dirty="0" smtClean="0"/>
              <a:t> in the Paris Treaty of 1783.</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21</a:t>
            </a:fld>
            <a:endParaRPr lang="en-CA"/>
          </a:p>
        </p:txBody>
      </p:sp>
    </p:spTree>
    <p:extLst>
      <p:ext uri="{BB962C8B-B14F-4D97-AF65-F5344CB8AC3E}">
        <p14:creationId xmlns:p14="http://schemas.microsoft.com/office/powerpoint/2010/main" val="3924977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depiction of the events, the artist portrays the Bostonians with menacing faces, violently pouring tea down Malcom’s throat. Items representing events from the daylong assault are compressed into one scene, including the tar and feathers, a club, and a noose hanging from the Liberty Tree. The Boston Tea Party, which occurred a month before the attack on Malcom, appears in the background, linking the two events for the British audience. The Stamp Act is also depicted upside down on the Liberty Tree, serving as a reminder of the Stamp Act protests of 1765. The British portray the Americans as violent and dangerous.</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22</a:t>
            </a:fld>
            <a:endParaRPr lang="en-CA"/>
          </a:p>
        </p:txBody>
      </p:sp>
    </p:spTree>
    <p:extLst>
      <p:ext uri="{BB962C8B-B14F-4D97-AF65-F5344CB8AC3E}">
        <p14:creationId xmlns:p14="http://schemas.microsoft.com/office/powerpoint/2010/main" val="100684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With the help of the French</a:t>
            </a:r>
            <a:r>
              <a:rPr lang="en-CA" baseline="0" dirty="0" smtClean="0"/>
              <a:t> the Thirteen Colonies of the eastern seaboard broke free of British rule in 1775 and formed a new political union: the United States of America. This American Revolution ultimately created not one country but two: the newly formed US of A and the scattered northern colonial leftovers that would eventually be pieced together to form the Dominion of Canada. </a:t>
            </a:r>
          </a:p>
          <a:p>
            <a:pPr marL="174708" indent="-174708">
              <a:buFont typeface="Arial" panose="020B0604020202020204" pitchFamily="34" charset="0"/>
              <a:buChar char="•"/>
            </a:pPr>
            <a:r>
              <a:rPr lang="en-CA" baseline="0" dirty="0" smtClean="0"/>
              <a:t>The war between Britain and France was costly for both sides.  Britain had “won” with the capture of New France but a new atmosphere of violence was obvious after the colonies deemed Britain a “tyranny” and called for “</a:t>
            </a:r>
            <a:r>
              <a:rPr lang="en-CA" i="1" baseline="0" dirty="0" smtClean="0"/>
              <a:t>No taxation with representation</a:t>
            </a:r>
            <a:r>
              <a:rPr lang="en-CA" baseline="0" dirty="0" smtClean="0"/>
              <a:t>”. This impending disaster forced Britain to revamp it’s policies regarding the French Canadians.</a:t>
            </a:r>
          </a:p>
          <a:p>
            <a:pPr marL="174708" indent="-174708">
              <a:buFont typeface="Arial" panose="020B0604020202020204" pitchFamily="34" charset="0"/>
              <a:buChar char="•"/>
            </a:pPr>
            <a:r>
              <a:rPr lang="en-CA" baseline="0" dirty="0" smtClean="0"/>
              <a:t>FYI: The National debt in Britain soared to $130 million from the cost of the war against France and her allies. (the most Britain ever collected in taxes per year was $15 million.)</a:t>
            </a:r>
          </a:p>
          <a:p>
            <a:pPr marL="174708" indent="-174708">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3</a:t>
            </a:fld>
            <a:endParaRPr lang="en-CA"/>
          </a:p>
        </p:txBody>
      </p:sp>
    </p:spTree>
    <p:extLst>
      <p:ext uri="{BB962C8B-B14F-4D97-AF65-F5344CB8AC3E}">
        <p14:creationId xmlns:p14="http://schemas.microsoft.com/office/powerpoint/2010/main" val="12641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Murray joined the British army in 1739/40 and served in the </a:t>
            </a:r>
            <a:r>
              <a:rPr lang="en-US" sz="1200" b="0" i="0" u="sng" kern="1200" dirty="0" smtClean="0">
                <a:solidFill>
                  <a:schemeClr val="tx1"/>
                </a:solidFill>
                <a:effectLst/>
                <a:latin typeface="+mn-lt"/>
                <a:ea typeface="+mn-ea"/>
                <a:cs typeface="+mn-cs"/>
                <a:hlinkClick r:id="rId3"/>
              </a:rPr>
              <a:t>West Indies</a:t>
            </a:r>
            <a:r>
              <a:rPr lang="en-US" sz="1200" b="0" i="0" kern="1200" dirty="0" smtClean="0">
                <a:solidFill>
                  <a:schemeClr val="tx1"/>
                </a:solidFill>
                <a:effectLst/>
                <a:latin typeface="+mn-lt"/>
                <a:ea typeface="+mn-ea"/>
                <a:cs typeface="+mn-cs"/>
              </a:rPr>
              <a:t> and Europe. Sent to </a:t>
            </a:r>
            <a:r>
              <a:rPr lang="en-US" sz="1200" b="0" i="0" u="sng" kern="1200" dirty="0" smtClean="0">
                <a:solidFill>
                  <a:schemeClr val="tx1"/>
                </a:solidFill>
                <a:effectLst/>
                <a:latin typeface="+mn-lt"/>
                <a:ea typeface="+mn-ea"/>
                <a:cs typeface="+mn-cs"/>
                <a:hlinkClick r:id="rId4"/>
              </a:rPr>
              <a:t>North America</a:t>
            </a:r>
            <a:r>
              <a:rPr lang="en-US" sz="1200" b="0" i="0" kern="1200" dirty="0" smtClean="0">
                <a:solidFill>
                  <a:schemeClr val="tx1"/>
                </a:solidFill>
                <a:effectLst/>
                <a:latin typeface="+mn-lt"/>
                <a:ea typeface="+mn-ea"/>
                <a:cs typeface="+mn-cs"/>
              </a:rPr>
              <a:t> in 1757 as a lieutenant colonel during the </a:t>
            </a:r>
            <a:r>
              <a:rPr lang="en-US" sz="1200" b="0" i="0" u="sng" kern="1200" dirty="0" smtClean="0">
                <a:solidFill>
                  <a:schemeClr val="tx1"/>
                </a:solidFill>
                <a:effectLst/>
                <a:latin typeface="+mn-lt"/>
                <a:ea typeface="+mn-ea"/>
                <a:cs typeface="+mn-cs"/>
                <a:hlinkClick r:id="rId5"/>
              </a:rPr>
              <a:t>Seven Years’ War</a:t>
            </a:r>
            <a:r>
              <a:rPr lang="en-US" sz="1200" b="0" i="0" kern="1200" dirty="0" smtClean="0">
                <a:solidFill>
                  <a:schemeClr val="tx1"/>
                </a:solidFill>
                <a:effectLst/>
                <a:latin typeface="+mn-lt"/>
                <a:ea typeface="+mn-ea"/>
                <a:cs typeface="+mn-cs"/>
              </a:rPr>
              <a:t>, he commanded a brigade in 1758 during the successful British siege of </a:t>
            </a:r>
            <a:r>
              <a:rPr lang="en-US" sz="1200" b="0" i="0" kern="1200" dirty="0" err="1" smtClean="0">
                <a:solidFill>
                  <a:schemeClr val="tx1"/>
                </a:solidFill>
                <a:effectLst/>
                <a:latin typeface="+mn-lt"/>
                <a:ea typeface="+mn-ea"/>
                <a:cs typeface="+mn-cs"/>
              </a:rPr>
              <a:t>Louisbourg</a:t>
            </a:r>
            <a:r>
              <a:rPr lang="en-US" sz="1200" b="0" i="0" kern="1200" dirty="0" smtClean="0">
                <a:solidFill>
                  <a:schemeClr val="tx1"/>
                </a:solidFill>
                <a:effectLst/>
                <a:latin typeface="+mn-lt"/>
                <a:ea typeface="+mn-ea"/>
                <a:cs typeface="+mn-cs"/>
              </a:rPr>
              <a:t>, in what is now </a:t>
            </a:r>
            <a:r>
              <a:rPr lang="en-US" sz="1200" b="0" i="0" u="sng" kern="1200" dirty="0" smtClean="0">
                <a:solidFill>
                  <a:schemeClr val="tx1"/>
                </a:solidFill>
                <a:effectLst/>
                <a:latin typeface="+mn-lt"/>
                <a:ea typeface="+mn-ea"/>
                <a:cs typeface="+mn-cs"/>
                <a:hlinkClick r:id="rId6"/>
              </a:rPr>
              <a:t>Nova Scotia</a:t>
            </a:r>
            <a:r>
              <a:rPr lang="en-US" sz="1200" b="0" i="0" kern="1200" dirty="0" smtClean="0">
                <a:solidFill>
                  <a:schemeClr val="tx1"/>
                </a:solidFill>
                <a:effectLst/>
                <a:latin typeface="+mn-lt"/>
                <a:ea typeface="+mn-ea"/>
                <a:cs typeface="+mn-cs"/>
              </a:rPr>
              <a:t>, under Jeffery Amherst. He was one of General </a:t>
            </a:r>
            <a:r>
              <a:rPr lang="en-US" sz="1200" b="0" i="0" u="sng" kern="1200" dirty="0" smtClean="0">
                <a:solidFill>
                  <a:schemeClr val="tx1"/>
                </a:solidFill>
                <a:effectLst/>
                <a:latin typeface="+mn-lt"/>
                <a:ea typeface="+mn-ea"/>
                <a:cs typeface="+mn-cs"/>
                <a:hlinkClick r:id="rId7"/>
              </a:rPr>
              <a:t>James Wolfe</a:t>
            </a:r>
            <a:r>
              <a:rPr lang="en-US" sz="1200" b="0" i="0" kern="1200" dirty="0" smtClean="0">
                <a:solidFill>
                  <a:schemeClr val="tx1"/>
                </a:solidFill>
                <a:effectLst/>
                <a:latin typeface="+mn-lt"/>
                <a:ea typeface="+mn-ea"/>
                <a:cs typeface="+mn-cs"/>
              </a:rPr>
              <a:t>’s three brigadiers in the British expedition against Quebec in 1759. After the British captured the city, Murray was made its military governor. When the French </a:t>
            </a:r>
            <a:r>
              <a:rPr lang="en-US" sz="1200" b="0" i="0" u="none" strike="noStrike" kern="1200" dirty="0" smtClean="0">
                <a:solidFill>
                  <a:schemeClr val="tx1"/>
                </a:solidFill>
                <a:effectLst/>
                <a:latin typeface="+mn-lt"/>
                <a:ea typeface="+mn-ea"/>
                <a:cs typeface="+mn-cs"/>
                <a:hlinkClick r:id="rId8"/>
              </a:rPr>
              <a:t>capitulated</a:t>
            </a:r>
            <a:r>
              <a:rPr lang="en-US" sz="1200" b="0" i="0" kern="1200" dirty="0" smtClean="0">
                <a:solidFill>
                  <a:schemeClr val="tx1"/>
                </a:solidFill>
                <a:effectLst/>
                <a:latin typeface="+mn-lt"/>
                <a:ea typeface="+mn-ea"/>
                <a:cs typeface="+mn-cs"/>
              </a:rPr>
              <a:t> in 1760, he became military governor of Quebec district; he became the first civil governor of Quebec after its formal cession to Great Britain in 1763.</a:t>
            </a:r>
          </a:p>
          <a:p>
            <a:pPr fontAlgn="base"/>
            <a:r>
              <a:rPr lang="en-US" sz="1200" b="0" i="0" kern="1200" dirty="0" smtClean="0">
                <a:solidFill>
                  <a:schemeClr val="tx1"/>
                </a:solidFill>
                <a:effectLst/>
                <a:latin typeface="+mn-lt"/>
                <a:ea typeface="+mn-ea"/>
                <a:cs typeface="+mn-cs"/>
              </a:rPr>
              <a:t>As governor, Murray opposed repressive measures against French Canadians, and his conciliatory policy led to charges against him of partiality. </a:t>
            </a:r>
          </a:p>
          <a:p>
            <a:pPr marL="174708" indent="-174708">
              <a:buFont typeface="Arial" panose="020B0604020202020204" pitchFamily="34" charset="0"/>
              <a:buChar char="•"/>
            </a:pPr>
            <a:endParaRPr lang="en-CA" dirty="0" smtClean="0"/>
          </a:p>
          <a:p>
            <a:pPr marL="174708" indent="-174708">
              <a:buFont typeface="Arial" panose="020B0604020202020204" pitchFamily="34" charset="0"/>
              <a:buChar char="•"/>
            </a:pPr>
            <a:r>
              <a:rPr lang="en-CA" dirty="0" smtClean="0"/>
              <a:t>He was also concerned about France</a:t>
            </a:r>
            <a:r>
              <a:rPr lang="en-CA" baseline="0" dirty="0" smtClean="0"/>
              <a:t> reclaiming New France and a possible revolt from the French Canadian majority ( 1627 British troops and 500 immigrants vs 69,275 conquered French citizen and 7400 Aboriginal people)</a:t>
            </a:r>
          </a:p>
          <a:p>
            <a:pPr marL="174708" indent="-174708">
              <a:buFont typeface="Arial" panose="020B0604020202020204" pitchFamily="34" charset="0"/>
              <a:buChar char="•"/>
            </a:pPr>
            <a:r>
              <a:rPr lang="en-CA" baseline="0" dirty="0" smtClean="0"/>
              <a:t>Carlton predicted that the French in Canada would exist “to the end of time.”</a:t>
            </a:r>
          </a:p>
          <a:p>
            <a:pPr marL="174708" indent="-174708">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4</a:t>
            </a:fld>
            <a:endParaRPr lang="en-CA"/>
          </a:p>
        </p:txBody>
      </p:sp>
    </p:spTree>
    <p:extLst>
      <p:ext uri="{BB962C8B-B14F-4D97-AF65-F5344CB8AC3E}">
        <p14:creationId xmlns:p14="http://schemas.microsoft.com/office/powerpoint/2010/main" val="151664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The British were aware of the growing discontent in the south so they were very</a:t>
            </a:r>
            <a:r>
              <a:rPr lang="en-CA" baseline="0" dirty="0" smtClean="0"/>
              <a:t> willing to appease the French Canadians as they didn’t want to fight a two front battle in the “New World”. He returned to Canada with all his recommendations approved.</a:t>
            </a:r>
          </a:p>
          <a:p>
            <a:pPr marL="174708" indent="-174708">
              <a:buFont typeface="Arial" panose="020B0604020202020204" pitchFamily="34" charset="0"/>
              <a:buChar char="•"/>
            </a:pPr>
            <a:r>
              <a:rPr lang="en-CA" dirty="0" smtClean="0"/>
              <a:t>By keeping the seigneurial system he hoped to maintain a hierarchical system for</a:t>
            </a:r>
            <a:r>
              <a:rPr lang="en-CA" baseline="0" dirty="0" smtClean="0"/>
              <a:t> </a:t>
            </a:r>
            <a:r>
              <a:rPr lang="en-CA" baseline="0" dirty="0" err="1" smtClean="0"/>
              <a:t>govt</a:t>
            </a:r>
            <a:r>
              <a:rPr lang="en-CA" baseline="0" dirty="0" smtClean="0"/>
              <a:t> and society as a whole. He supported the aristocracy and the close connection between the church and the state.</a:t>
            </a:r>
          </a:p>
          <a:p>
            <a:pPr marL="174708" indent="-174708">
              <a:buFont typeface="Arial" panose="020B0604020202020204" pitchFamily="34" charset="0"/>
              <a:buChar char="•"/>
            </a:pPr>
            <a:r>
              <a:rPr lang="en-CA" dirty="0" smtClean="0"/>
              <a:t>At the time Britain</a:t>
            </a:r>
            <a:r>
              <a:rPr lang="en-CA" baseline="0" dirty="0" smtClean="0"/>
              <a:t> law did not allow Catholics in Quebec to vote or to hold office, a clear problem for the vast majority of citizens.</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5</a:t>
            </a:fld>
            <a:endParaRPr lang="en-CA"/>
          </a:p>
        </p:txBody>
      </p:sp>
    </p:spTree>
    <p:extLst>
      <p:ext uri="{BB962C8B-B14F-4D97-AF65-F5344CB8AC3E}">
        <p14:creationId xmlns:p14="http://schemas.microsoft.com/office/powerpoint/2010/main" val="3751667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The elected assemblies</a:t>
            </a:r>
            <a:r>
              <a:rPr lang="en-CA" baseline="0" dirty="0" smtClean="0"/>
              <a:t> could enact laws but they could all be blocked by the governor, the council, or the British govt.</a:t>
            </a:r>
          </a:p>
          <a:p>
            <a:pPr marL="174708" indent="-174708">
              <a:buFont typeface="Arial" panose="020B0604020202020204" pitchFamily="34" charset="0"/>
              <a:buChar char="•"/>
            </a:pPr>
            <a:r>
              <a:rPr lang="en-CA" baseline="0" dirty="0" smtClean="0"/>
              <a:t>It wasn’t until 1848 that NS had an elected, responsible </a:t>
            </a:r>
            <a:r>
              <a:rPr lang="en-CA" baseline="0" dirty="0" err="1" smtClean="0"/>
              <a:t>govt</a:t>
            </a:r>
            <a:r>
              <a:rPr lang="en-CA" baseline="0" dirty="0" smtClean="0"/>
              <a:t>, it was the first Canadian colony to have done so.</a:t>
            </a:r>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6</a:t>
            </a:fld>
            <a:endParaRPr lang="en-CA"/>
          </a:p>
        </p:txBody>
      </p:sp>
    </p:spTree>
    <p:extLst>
      <p:ext uri="{BB962C8B-B14F-4D97-AF65-F5344CB8AC3E}">
        <p14:creationId xmlns:p14="http://schemas.microsoft.com/office/powerpoint/2010/main" val="1812224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8483778-8A03-42BB-BCB5-1302C28685CB}" type="slidenum">
              <a:rPr lang="en-CA" smtClean="0"/>
              <a:t>7</a:t>
            </a:fld>
            <a:endParaRPr lang="en-CA"/>
          </a:p>
        </p:txBody>
      </p:sp>
    </p:spTree>
    <p:extLst>
      <p:ext uri="{BB962C8B-B14F-4D97-AF65-F5344CB8AC3E}">
        <p14:creationId xmlns:p14="http://schemas.microsoft.com/office/powerpoint/2010/main" val="153446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Without French and Aboriginal representation the British Parliament passed this act which was for Quebec only, nothing was connected to the 13 Colonies or English</a:t>
            </a:r>
            <a:r>
              <a:rPr lang="en-CA" baseline="0" dirty="0" smtClean="0"/>
              <a:t> speaking Nova Scotia. The French Catholics were judged as unique in North America.</a:t>
            </a:r>
          </a:p>
          <a:p>
            <a:pPr marL="174708" indent="-174708">
              <a:buFont typeface="Arial" panose="020B0604020202020204" pitchFamily="34" charset="0"/>
              <a:buChar char="•"/>
            </a:pPr>
            <a:r>
              <a:rPr lang="en-CA" baseline="0" dirty="0" smtClean="0"/>
              <a:t>This new Quebec Act revoked much of the Royal Proclamation of 1763. The Quebec Act never included the possibility of granting them an elected assembly but rather they would be administered by the governor and a hand picked council – but one that would include French Canadians.</a:t>
            </a:r>
          </a:p>
          <a:p>
            <a:pPr marL="174708" indent="-174708">
              <a:buFont typeface="Arial" panose="020B0604020202020204" pitchFamily="34" charset="0"/>
              <a:buChar char="•"/>
            </a:pPr>
            <a:r>
              <a:rPr lang="en-CA" baseline="0" dirty="0" smtClean="0"/>
              <a:t>One significant tidbit of info about the Royal Proclamation was that their was no mention of Aboriginal rights at all, something that would have severe consequences for the First Nations community in the coming years.</a:t>
            </a:r>
          </a:p>
        </p:txBody>
      </p:sp>
      <p:sp>
        <p:nvSpPr>
          <p:cNvPr id="4" name="Slide Number Placeholder 3"/>
          <p:cNvSpPr>
            <a:spLocks noGrp="1"/>
          </p:cNvSpPr>
          <p:nvPr>
            <p:ph type="sldNum" sz="quarter" idx="10"/>
          </p:nvPr>
        </p:nvSpPr>
        <p:spPr/>
        <p:txBody>
          <a:bodyPr/>
          <a:lstStyle/>
          <a:p>
            <a:fld id="{58483778-8A03-42BB-BCB5-1302C28685CB}" type="slidenum">
              <a:rPr lang="en-CA" smtClean="0"/>
              <a:t>8</a:t>
            </a:fld>
            <a:endParaRPr lang="en-CA"/>
          </a:p>
        </p:txBody>
      </p:sp>
    </p:spTree>
    <p:extLst>
      <p:ext uri="{BB962C8B-B14F-4D97-AF65-F5344CB8AC3E}">
        <p14:creationId xmlns:p14="http://schemas.microsoft.com/office/powerpoint/2010/main" val="4051038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CA" baseline="0" dirty="0" smtClean="0"/>
              <a:t>This Quebec Act set off protests in the American colonies as Carleton allowed the Anglo merchants more territory in the south. The Ohio valley and the Great Lakes were given back to France and with it the heart of the Old French Fur Trade.</a:t>
            </a:r>
          </a:p>
          <a:p>
            <a:pPr defTabSz="931774">
              <a:defRPr/>
            </a:pPr>
            <a:r>
              <a:rPr lang="en-CA" baseline="0" dirty="0" smtClean="0"/>
              <a:t>This Act blocked the Americas from expanding into the interior of the continent…no wonder they wanted to break from Britain.</a:t>
            </a:r>
            <a:endParaRPr lang="en-CA" dirty="0" smtClean="0"/>
          </a:p>
          <a:p>
            <a:endParaRPr lang="en-CA" dirty="0"/>
          </a:p>
        </p:txBody>
      </p:sp>
      <p:sp>
        <p:nvSpPr>
          <p:cNvPr id="4" name="Slide Number Placeholder 3"/>
          <p:cNvSpPr>
            <a:spLocks noGrp="1"/>
          </p:cNvSpPr>
          <p:nvPr>
            <p:ph type="sldNum" sz="quarter" idx="10"/>
          </p:nvPr>
        </p:nvSpPr>
        <p:spPr/>
        <p:txBody>
          <a:bodyPr/>
          <a:lstStyle/>
          <a:p>
            <a:fld id="{58483778-8A03-42BB-BCB5-1302C28685CB}" type="slidenum">
              <a:rPr lang="en-CA" smtClean="0"/>
              <a:t>9</a:t>
            </a:fld>
            <a:endParaRPr lang="en-CA"/>
          </a:p>
        </p:txBody>
      </p:sp>
    </p:spTree>
    <p:extLst>
      <p:ext uri="{BB962C8B-B14F-4D97-AF65-F5344CB8AC3E}">
        <p14:creationId xmlns:p14="http://schemas.microsoft.com/office/powerpoint/2010/main" val="2159656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D91B805F-FF0F-4BAA-A3A3-E4F945D687F8}" type="datetimeFigureOut">
              <a:rPr lang="en-US" smtClean="0"/>
              <a:t>2/25/2020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5803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A3462A-2D5B-48AF-A3D4-EF8A90A50A80}" type="datetimeFigureOut">
              <a:rPr lang="en-US" smtClean="0"/>
              <a:t>2/25/2020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3140950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A3462A-2D5B-48AF-A3D4-EF8A90A50A80}" type="datetimeFigureOut">
              <a:rPr lang="en-US" smtClean="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2286774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A3462A-2D5B-48AF-A3D4-EF8A90A50A80}" type="datetimeFigureOut">
              <a:rPr lang="en-US" smtClean="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801648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A3462A-2D5B-48AF-A3D4-EF8A90A50A80}" type="datetimeFigureOut">
              <a:rPr lang="en-US" smtClean="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5599168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4A3462A-2D5B-48AF-A3D4-EF8A90A50A80}" type="datetimeFigureOut">
              <a:rPr lang="en-US" smtClean="0"/>
              <a:t>2/25/2020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0411512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4A3462A-2D5B-48AF-A3D4-EF8A90A50A80}" type="datetimeFigureOut">
              <a:rPr lang="en-US" smtClean="0"/>
              <a:t>2/25/2020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009471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780B5C51-60B3-48EF-AA78-DB950F30DBA2}" type="datetimeFigureOut">
              <a:rPr lang="en-US" smtClean="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1089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35D676B-6E73-4E3B-A9B3-4966DB9B52A5}" type="datetimeFigureOut">
              <a:rPr lang="en-US" smtClean="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57147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61F3A6-CC5D-4649-8527-DB0C21FDDFD9}" type="datetimeFigureOut">
              <a:rPr lang="en-US" smtClean="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6936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6F927C-B73E-4F9D-ADFE-F6E23BD7CEE8}" type="datetimeFigureOut">
              <a:rPr lang="en-US" smtClean="0"/>
              <a:t>2/25/2020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85527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B1FFFF-984A-4EE5-9BF2-EC9310C878F1}" type="datetimeFigureOut">
              <a:rPr lang="en-US" smtClean="0"/>
              <a:t>2/25/2020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1498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03271C1-B42E-4A60-A25F-0185B888604B}" type="datetimeFigureOut">
              <a:rPr lang="en-US" smtClean="0"/>
              <a:t>2/25/2020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4632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416292-3725-4763-8973-4C59F0403D99}" type="datetimeFigureOut">
              <a:rPr lang="en-US" smtClean="0"/>
              <a:t>2/25/2020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84846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996D1-8909-469F-911A-4C12C68BF5D9}" type="datetimeFigureOut">
              <a:rPr lang="en-US" smtClean="0"/>
              <a:t>2/25/2020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00493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6A73BC-5D11-4675-B334-102E1E8C9B50}" type="datetimeFigureOut">
              <a:rPr lang="en-US" smtClean="0"/>
              <a:t>2/25/2020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78528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B8E45F-652B-4E89-8925-000B0AB8FD98}" type="datetimeFigureOut">
              <a:rPr lang="en-US" smtClean="0"/>
              <a:t>2/25/2020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21800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C4A3462A-2D5B-48AF-A3D4-EF8A90A50A80}" type="datetimeFigureOut">
              <a:rPr lang="en-US" smtClean="0"/>
              <a:t>2/25/2020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0355756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TGZs69ktTuI"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Canada after the Conquest</a:t>
            </a:r>
            <a:endParaRPr lang="en-CA" dirty="0"/>
          </a:p>
        </p:txBody>
      </p:sp>
      <p:sp>
        <p:nvSpPr>
          <p:cNvPr id="3" name="Subtitle 2"/>
          <p:cNvSpPr>
            <a:spLocks noGrp="1"/>
          </p:cNvSpPr>
          <p:nvPr>
            <p:ph type="subTitle" idx="1"/>
          </p:nvPr>
        </p:nvSpPr>
        <p:spPr/>
        <p:txBody>
          <a:bodyPr/>
          <a:lstStyle/>
          <a:p>
            <a:r>
              <a:rPr lang="en-CA" dirty="0" smtClean="0"/>
              <a:t>1774 - 1811</a:t>
            </a:r>
            <a:endParaRPr lang="en-CA" dirty="0"/>
          </a:p>
        </p:txBody>
      </p:sp>
    </p:spTree>
    <p:extLst>
      <p:ext uri="{BB962C8B-B14F-4D97-AF65-F5344CB8AC3E}">
        <p14:creationId xmlns:p14="http://schemas.microsoft.com/office/powerpoint/2010/main" val="1647089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Join Us! Join US! Join </a:t>
            </a:r>
            <a:r>
              <a:rPr lang="en-CA" sz="1800" dirty="0" smtClean="0"/>
              <a:t>the</a:t>
            </a:r>
            <a:r>
              <a:rPr lang="en-CA" dirty="0" smtClean="0"/>
              <a:t> US!</a:t>
            </a:r>
            <a:endParaRPr lang="en-CA" dirty="0"/>
          </a:p>
        </p:txBody>
      </p:sp>
      <p:sp>
        <p:nvSpPr>
          <p:cNvPr id="3" name="Content Placeholder 2"/>
          <p:cNvSpPr>
            <a:spLocks noGrp="1"/>
          </p:cNvSpPr>
          <p:nvPr>
            <p:ph idx="1"/>
          </p:nvPr>
        </p:nvSpPr>
        <p:spPr/>
        <p:txBody>
          <a:bodyPr>
            <a:normAutofit/>
          </a:bodyPr>
          <a:lstStyle/>
          <a:p>
            <a:r>
              <a:rPr lang="en-CA" sz="2200" dirty="0" smtClean="0"/>
              <a:t>In 1775, the American colonies invited the Canadians to send a delegation to the Continental Congress in an attempt to lure Canada into joining the revolution against the British. </a:t>
            </a:r>
          </a:p>
          <a:p>
            <a:endParaRPr lang="en-CA" sz="2200" dirty="0" smtClean="0"/>
          </a:p>
          <a:p>
            <a:r>
              <a:rPr lang="en-CA" sz="2200" dirty="0" smtClean="0"/>
              <a:t>No one took up the offer. Why?</a:t>
            </a:r>
          </a:p>
          <a:p>
            <a:endParaRPr lang="en-CA" sz="2200" dirty="0"/>
          </a:p>
        </p:txBody>
      </p:sp>
      <p:pic>
        <p:nvPicPr>
          <p:cNvPr id="4" name="Picture 3"/>
          <p:cNvPicPr>
            <a:picLocks noChangeAspect="1"/>
          </p:cNvPicPr>
          <p:nvPr/>
        </p:nvPicPr>
        <p:blipFill>
          <a:blip r:embed="rId3"/>
          <a:stretch>
            <a:fillRect/>
          </a:stretch>
        </p:blipFill>
        <p:spPr>
          <a:xfrm>
            <a:off x="7483288" y="4210050"/>
            <a:ext cx="3429000" cy="1809750"/>
          </a:xfrm>
          <a:prstGeom prst="rect">
            <a:avLst/>
          </a:prstGeom>
        </p:spPr>
      </p:pic>
    </p:spTree>
    <p:extLst>
      <p:ext uri="{BB962C8B-B14F-4D97-AF65-F5344CB8AC3E}">
        <p14:creationId xmlns:p14="http://schemas.microsoft.com/office/powerpoint/2010/main" val="1259393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Why Didn’t We Revolt?</a:t>
            </a:r>
            <a:endParaRPr lang="en-CA" dirty="0"/>
          </a:p>
        </p:txBody>
      </p:sp>
      <p:sp>
        <p:nvSpPr>
          <p:cNvPr id="3" name="Content Placeholder 2"/>
          <p:cNvSpPr>
            <a:spLocks noGrp="1"/>
          </p:cNvSpPr>
          <p:nvPr>
            <p:ph idx="1"/>
          </p:nvPr>
        </p:nvSpPr>
        <p:spPr>
          <a:xfrm>
            <a:off x="1154954" y="2603500"/>
            <a:ext cx="9997140" cy="3416300"/>
          </a:xfrm>
        </p:spPr>
        <p:txBody>
          <a:bodyPr>
            <a:noAutofit/>
          </a:bodyPr>
          <a:lstStyle/>
          <a:p>
            <a:r>
              <a:rPr lang="en-CA" sz="2200" b="1" dirty="0" smtClean="0"/>
              <a:t>English Canadians: </a:t>
            </a:r>
            <a:r>
              <a:rPr lang="en-CA" sz="2200" dirty="0" smtClean="0"/>
              <a:t>some of which were recent arrivals for the American colonies were pleased with having access to all the land added by the Quebec Act, possibly they decided to remain neutral and avoid any unnecessary fighting.</a:t>
            </a:r>
          </a:p>
          <a:p>
            <a:r>
              <a:rPr lang="en-CA" sz="2200" b="1" dirty="0" smtClean="0"/>
              <a:t>French </a:t>
            </a:r>
            <a:r>
              <a:rPr lang="en-CA" sz="2200" b="1" dirty="0" err="1" smtClean="0"/>
              <a:t>Canadiens</a:t>
            </a:r>
            <a:r>
              <a:rPr lang="en-CA" sz="2200" b="1" dirty="0" smtClean="0"/>
              <a:t>: </a:t>
            </a:r>
            <a:r>
              <a:rPr lang="en-CA" sz="2200" dirty="0" smtClean="0"/>
              <a:t>were urged by the clergy and the seigneurs to resist the call of the Americans. G. Washington and the rebels denounced the Catholic Church and French law. Also, the Americans were seemingly less tolerant compared to the British who had given the French plenty of flexibility with the new Quebec Act. </a:t>
            </a:r>
            <a:endParaRPr lang="en-CA" sz="2200" dirty="0"/>
          </a:p>
          <a:p>
            <a:endParaRPr lang="en-CA" sz="2200" dirty="0"/>
          </a:p>
        </p:txBody>
      </p:sp>
    </p:spTree>
    <p:extLst>
      <p:ext uri="{BB962C8B-B14F-4D97-AF65-F5344CB8AC3E}">
        <p14:creationId xmlns:p14="http://schemas.microsoft.com/office/powerpoint/2010/main" val="370070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Canada must be demolished! </a:t>
            </a:r>
            <a:br>
              <a:rPr lang="en-CA" dirty="0" smtClean="0"/>
            </a:br>
            <a:r>
              <a:rPr lang="en-CA" dirty="0" smtClean="0"/>
              <a:t>												-</a:t>
            </a:r>
            <a:r>
              <a:rPr lang="en-CA" sz="2000" dirty="0" smtClean="0"/>
              <a:t>American rebel leader</a:t>
            </a:r>
            <a:r>
              <a:rPr lang="en-CA" dirty="0" smtClean="0"/>
              <a:t> </a:t>
            </a:r>
            <a:endParaRPr lang="en-CA" dirty="0"/>
          </a:p>
        </p:txBody>
      </p:sp>
      <p:sp>
        <p:nvSpPr>
          <p:cNvPr id="3" name="Content Placeholder 2"/>
          <p:cNvSpPr>
            <a:spLocks noGrp="1"/>
          </p:cNvSpPr>
          <p:nvPr>
            <p:ph idx="1"/>
          </p:nvPr>
        </p:nvSpPr>
        <p:spPr>
          <a:xfrm>
            <a:off x="455707" y="2424205"/>
            <a:ext cx="8825659" cy="3416300"/>
          </a:xfrm>
        </p:spPr>
        <p:txBody>
          <a:bodyPr>
            <a:normAutofit/>
          </a:bodyPr>
          <a:lstStyle/>
          <a:p>
            <a:r>
              <a:rPr lang="en-CA" sz="2400" dirty="0" smtClean="0"/>
              <a:t>In 1775, George Washington – wealthy slave owner and future first president of the United States of America decides to invade Canada.</a:t>
            </a:r>
          </a:p>
          <a:p>
            <a:r>
              <a:rPr lang="en-CA" sz="2400" dirty="0" smtClean="0"/>
              <a:t>The Americans were convinced that Canadians yearned to be “liberated” and they didn’t want Canada to be used as a base of operations for the British…also Canada has a lot of land just sitting there waiting to be claimed.</a:t>
            </a:r>
            <a:endParaRPr lang="en-CA" sz="2400" dirty="0"/>
          </a:p>
        </p:txBody>
      </p:sp>
      <p:pic>
        <p:nvPicPr>
          <p:cNvPr id="4" name="Picture 3"/>
          <p:cNvPicPr>
            <a:picLocks noChangeAspect="1"/>
          </p:cNvPicPr>
          <p:nvPr/>
        </p:nvPicPr>
        <p:blipFill>
          <a:blip r:embed="rId3"/>
          <a:stretch>
            <a:fillRect/>
          </a:stretch>
        </p:blipFill>
        <p:spPr>
          <a:xfrm>
            <a:off x="9128944" y="2993994"/>
            <a:ext cx="2850143" cy="3590084"/>
          </a:xfrm>
          <a:prstGeom prst="rect">
            <a:avLst/>
          </a:prstGeom>
        </p:spPr>
      </p:pic>
    </p:spTree>
    <p:extLst>
      <p:ext uri="{BB962C8B-B14F-4D97-AF65-F5344CB8AC3E}">
        <p14:creationId xmlns:p14="http://schemas.microsoft.com/office/powerpoint/2010/main" val="387656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1602759" y="1069923"/>
            <a:ext cx="8313608" cy="5133654"/>
          </a:xfrm>
          <a:prstGeom prst="rect">
            <a:avLst/>
          </a:prstGeom>
        </p:spPr>
      </p:pic>
    </p:spTree>
    <p:extLst>
      <p:ext uri="{BB962C8B-B14F-4D97-AF65-F5344CB8AC3E}">
        <p14:creationId xmlns:p14="http://schemas.microsoft.com/office/powerpoint/2010/main" val="3497283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Capture of Montreal</a:t>
            </a:r>
            <a:endParaRPr lang="en-CA" dirty="0"/>
          </a:p>
        </p:txBody>
      </p:sp>
      <p:sp>
        <p:nvSpPr>
          <p:cNvPr id="3" name="Content Placeholder 2"/>
          <p:cNvSpPr>
            <a:spLocks noGrp="1"/>
          </p:cNvSpPr>
          <p:nvPr>
            <p:ph idx="1"/>
          </p:nvPr>
        </p:nvSpPr>
        <p:spPr>
          <a:xfrm>
            <a:off x="251012" y="2384612"/>
            <a:ext cx="7297271" cy="4473388"/>
          </a:xfrm>
        </p:spPr>
        <p:txBody>
          <a:bodyPr>
            <a:normAutofit/>
          </a:bodyPr>
          <a:lstStyle/>
          <a:p>
            <a:r>
              <a:rPr lang="en-US" sz="2200" dirty="0"/>
              <a:t>In September 1775 rebel General Richard Montgomery led </a:t>
            </a:r>
            <a:r>
              <a:rPr lang="en-US" sz="2200" dirty="0" smtClean="0"/>
              <a:t>American </a:t>
            </a:r>
            <a:r>
              <a:rPr lang="en-US" sz="2200" dirty="0"/>
              <a:t>forces on the first major offensive of the </a:t>
            </a:r>
            <a:r>
              <a:rPr lang="en-US" sz="2200" dirty="0" smtClean="0"/>
              <a:t>invasion, </a:t>
            </a:r>
            <a:r>
              <a:rPr lang="en-US" sz="2200" dirty="0"/>
              <a:t>seizing the forts at Ticonderoga and Crown Point in northern New York, and Fort </a:t>
            </a:r>
            <a:r>
              <a:rPr lang="en-US" sz="2200" dirty="0" smtClean="0"/>
              <a:t>Chambly</a:t>
            </a:r>
            <a:r>
              <a:rPr lang="en-US" sz="2200" dirty="0"/>
              <a:t> </a:t>
            </a:r>
            <a:r>
              <a:rPr lang="en-US" sz="2200" dirty="0" smtClean="0"/>
              <a:t>in </a:t>
            </a:r>
            <a:r>
              <a:rPr lang="en-US" sz="2200" dirty="0"/>
              <a:t>Québec. </a:t>
            </a:r>
            <a:endParaRPr lang="en-US" sz="2200" dirty="0" smtClean="0"/>
          </a:p>
          <a:p>
            <a:r>
              <a:rPr lang="en-US" sz="2200" dirty="0" smtClean="0"/>
              <a:t>With </a:t>
            </a:r>
            <a:r>
              <a:rPr lang="en-US" sz="2200" dirty="0"/>
              <a:t>1,700 militia troops, Montgomery then captured Fort Saint-Jean outside Montréal in November – prompting Carleton to abandon Montréal and flee to Québec. The Americans occupied Montréal without a fight on 28 November.</a:t>
            </a:r>
            <a:endParaRPr lang="en-CA" sz="2200" dirty="0"/>
          </a:p>
        </p:txBody>
      </p:sp>
      <p:pic>
        <p:nvPicPr>
          <p:cNvPr id="4" name="Picture 3"/>
          <p:cNvPicPr>
            <a:picLocks noChangeAspect="1"/>
          </p:cNvPicPr>
          <p:nvPr/>
        </p:nvPicPr>
        <p:blipFill>
          <a:blip r:embed="rId3"/>
          <a:stretch>
            <a:fillRect/>
          </a:stretch>
        </p:blipFill>
        <p:spPr>
          <a:xfrm>
            <a:off x="7056064" y="3735387"/>
            <a:ext cx="5000625" cy="2981325"/>
          </a:xfrm>
          <a:prstGeom prst="rect">
            <a:avLst/>
          </a:prstGeom>
        </p:spPr>
      </p:pic>
    </p:spTree>
    <p:extLst>
      <p:ext uri="{BB962C8B-B14F-4D97-AF65-F5344CB8AC3E}">
        <p14:creationId xmlns:p14="http://schemas.microsoft.com/office/powerpoint/2010/main" val="346768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Siege of Quebec</a:t>
            </a:r>
            <a:endParaRPr lang="en-CA" dirty="0"/>
          </a:p>
        </p:txBody>
      </p:sp>
      <p:sp>
        <p:nvSpPr>
          <p:cNvPr id="3" name="Content Placeholder 2"/>
          <p:cNvSpPr>
            <a:spLocks noGrp="1"/>
          </p:cNvSpPr>
          <p:nvPr>
            <p:ph idx="1"/>
          </p:nvPr>
        </p:nvSpPr>
        <p:spPr>
          <a:xfrm>
            <a:off x="312273" y="2424206"/>
            <a:ext cx="6500904" cy="4227606"/>
          </a:xfrm>
        </p:spPr>
        <p:txBody>
          <a:bodyPr>
            <a:normAutofit/>
          </a:bodyPr>
          <a:lstStyle/>
          <a:p>
            <a:r>
              <a:rPr lang="en-CA" sz="2400" dirty="0" smtClean="0"/>
              <a:t>On Dec 3</a:t>
            </a:r>
            <a:r>
              <a:rPr lang="en-CA" sz="2400" baseline="30000" dirty="0" smtClean="0"/>
              <a:t>rd</a:t>
            </a:r>
            <a:r>
              <a:rPr lang="en-CA" sz="2400" dirty="0" smtClean="0"/>
              <a:t>, the Americans, or what was left of them, converged on Quebec. </a:t>
            </a:r>
          </a:p>
          <a:p>
            <a:r>
              <a:rPr lang="en-CA" sz="2400" dirty="0" smtClean="0"/>
              <a:t>The French Canadians remained neutral to the whole affair and even sold supplies to both the American and British. Carleton was not please as he expected the French </a:t>
            </a:r>
            <a:r>
              <a:rPr lang="en-CA" sz="2400" dirty="0" err="1" smtClean="0"/>
              <a:t>Canadiens</a:t>
            </a:r>
            <a:r>
              <a:rPr lang="en-CA" sz="2400" dirty="0" smtClean="0"/>
              <a:t> to support his cause.</a:t>
            </a:r>
          </a:p>
          <a:p>
            <a:endParaRPr lang="en-CA" sz="2400" dirty="0"/>
          </a:p>
        </p:txBody>
      </p:sp>
      <p:pic>
        <p:nvPicPr>
          <p:cNvPr id="5" name="Picture 4"/>
          <p:cNvPicPr>
            <a:picLocks noChangeAspect="1"/>
          </p:cNvPicPr>
          <p:nvPr/>
        </p:nvPicPr>
        <p:blipFill>
          <a:blip r:embed="rId3"/>
          <a:stretch>
            <a:fillRect/>
          </a:stretch>
        </p:blipFill>
        <p:spPr>
          <a:xfrm>
            <a:off x="7419240" y="2151529"/>
            <a:ext cx="4772760" cy="4706471"/>
          </a:xfrm>
          <a:prstGeom prst="rect">
            <a:avLst/>
          </a:prstGeom>
        </p:spPr>
      </p:pic>
    </p:spTree>
    <p:extLst>
      <p:ext uri="{BB962C8B-B14F-4D97-AF65-F5344CB8AC3E}">
        <p14:creationId xmlns:p14="http://schemas.microsoft.com/office/powerpoint/2010/main" val="183636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Disaster for the Americans</a:t>
            </a:r>
            <a:endParaRPr lang="en-CA" dirty="0"/>
          </a:p>
        </p:txBody>
      </p:sp>
      <p:sp>
        <p:nvSpPr>
          <p:cNvPr id="3" name="Content Placeholder 2"/>
          <p:cNvSpPr>
            <a:spLocks noGrp="1"/>
          </p:cNvSpPr>
          <p:nvPr>
            <p:ph idx="1"/>
          </p:nvPr>
        </p:nvSpPr>
        <p:spPr>
          <a:xfrm>
            <a:off x="330202" y="2244912"/>
            <a:ext cx="7020858" cy="4388970"/>
          </a:xfrm>
        </p:spPr>
        <p:txBody>
          <a:bodyPr>
            <a:normAutofit/>
          </a:bodyPr>
          <a:lstStyle/>
          <a:p>
            <a:r>
              <a:rPr lang="en-CA" sz="2200" dirty="0" smtClean="0"/>
              <a:t>Eventually the </a:t>
            </a:r>
            <a:r>
              <a:rPr lang="en-CA" sz="2200" dirty="0" err="1" smtClean="0"/>
              <a:t>Canadiens</a:t>
            </a:r>
            <a:r>
              <a:rPr lang="en-CA" sz="2200" dirty="0" smtClean="0"/>
              <a:t> turned against the Americans and threw their weight into the defense of the city.</a:t>
            </a:r>
          </a:p>
          <a:p>
            <a:r>
              <a:rPr lang="en-CA" sz="2200" dirty="0" smtClean="0"/>
              <a:t>The Americans launched an attack on Dec 31 in the middle of a snowstorm. Montgomery was shot dead in the first skirmish but they pushed on only to be trapped in the narrow streets in a blinding storm.</a:t>
            </a:r>
          </a:p>
          <a:p>
            <a:r>
              <a:rPr lang="en-CA" sz="2200" dirty="0" smtClean="0"/>
              <a:t>400 Americans were taken prisoner and 100 lay dead in the street, some not discovered until the spring melt. </a:t>
            </a:r>
            <a:endParaRPr lang="en-CA" sz="2200" dirty="0"/>
          </a:p>
        </p:txBody>
      </p:sp>
      <p:pic>
        <p:nvPicPr>
          <p:cNvPr id="4" name="Picture 3"/>
          <p:cNvPicPr>
            <a:picLocks noChangeAspect="1"/>
          </p:cNvPicPr>
          <p:nvPr/>
        </p:nvPicPr>
        <p:blipFill>
          <a:blip r:embed="rId3"/>
          <a:stretch>
            <a:fillRect/>
          </a:stretch>
        </p:blipFill>
        <p:spPr>
          <a:xfrm>
            <a:off x="7351060" y="2527300"/>
            <a:ext cx="4636240" cy="3353547"/>
          </a:xfrm>
          <a:prstGeom prst="rect">
            <a:avLst/>
          </a:prstGeom>
        </p:spPr>
      </p:pic>
    </p:spTree>
    <p:extLst>
      <p:ext uri="{BB962C8B-B14F-4D97-AF65-F5344CB8AC3E}">
        <p14:creationId xmlns:p14="http://schemas.microsoft.com/office/powerpoint/2010/main" val="427412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Death of Montgomery</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1915654" y="1680632"/>
            <a:ext cx="8000713" cy="5327141"/>
          </a:xfrm>
          <a:prstGeom prst="rect">
            <a:avLst/>
          </a:prstGeom>
        </p:spPr>
      </p:pic>
    </p:spTree>
    <p:extLst>
      <p:ext uri="{BB962C8B-B14F-4D97-AF65-F5344CB8AC3E}">
        <p14:creationId xmlns:p14="http://schemas.microsoft.com/office/powerpoint/2010/main" val="20670587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Additional Information</a:t>
            </a:r>
            <a:endParaRPr lang="en-CA" dirty="0"/>
          </a:p>
        </p:txBody>
      </p:sp>
      <p:sp>
        <p:nvSpPr>
          <p:cNvPr id="3" name="Content Placeholder 2"/>
          <p:cNvSpPr>
            <a:spLocks noGrp="1"/>
          </p:cNvSpPr>
          <p:nvPr>
            <p:ph idx="1"/>
          </p:nvPr>
        </p:nvSpPr>
        <p:spPr>
          <a:xfrm>
            <a:off x="304800" y="2603500"/>
            <a:ext cx="8713695" cy="3976594"/>
          </a:xfrm>
        </p:spPr>
        <p:txBody>
          <a:bodyPr>
            <a:normAutofit/>
          </a:bodyPr>
          <a:lstStyle/>
          <a:p>
            <a:r>
              <a:rPr lang="en-CA" sz="2200" dirty="0" smtClean="0"/>
              <a:t>During the American Revolution, the Mohawk, Onondaga, Cayuga, and Seneca Peoples of the Six Nations Iroquois Alliance fought along side the British as they believed it was the only way to retain any claim on land in the Ohio Valley and Great Lakes Regions.</a:t>
            </a:r>
          </a:p>
          <a:p>
            <a:r>
              <a:rPr lang="en-CA" sz="2200" dirty="0" smtClean="0"/>
              <a:t>The British military created an official </a:t>
            </a:r>
            <a:r>
              <a:rPr lang="en-CA" sz="2200" dirty="0" err="1" smtClean="0"/>
              <a:t>dept</a:t>
            </a:r>
            <a:r>
              <a:rPr lang="en-CA" sz="2200" dirty="0" smtClean="0"/>
              <a:t> exclusively for maintaining a positive relationship with the Aboriginal populations – they would be valuable during war times. </a:t>
            </a:r>
            <a:endParaRPr lang="en-CA" sz="2200" dirty="0"/>
          </a:p>
        </p:txBody>
      </p:sp>
      <p:pic>
        <p:nvPicPr>
          <p:cNvPr id="4" name="Picture 3"/>
          <p:cNvPicPr>
            <a:picLocks noChangeAspect="1"/>
          </p:cNvPicPr>
          <p:nvPr/>
        </p:nvPicPr>
        <p:blipFill>
          <a:blip r:embed="rId3"/>
          <a:stretch>
            <a:fillRect/>
          </a:stretch>
        </p:blipFill>
        <p:spPr>
          <a:xfrm>
            <a:off x="9280152" y="2603500"/>
            <a:ext cx="2381250" cy="2695575"/>
          </a:xfrm>
          <a:prstGeom prst="rect">
            <a:avLst/>
          </a:prstGeom>
        </p:spPr>
      </p:pic>
      <p:sp>
        <p:nvSpPr>
          <p:cNvPr id="5" name="TextBox 4"/>
          <p:cNvSpPr txBox="1"/>
          <p:nvPr/>
        </p:nvSpPr>
        <p:spPr>
          <a:xfrm>
            <a:off x="9771529" y="5880847"/>
            <a:ext cx="1406154" cy="369332"/>
          </a:xfrm>
          <a:prstGeom prst="rect">
            <a:avLst/>
          </a:prstGeom>
          <a:noFill/>
        </p:spPr>
        <p:txBody>
          <a:bodyPr wrap="none" rtlCol="0">
            <a:spAutoFit/>
          </a:bodyPr>
          <a:lstStyle/>
          <a:p>
            <a:r>
              <a:rPr lang="en-CA" dirty="0" smtClean="0"/>
              <a:t>Molly Brant</a:t>
            </a:r>
            <a:endParaRPr lang="en-CA" dirty="0"/>
          </a:p>
        </p:txBody>
      </p:sp>
    </p:spTree>
    <p:extLst>
      <p:ext uri="{BB962C8B-B14F-4D97-AF65-F5344CB8AC3E}">
        <p14:creationId xmlns:p14="http://schemas.microsoft.com/office/powerpoint/2010/main" val="148005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Joseph Brant</a:t>
            </a:r>
            <a:endParaRPr lang="en-CA" dirty="0"/>
          </a:p>
        </p:txBody>
      </p:sp>
      <p:sp>
        <p:nvSpPr>
          <p:cNvPr id="3" name="Content Placeholder 2"/>
          <p:cNvSpPr>
            <a:spLocks noGrp="1"/>
          </p:cNvSpPr>
          <p:nvPr>
            <p:ph idx="1"/>
          </p:nvPr>
        </p:nvSpPr>
        <p:spPr>
          <a:xfrm>
            <a:off x="448236" y="2603500"/>
            <a:ext cx="6992470" cy="3416300"/>
          </a:xfrm>
        </p:spPr>
        <p:txBody>
          <a:bodyPr>
            <a:normAutofit/>
          </a:bodyPr>
          <a:lstStyle/>
          <a:p>
            <a:r>
              <a:rPr lang="en-US" sz="2200" dirty="0"/>
              <a:t>H</a:t>
            </a:r>
            <a:r>
              <a:rPr lang="en-US" sz="2200" dirty="0" smtClean="0"/>
              <a:t>e </a:t>
            </a:r>
            <a:r>
              <a:rPr lang="en-US" sz="2200" dirty="0"/>
              <a:t>earned his title of Mohawk Chief after his successful career in the "Seven Years War" between Great Britain and France. </a:t>
            </a:r>
            <a:endParaRPr lang="en-US" sz="2200" dirty="0" smtClean="0"/>
          </a:p>
          <a:p>
            <a:r>
              <a:rPr lang="en-US" sz="2200" dirty="0" smtClean="0"/>
              <a:t>He united many of the Iroquois tribes in the fight against the Americans and was very successful in battling against the American revolutionaries.</a:t>
            </a:r>
          </a:p>
          <a:p>
            <a:r>
              <a:rPr lang="en-US" sz="2200" dirty="0" smtClean="0"/>
              <a:t>For their part in the war Brant and his people were given 270,000 hectares of Crown land north of Lake Erie.</a:t>
            </a:r>
          </a:p>
        </p:txBody>
      </p:sp>
      <p:pic>
        <p:nvPicPr>
          <p:cNvPr id="4" name="Picture 3"/>
          <p:cNvPicPr>
            <a:picLocks noChangeAspect="1"/>
          </p:cNvPicPr>
          <p:nvPr/>
        </p:nvPicPr>
        <p:blipFill>
          <a:blip r:embed="rId3"/>
          <a:stretch>
            <a:fillRect/>
          </a:stretch>
        </p:blipFill>
        <p:spPr>
          <a:xfrm>
            <a:off x="8040033" y="1958414"/>
            <a:ext cx="3752668" cy="4706471"/>
          </a:xfrm>
          <a:prstGeom prst="rect">
            <a:avLst/>
          </a:prstGeom>
        </p:spPr>
      </p:pic>
    </p:spTree>
    <p:extLst>
      <p:ext uri="{BB962C8B-B14F-4D97-AF65-F5344CB8AC3E}">
        <p14:creationId xmlns:p14="http://schemas.microsoft.com/office/powerpoint/2010/main" val="5062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New France? 		Meh</a:t>
            </a:r>
            <a:endParaRPr lang="en-CA" dirty="0"/>
          </a:p>
        </p:txBody>
      </p:sp>
      <p:sp>
        <p:nvSpPr>
          <p:cNvPr id="3" name="Content Placeholder 2"/>
          <p:cNvSpPr>
            <a:spLocks noGrp="1"/>
          </p:cNvSpPr>
          <p:nvPr>
            <p:ph idx="1"/>
          </p:nvPr>
        </p:nvSpPr>
        <p:spPr>
          <a:xfrm>
            <a:off x="4800695" y="3101040"/>
            <a:ext cx="6638270" cy="3416300"/>
          </a:xfrm>
        </p:spPr>
        <p:txBody>
          <a:bodyPr>
            <a:normAutofit/>
          </a:bodyPr>
          <a:lstStyle/>
          <a:p>
            <a:pPr marL="0" indent="0">
              <a:buNone/>
            </a:pPr>
            <a:r>
              <a:rPr lang="en-CA" sz="3200" dirty="0" err="1" smtClean="0"/>
              <a:t>Quelques</a:t>
            </a:r>
            <a:r>
              <a:rPr lang="en-CA" sz="3200" dirty="0" smtClean="0"/>
              <a:t> </a:t>
            </a:r>
            <a:r>
              <a:rPr lang="en-CA" sz="3200" dirty="0" err="1" smtClean="0"/>
              <a:t>arpents</a:t>
            </a:r>
            <a:r>
              <a:rPr lang="en-CA" sz="3200" dirty="0" smtClean="0"/>
              <a:t> de </a:t>
            </a:r>
            <a:r>
              <a:rPr lang="en-CA" sz="3200" dirty="0" err="1" smtClean="0"/>
              <a:t>neige</a:t>
            </a:r>
            <a:endParaRPr lang="en-CA" sz="3200" dirty="0" smtClean="0"/>
          </a:p>
          <a:p>
            <a:pPr marL="0" indent="0">
              <a:buNone/>
            </a:pPr>
            <a:r>
              <a:rPr lang="en-CA" sz="3200" dirty="0"/>
              <a:t>	</a:t>
            </a:r>
            <a:r>
              <a:rPr lang="en-CA" sz="3200" dirty="0" smtClean="0"/>
              <a:t>								</a:t>
            </a:r>
          </a:p>
          <a:p>
            <a:pPr marL="0" indent="0">
              <a:buNone/>
            </a:pPr>
            <a:r>
              <a:rPr lang="en-CA" sz="3200" dirty="0" smtClean="0"/>
              <a:t>										- Voltaire</a:t>
            </a:r>
            <a:endParaRPr lang="en-CA" sz="3200" dirty="0"/>
          </a:p>
        </p:txBody>
      </p:sp>
      <p:pic>
        <p:nvPicPr>
          <p:cNvPr id="4" name="Picture 3"/>
          <p:cNvPicPr>
            <a:picLocks noChangeAspect="1"/>
          </p:cNvPicPr>
          <p:nvPr/>
        </p:nvPicPr>
        <p:blipFill>
          <a:blip r:embed="rId3"/>
          <a:stretch>
            <a:fillRect/>
          </a:stretch>
        </p:blipFill>
        <p:spPr>
          <a:xfrm>
            <a:off x="689668" y="3352800"/>
            <a:ext cx="2676673" cy="3164540"/>
          </a:xfrm>
          <a:prstGeom prst="rect">
            <a:avLst/>
          </a:prstGeom>
        </p:spPr>
      </p:pic>
    </p:spTree>
    <p:extLst>
      <p:ext uri="{BB962C8B-B14F-4D97-AF65-F5344CB8AC3E}">
        <p14:creationId xmlns:p14="http://schemas.microsoft.com/office/powerpoint/2010/main" val="2683697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Taken for </a:t>
            </a:r>
            <a:r>
              <a:rPr lang="en-CA" b="1" dirty="0"/>
              <a:t>B</a:t>
            </a:r>
            <a:r>
              <a:rPr lang="en-CA" b="1" smtClean="0"/>
              <a:t>rant</a:t>
            </a:r>
            <a:r>
              <a:rPr lang="en-CA" smtClean="0"/>
              <a:t>ed</a:t>
            </a:r>
            <a:endParaRPr lang="en-CA" dirty="0"/>
          </a:p>
        </p:txBody>
      </p:sp>
      <p:sp>
        <p:nvSpPr>
          <p:cNvPr id="3" name="Content Placeholder 2"/>
          <p:cNvSpPr>
            <a:spLocks noGrp="1"/>
          </p:cNvSpPr>
          <p:nvPr>
            <p:ph idx="1"/>
          </p:nvPr>
        </p:nvSpPr>
        <p:spPr>
          <a:xfrm>
            <a:off x="850155" y="2391957"/>
            <a:ext cx="6132792" cy="3416300"/>
          </a:xfrm>
        </p:spPr>
        <p:txBody>
          <a:bodyPr>
            <a:normAutofit lnSpcReduction="10000"/>
          </a:bodyPr>
          <a:lstStyle/>
          <a:p>
            <a:r>
              <a:rPr lang="en-CA" sz="2200" dirty="0" smtClean="0"/>
              <a:t>While the land seemed like a gift it was actually a way for the British to relocate Brant and his people so they wouldn’t pose a threat to further land claims.</a:t>
            </a:r>
          </a:p>
          <a:p>
            <a:r>
              <a:rPr lang="en-CA" sz="2200" dirty="0" smtClean="0"/>
              <a:t>By 1828, only 1/3 of the land remained in the hands of the Six Nations, the rest had been lost to errors in the original and grants, encroaching settlers, and land sales and leases.  </a:t>
            </a:r>
          </a:p>
          <a:p>
            <a:r>
              <a:rPr lang="en-CA" sz="2200" dirty="0" smtClean="0">
                <a:hlinkClick r:id="rId3"/>
              </a:rPr>
              <a:t>Heritage Minute</a:t>
            </a:r>
            <a:endParaRPr lang="en-CA" sz="2200" dirty="0"/>
          </a:p>
        </p:txBody>
      </p:sp>
      <p:pic>
        <p:nvPicPr>
          <p:cNvPr id="4" name="Picture 3"/>
          <p:cNvPicPr>
            <a:picLocks noChangeAspect="1"/>
          </p:cNvPicPr>
          <p:nvPr/>
        </p:nvPicPr>
        <p:blipFill>
          <a:blip r:embed="rId4"/>
          <a:stretch>
            <a:fillRect/>
          </a:stretch>
        </p:blipFill>
        <p:spPr>
          <a:xfrm>
            <a:off x="7287746" y="804582"/>
            <a:ext cx="4286250" cy="5715000"/>
          </a:xfrm>
          <a:prstGeom prst="rect">
            <a:avLst/>
          </a:prstGeom>
        </p:spPr>
      </p:pic>
    </p:spTree>
    <p:extLst>
      <p:ext uri="{BB962C8B-B14F-4D97-AF65-F5344CB8AC3E}">
        <p14:creationId xmlns:p14="http://schemas.microsoft.com/office/powerpoint/2010/main" val="34355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Questions</a:t>
            </a:r>
            <a:endParaRPr lang="en-CA" dirty="0"/>
          </a:p>
        </p:txBody>
      </p:sp>
      <p:sp>
        <p:nvSpPr>
          <p:cNvPr id="3" name="Content Placeholder 2"/>
          <p:cNvSpPr>
            <a:spLocks noGrp="1"/>
          </p:cNvSpPr>
          <p:nvPr>
            <p:ph idx="1"/>
          </p:nvPr>
        </p:nvSpPr>
        <p:spPr/>
        <p:txBody>
          <a:bodyPr>
            <a:normAutofit/>
          </a:bodyPr>
          <a:lstStyle/>
          <a:p>
            <a:pPr>
              <a:buFont typeface="+mj-lt"/>
              <a:buAutoNum type="arabicPeriod"/>
            </a:pPr>
            <a:r>
              <a:rPr lang="en-CA" sz="2400" dirty="0" smtClean="0"/>
              <a:t>Why might a person declare that the Quebec Act of 1774 was one of the most important documents in North American history?</a:t>
            </a:r>
          </a:p>
          <a:p>
            <a:pPr>
              <a:buFont typeface="+mj-lt"/>
              <a:buAutoNum type="arabicPeriod"/>
            </a:pPr>
            <a:r>
              <a:rPr lang="en-CA" sz="2400" dirty="0" smtClean="0"/>
              <a:t>How did the American Revolution impact the Aboriginal population?</a:t>
            </a:r>
          </a:p>
          <a:p>
            <a:pPr>
              <a:buFont typeface="+mj-lt"/>
              <a:buAutoNum type="arabicPeriod"/>
            </a:pPr>
            <a:r>
              <a:rPr lang="en-CA" sz="2400" dirty="0" smtClean="0"/>
              <a:t>What can we learn from the image on the following page?</a:t>
            </a:r>
            <a:endParaRPr lang="en-CA" sz="2400" dirty="0"/>
          </a:p>
        </p:txBody>
      </p:sp>
    </p:spTree>
    <p:extLst>
      <p:ext uri="{BB962C8B-B14F-4D97-AF65-F5344CB8AC3E}">
        <p14:creationId xmlns:p14="http://schemas.microsoft.com/office/powerpoint/2010/main" val="39138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6669740" y="2603500"/>
            <a:ext cx="4500283" cy="3416300"/>
          </a:xfrm>
        </p:spPr>
        <p:txBody>
          <a:bodyPr>
            <a:normAutofit/>
          </a:bodyPr>
          <a:lstStyle/>
          <a:p>
            <a:r>
              <a:rPr lang="en-CA" sz="2400" dirty="0" smtClean="0"/>
              <a:t>“Bostonians Paying the Excise Man” 1774 (British Print)</a:t>
            </a:r>
            <a:endParaRPr lang="en-CA" sz="2400" dirty="0"/>
          </a:p>
        </p:txBody>
      </p:sp>
      <p:pic>
        <p:nvPicPr>
          <p:cNvPr id="4" name="Picture 3"/>
          <p:cNvPicPr>
            <a:picLocks noChangeAspect="1"/>
          </p:cNvPicPr>
          <p:nvPr/>
        </p:nvPicPr>
        <p:blipFill>
          <a:blip r:embed="rId3"/>
          <a:stretch>
            <a:fillRect/>
          </a:stretch>
        </p:blipFill>
        <p:spPr>
          <a:xfrm>
            <a:off x="915054" y="358588"/>
            <a:ext cx="5084286" cy="6499412"/>
          </a:xfrm>
          <a:prstGeom prst="rect">
            <a:avLst/>
          </a:prstGeom>
        </p:spPr>
      </p:pic>
    </p:spTree>
    <p:extLst>
      <p:ext uri="{BB962C8B-B14F-4D97-AF65-F5344CB8AC3E}">
        <p14:creationId xmlns:p14="http://schemas.microsoft.com/office/powerpoint/2010/main" val="148958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Canada: The Failed Republic?</a:t>
            </a:r>
            <a:endParaRPr lang="en-CA" dirty="0"/>
          </a:p>
        </p:txBody>
      </p:sp>
      <p:sp>
        <p:nvSpPr>
          <p:cNvPr id="3" name="Content Placeholder 2"/>
          <p:cNvSpPr>
            <a:spLocks noGrp="1"/>
          </p:cNvSpPr>
          <p:nvPr>
            <p:ph idx="1"/>
          </p:nvPr>
        </p:nvSpPr>
        <p:spPr>
          <a:xfrm>
            <a:off x="1813860" y="2657289"/>
            <a:ext cx="8825659" cy="3416300"/>
          </a:xfrm>
        </p:spPr>
        <p:txBody>
          <a:bodyPr>
            <a:normAutofit/>
          </a:bodyPr>
          <a:lstStyle/>
          <a:p>
            <a:pPr marL="0" indent="0">
              <a:buNone/>
            </a:pPr>
            <a:r>
              <a:rPr lang="en-CA" sz="2800" dirty="0" smtClean="0"/>
              <a:t>“Who is a Canadian? Well, the political answer is that he is an American who avoided Revolution…”</a:t>
            </a:r>
          </a:p>
          <a:p>
            <a:endParaRPr lang="en-CA" sz="2800" dirty="0"/>
          </a:p>
          <a:p>
            <a:pPr marL="2271400" lvl="8" indent="0">
              <a:buNone/>
            </a:pPr>
            <a:r>
              <a:rPr lang="en-CA" sz="1800" dirty="0" smtClean="0"/>
              <a:t>                                    - Scholar and theorist Northrop Frye</a:t>
            </a:r>
            <a:endParaRPr lang="en-CA" sz="1800" dirty="0"/>
          </a:p>
        </p:txBody>
      </p:sp>
    </p:spTree>
    <p:extLst>
      <p:ext uri="{BB962C8B-B14F-4D97-AF65-F5344CB8AC3E}">
        <p14:creationId xmlns:p14="http://schemas.microsoft.com/office/powerpoint/2010/main" val="3629727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Guy Carleton</a:t>
            </a:r>
            <a:endParaRPr lang="en-CA" dirty="0"/>
          </a:p>
        </p:txBody>
      </p:sp>
      <p:sp>
        <p:nvSpPr>
          <p:cNvPr id="3" name="Content Placeholder 2"/>
          <p:cNvSpPr>
            <a:spLocks noGrp="1"/>
          </p:cNvSpPr>
          <p:nvPr>
            <p:ph idx="1"/>
          </p:nvPr>
        </p:nvSpPr>
        <p:spPr>
          <a:xfrm>
            <a:off x="348831" y="2352488"/>
            <a:ext cx="8275216" cy="4120030"/>
          </a:xfrm>
        </p:spPr>
        <p:txBody>
          <a:bodyPr>
            <a:normAutofit/>
          </a:bodyPr>
          <a:lstStyle/>
          <a:p>
            <a:r>
              <a:rPr lang="en-CA" sz="2400" dirty="0" smtClean="0"/>
              <a:t>In 1766, </a:t>
            </a:r>
            <a:r>
              <a:rPr lang="en-CA" sz="2400" dirty="0" err="1" smtClean="0"/>
              <a:t>Gov</a:t>
            </a:r>
            <a:r>
              <a:rPr lang="en-CA" sz="2400" dirty="0" smtClean="0"/>
              <a:t> Murray was replaced by Sir Guy Carleton, an Irish officer and the 1</a:t>
            </a:r>
            <a:r>
              <a:rPr lang="en-CA" sz="2400" baseline="30000" dirty="0" smtClean="0"/>
              <a:t>st</a:t>
            </a:r>
            <a:r>
              <a:rPr lang="en-CA" sz="2400" dirty="0" smtClean="0"/>
              <a:t> Baron of Dorchester, and he became the new lieutenant governor of Quebec.</a:t>
            </a:r>
          </a:p>
          <a:p>
            <a:r>
              <a:rPr lang="en-CA" sz="2400" dirty="0" smtClean="0"/>
              <a:t>He was concerned about security, due to the growing discontent in the 13 Colonies to the south.</a:t>
            </a:r>
          </a:p>
          <a:p>
            <a:r>
              <a:rPr lang="en-CA" sz="2400" dirty="0" smtClean="0"/>
              <a:t>Attempted to win over the French as he never believed that they would assimilate into British culture or the Anglican faith.</a:t>
            </a:r>
            <a:endParaRPr lang="en-CA" sz="2400" dirty="0"/>
          </a:p>
        </p:txBody>
      </p:sp>
      <p:pic>
        <p:nvPicPr>
          <p:cNvPr id="4" name="Picture 3"/>
          <p:cNvPicPr>
            <a:picLocks noChangeAspect="1"/>
          </p:cNvPicPr>
          <p:nvPr/>
        </p:nvPicPr>
        <p:blipFill>
          <a:blip r:embed="rId3"/>
          <a:stretch>
            <a:fillRect/>
          </a:stretch>
        </p:blipFill>
        <p:spPr>
          <a:xfrm>
            <a:off x="8624047" y="2531781"/>
            <a:ext cx="2880534" cy="3456641"/>
          </a:xfrm>
          <a:prstGeom prst="rect">
            <a:avLst/>
          </a:prstGeom>
        </p:spPr>
      </p:pic>
    </p:spTree>
    <p:extLst>
      <p:ext uri="{BB962C8B-B14F-4D97-AF65-F5344CB8AC3E}">
        <p14:creationId xmlns:p14="http://schemas.microsoft.com/office/powerpoint/2010/main" val="160060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a:xfrm>
            <a:off x="609600" y="2348753"/>
            <a:ext cx="11044518" cy="4034118"/>
          </a:xfrm>
        </p:spPr>
        <p:txBody>
          <a:bodyPr>
            <a:noAutofit/>
          </a:bodyPr>
          <a:lstStyle/>
          <a:p>
            <a:r>
              <a:rPr lang="en-CA" sz="2600" dirty="0" smtClean="0"/>
              <a:t>Carleton spent 4 year in London working with British authorities to restructure the governmental framework of Quebec.</a:t>
            </a:r>
          </a:p>
          <a:p>
            <a:r>
              <a:rPr lang="en-CA" sz="2600" dirty="0" smtClean="0"/>
              <a:t>Carleton also sympathized with the old French elites and made agreements with the well established French-Canadian seigneurs and clergy in hopes of achieving a peaceful governing system for Quebec.</a:t>
            </a:r>
          </a:p>
          <a:p>
            <a:r>
              <a:rPr lang="en-CA" sz="2600" dirty="0" smtClean="0"/>
              <a:t>He didn’t think that the British system would work in Quebec as it was very restrictive towards those how could participate in politics.</a:t>
            </a:r>
            <a:endParaRPr lang="en-CA" sz="2600" dirty="0"/>
          </a:p>
        </p:txBody>
      </p:sp>
    </p:spTree>
    <p:extLst>
      <p:ext uri="{BB962C8B-B14F-4D97-AF65-F5344CB8AC3E}">
        <p14:creationId xmlns:p14="http://schemas.microsoft.com/office/powerpoint/2010/main" val="22257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Meanwhile in Atlantic Canada</a:t>
            </a:r>
            <a:endParaRPr lang="en-CA" dirty="0"/>
          </a:p>
        </p:txBody>
      </p:sp>
      <p:sp>
        <p:nvSpPr>
          <p:cNvPr id="3" name="Content Placeholder 2"/>
          <p:cNvSpPr>
            <a:spLocks noGrp="1"/>
          </p:cNvSpPr>
          <p:nvPr>
            <p:ph idx="1"/>
          </p:nvPr>
        </p:nvSpPr>
        <p:spPr>
          <a:xfrm>
            <a:off x="1154954" y="2603500"/>
            <a:ext cx="9799917" cy="3851088"/>
          </a:xfrm>
        </p:spPr>
        <p:txBody>
          <a:bodyPr>
            <a:noAutofit/>
          </a:bodyPr>
          <a:lstStyle/>
          <a:p>
            <a:r>
              <a:rPr lang="en-CA" sz="2400" dirty="0" smtClean="0"/>
              <a:t>The Atlantic colonies were quite different.</a:t>
            </a:r>
          </a:p>
          <a:p>
            <a:pPr>
              <a:buFont typeface="Wingdings" panose="05000000000000000000" pitchFamily="2" charset="2"/>
              <a:buChar char="q"/>
            </a:pPr>
            <a:r>
              <a:rPr lang="en-CA" sz="2400" dirty="0" smtClean="0"/>
              <a:t>In 1758, the first elected legislative assembly in Canada had convened in Halifax.</a:t>
            </a:r>
          </a:p>
          <a:p>
            <a:pPr>
              <a:buFont typeface="Wingdings" panose="05000000000000000000" pitchFamily="2" charset="2"/>
              <a:buChar char="q"/>
            </a:pPr>
            <a:r>
              <a:rPr lang="en-CA" sz="2400" dirty="0" smtClean="0"/>
              <a:t>PEI gained an elected assembly in 1773</a:t>
            </a:r>
          </a:p>
          <a:p>
            <a:pPr>
              <a:buFont typeface="Wingdings" panose="05000000000000000000" pitchFamily="2" charset="2"/>
              <a:buChar char="q"/>
            </a:pPr>
            <a:r>
              <a:rPr lang="en-CA" sz="2400" dirty="0" smtClean="0"/>
              <a:t>New Brunswick was created in 1784 when it was separated from NS.</a:t>
            </a:r>
          </a:p>
          <a:p>
            <a:r>
              <a:rPr lang="en-CA" sz="2400" dirty="0" smtClean="0"/>
              <a:t>The real power still remained in the hands of the executive council and the colonial governors.</a:t>
            </a:r>
            <a:endParaRPr lang="en-CA" sz="2400" dirty="0"/>
          </a:p>
        </p:txBody>
      </p:sp>
    </p:spTree>
    <p:extLst>
      <p:ext uri="{BB962C8B-B14F-4D97-AF65-F5344CB8AC3E}">
        <p14:creationId xmlns:p14="http://schemas.microsoft.com/office/powerpoint/2010/main" val="204739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rotWithShape="1">
          <a:blip r:embed="rId3"/>
          <a:srcRect l="8031" t="2084" r="8080" b="4248"/>
          <a:stretch/>
        </p:blipFill>
        <p:spPr>
          <a:xfrm rot="16200000">
            <a:off x="2646307" y="-853364"/>
            <a:ext cx="5805698" cy="8695767"/>
          </a:xfrm>
          <a:prstGeom prst="rect">
            <a:avLst/>
          </a:prstGeom>
        </p:spPr>
      </p:pic>
    </p:spTree>
    <p:extLst>
      <p:ext uri="{BB962C8B-B14F-4D97-AF65-F5344CB8AC3E}">
        <p14:creationId xmlns:p14="http://schemas.microsoft.com/office/powerpoint/2010/main" val="36729260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Quebec Act of 1774 Highlights</a:t>
            </a:r>
            <a:endParaRPr lang="en-CA" dirty="0"/>
          </a:p>
        </p:txBody>
      </p:sp>
      <p:sp>
        <p:nvSpPr>
          <p:cNvPr id="3" name="Content Placeholder 2"/>
          <p:cNvSpPr>
            <a:spLocks noGrp="1"/>
          </p:cNvSpPr>
          <p:nvPr>
            <p:ph idx="1"/>
          </p:nvPr>
        </p:nvSpPr>
        <p:spPr>
          <a:xfrm>
            <a:off x="599142" y="2603500"/>
            <a:ext cx="7343587" cy="3725582"/>
          </a:xfrm>
        </p:spPr>
        <p:txBody>
          <a:bodyPr>
            <a:normAutofit lnSpcReduction="10000"/>
          </a:bodyPr>
          <a:lstStyle/>
          <a:p>
            <a:r>
              <a:rPr lang="en-CA" sz="2400" dirty="0" smtClean="0"/>
              <a:t>French civil law was reinstated for matters of property.</a:t>
            </a:r>
          </a:p>
          <a:p>
            <a:r>
              <a:rPr lang="en-CA" sz="2400" dirty="0" smtClean="0"/>
              <a:t>English law was retained for criminal matters.</a:t>
            </a:r>
          </a:p>
          <a:p>
            <a:r>
              <a:rPr lang="en-CA" sz="2400" dirty="0" smtClean="0"/>
              <a:t>The seigneurial system of land holding was confirmed.</a:t>
            </a:r>
          </a:p>
          <a:p>
            <a:r>
              <a:rPr lang="en-CA" sz="2400" dirty="0" smtClean="0"/>
              <a:t>The Roman Catholic Church was granted rights not allowed back in Protestant Britain, including the right to raise money through tithes.</a:t>
            </a:r>
          </a:p>
          <a:p>
            <a:endParaRPr lang="en-CA" sz="2400" dirty="0"/>
          </a:p>
        </p:txBody>
      </p:sp>
      <p:pic>
        <p:nvPicPr>
          <p:cNvPr id="4" name="Picture 3"/>
          <p:cNvPicPr>
            <a:picLocks noChangeAspect="1"/>
          </p:cNvPicPr>
          <p:nvPr/>
        </p:nvPicPr>
        <p:blipFill>
          <a:blip r:embed="rId3"/>
          <a:stretch>
            <a:fillRect/>
          </a:stretch>
        </p:blipFill>
        <p:spPr>
          <a:xfrm>
            <a:off x="8377110" y="1680632"/>
            <a:ext cx="3335559" cy="5177368"/>
          </a:xfrm>
          <a:prstGeom prst="rect">
            <a:avLst/>
          </a:prstGeom>
        </p:spPr>
      </p:pic>
    </p:spTree>
    <p:extLst>
      <p:ext uri="{BB962C8B-B14F-4D97-AF65-F5344CB8AC3E}">
        <p14:creationId xmlns:p14="http://schemas.microsoft.com/office/powerpoint/2010/main" val="275430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Royal Proclamation vs Quebec Act</a:t>
            </a:r>
            <a:endParaRPr lang="en-CA" dirty="0"/>
          </a:p>
        </p:txBody>
      </p:sp>
      <p:pic>
        <p:nvPicPr>
          <p:cNvPr id="4" name="Picture 3"/>
          <p:cNvPicPr>
            <a:picLocks noChangeAspect="1"/>
          </p:cNvPicPr>
          <p:nvPr/>
        </p:nvPicPr>
        <p:blipFill>
          <a:blip r:embed="rId3"/>
          <a:stretch>
            <a:fillRect/>
          </a:stretch>
        </p:blipFill>
        <p:spPr>
          <a:xfrm>
            <a:off x="0" y="2133601"/>
            <a:ext cx="6114872" cy="4356846"/>
          </a:xfrm>
          <a:prstGeom prst="rect">
            <a:avLst/>
          </a:prstGeom>
          <a:ln>
            <a:solidFill>
              <a:schemeClr val="accent1"/>
            </a:solidFill>
          </a:ln>
        </p:spPr>
      </p:pic>
      <p:pic>
        <p:nvPicPr>
          <p:cNvPr id="5" name="Picture 4"/>
          <p:cNvPicPr>
            <a:picLocks noChangeAspect="1"/>
          </p:cNvPicPr>
          <p:nvPr/>
        </p:nvPicPr>
        <p:blipFill>
          <a:blip r:embed="rId4"/>
          <a:stretch>
            <a:fillRect/>
          </a:stretch>
        </p:blipFill>
        <p:spPr>
          <a:xfrm>
            <a:off x="6379782" y="2133601"/>
            <a:ext cx="6009442" cy="4356846"/>
          </a:xfrm>
          <a:prstGeom prst="rect">
            <a:avLst/>
          </a:prstGeom>
          <a:ln>
            <a:solidFill>
              <a:schemeClr val="accent1"/>
            </a:solidFill>
          </a:ln>
        </p:spPr>
      </p:pic>
    </p:spTree>
    <p:extLst>
      <p:ext uri="{BB962C8B-B14F-4D97-AF65-F5344CB8AC3E}">
        <p14:creationId xmlns:p14="http://schemas.microsoft.com/office/powerpoint/2010/main" val="9486096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736</TotalTime>
  <Words>2761</Words>
  <Application>Microsoft Office PowerPoint</Application>
  <PresentationFormat>Widescreen</PresentationFormat>
  <Paragraphs>129</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Century Gothic</vt:lpstr>
      <vt:lpstr>Wingdings</vt:lpstr>
      <vt:lpstr>Wingdings 3</vt:lpstr>
      <vt:lpstr>Ion Boardroom</vt:lpstr>
      <vt:lpstr>Canada after the Conquest</vt:lpstr>
      <vt:lpstr>New France?   Meh</vt:lpstr>
      <vt:lpstr>Canada: The Failed Republic?</vt:lpstr>
      <vt:lpstr>Guy Carleton</vt:lpstr>
      <vt:lpstr>PowerPoint Presentation</vt:lpstr>
      <vt:lpstr>Meanwhile in Atlantic Canada</vt:lpstr>
      <vt:lpstr>PowerPoint Presentation</vt:lpstr>
      <vt:lpstr>The Quebec Act of 1774 Highlights</vt:lpstr>
      <vt:lpstr>Royal Proclamation vs Quebec Act</vt:lpstr>
      <vt:lpstr>Join Us! Join US! Join the US!</vt:lpstr>
      <vt:lpstr>Why Didn’t We Revolt?</vt:lpstr>
      <vt:lpstr>Canada must be demolished!              -American rebel leader </vt:lpstr>
      <vt:lpstr>PowerPoint Presentation</vt:lpstr>
      <vt:lpstr>The Capture of Montreal</vt:lpstr>
      <vt:lpstr>The Siege of Quebec</vt:lpstr>
      <vt:lpstr>Disaster for the Americans</vt:lpstr>
      <vt:lpstr>Death of Montgomery</vt:lpstr>
      <vt:lpstr>Additional Information</vt:lpstr>
      <vt:lpstr>Joseph Brant</vt:lpstr>
      <vt:lpstr>Taken for Branted</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Canada after the Conquest</dc:title>
  <dc:creator>Champion, Andrew    (ASD-W)</dc:creator>
  <cp:lastModifiedBy>Champion, Andrew    (ASD-W)</cp:lastModifiedBy>
  <cp:revision>53</cp:revision>
  <cp:lastPrinted>2018-10-16T14:39:30Z</cp:lastPrinted>
  <dcterms:created xsi:type="dcterms:W3CDTF">2018-10-15T14:41:11Z</dcterms:created>
  <dcterms:modified xsi:type="dcterms:W3CDTF">2020-02-25T19:14:46Z</dcterms:modified>
</cp:coreProperties>
</file>