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2"/>
  </p:handoutMasterIdLst>
  <p:sldIdLst>
    <p:sldId id="256" r:id="rId2"/>
    <p:sldId id="264" r:id="rId3"/>
    <p:sldId id="257" r:id="rId4"/>
    <p:sldId id="265" r:id="rId5"/>
    <p:sldId id="260" r:id="rId6"/>
    <p:sldId id="267" r:id="rId7"/>
    <p:sldId id="261" r:id="rId8"/>
    <p:sldId id="258" r:id="rId9"/>
    <p:sldId id="259" r:id="rId10"/>
    <p:sldId id="262" r:id="rId11"/>
    <p:sldId id="268" r:id="rId12"/>
    <p:sldId id="269" r:id="rId13"/>
    <p:sldId id="271" r:id="rId14"/>
    <p:sldId id="272" r:id="rId15"/>
    <p:sldId id="274" r:id="rId16"/>
    <p:sldId id="263" r:id="rId17"/>
    <p:sldId id="277" r:id="rId18"/>
    <p:sldId id="275" r:id="rId19"/>
    <p:sldId id="278" r:id="rId20"/>
    <p:sldId id="276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89A50B-B2C1-4F13-92E4-D13BA051E2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0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5125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26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5127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8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9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0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1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2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3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5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6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7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8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9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0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1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6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7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9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3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2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5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7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8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9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0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1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2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83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5184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5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6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7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8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9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0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1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2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3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4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5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5196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7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8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0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1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3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4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5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6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7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8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9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0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211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</p:spPr>
        </p:pic>
      </p:grpSp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14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15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16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769454-939F-4C32-867E-04369AB85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E2D-B1F6-48EE-95DB-8606CB367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7954F-7BC1-40BA-B542-E7F706A8A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3F4C5-0BA1-4BB9-9AD3-B58C868F6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69011-33C2-4B9F-B5EE-A20C4018E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249F0-87DB-4676-8A77-D73F08EC38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9759B-1721-4742-BC20-A4BD0C552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CC79-46E6-429D-8654-B322EA766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70849-9170-4D5F-A308-58321320F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98B9F-7127-4403-9AD1-F30C22A60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669B-47B8-4417-AB3B-60F42816B3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9BEF27-2959-4F0E-A299-F75D0D2342F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4104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4105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6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4107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4108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0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1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2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3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4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5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6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7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8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9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0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1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2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3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4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5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6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7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8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9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0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1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2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3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4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5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6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7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8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9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0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1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2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3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4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4165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6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7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8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9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0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1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2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3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4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5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6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7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8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9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0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1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2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3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4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5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6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7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8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9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1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2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3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4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5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6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7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8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9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1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2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3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4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5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6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07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4208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9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0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1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2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3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4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5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6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7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8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9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0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1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2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3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4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5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6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7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8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29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4230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1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2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3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4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5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6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7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8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9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0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1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2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3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4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5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6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7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8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9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0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1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2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3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4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4255" name="Picture 1183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ix.com/~jesse/img/pyramid1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hunya.net/Text/Herodotus/images/persepoli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aq.macedonia.org/history/alexander.plutarch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livius.org/aj-al/alexander/hephaesti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arpy.uccs.edu/greek/arch/delphi8.jpg&amp;imgrefurl=http://harpy.uccs.edu/greek/delphi.html&amp;h=700&amp;w=466&amp;prev=/images?q%3DAncient%2BGreek%2BCulture%26start%3D20%26svnum%3D10%26hl%3Den%26lr%3D%26ie%3DUTF8%26oe%3DUTF8%26sa%3D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www.columbia.edu/cu/philosophy/admissions/graphics/aristotle.jpg&amp;imgrefurl=http://www.columbia.edu/cu/philosophy/admissions/text/process.html&amp;h=250&amp;w=201&amp;prev=/images?q%3DAristotle%26svnum%3D10%26hl%3Den%26lr%3D%26ie%3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lato-dialogues.org/tools/loc/gr-south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esting.com/stories/alexander/images/arrowheads/inhand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9538" y="1603829"/>
            <a:ext cx="6781800" cy="2286000"/>
          </a:xfrm>
        </p:spPr>
        <p:txBody>
          <a:bodyPr/>
          <a:lstStyle/>
          <a:p>
            <a:r>
              <a:rPr lang="en-US" sz="6600" b="1" dirty="0"/>
              <a:t>Alexander the Great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4419600"/>
            <a:ext cx="5029200" cy="1828800"/>
          </a:xfrm>
        </p:spPr>
        <p:txBody>
          <a:bodyPr/>
          <a:lstStyle/>
          <a:p>
            <a:r>
              <a:rPr lang="en-US" sz="4400" i="1" dirty="0">
                <a:solidFill>
                  <a:schemeClr val="tx2"/>
                </a:solidFill>
              </a:rPr>
              <a:t>Ruler of the World</a:t>
            </a:r>
          </a:p>
        </p:txBody>
      </p:sp>
      <p:pic>
        <p:nvPicPr>
          <p:cNvPr id="2055" name="Picture 7" descr="Bronze statue of Alexa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2344738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54864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The Gordian Knot:  the legend behind the ancient knot was that the man who could untie it was destined to rule the entire world. 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Alexander simply slashed the knot with his sword and unraveled it. 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305175" y="2465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305175" y="2465388"/>
            <a:ext cx="11430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3" name="Picture 7" descr="cel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2647950" cy="2647950"/>
          </a:xfrm>
          <a:prstGeom prst="rect">
            <a:avLst/>
          </a:prstGeom>
          <a:noFill/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209800" y="92075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latin typeface="Arial" charset="0"/>
                <a:cs typeface="Arial" charset="0"/>
              </a:rPr>
              <a:t>The Gordian Knot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5791200" cy="1371600"/>
          </a:xfrm>
        </p:spPr>
        <p:txBody>
          <a:bodyPr/>
          <a:lstStyle/>
          <a:p>
            <a:r>
              <a:rPr lang="en-US" sz="5400" b="1"/>
              <a:t>Defeating Darius</a:t>
            </a:r>
            <a:br>
              <a:rPr lang="en-US" sz="5400" b="1"/>
            </a:br>
            <a:r>
              <a:rPr lang="en-US" sz="5400" b="1"/>
              <a:t>of Persia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05113"/>
            <a:ext cx="7772400" cy="4114800"/>
          </a:xfrm>
        </p:spPr>
        <p:txBody>
          <a:bodyPr/>
          <a:lstStyle/>
          <a:p>
            <a:r>
              <a:rPr lang="en-US" dirty="0" smtClean="0"/>
              <a:t> Alexander’s </a:t>
            </a:r>
            <a:r>
              <a:rPr lang="en-US" dirty="0"/>
              <a:t>forced dispatched the Persian army, losing only 110 men (legend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 Again </a:t>
            </a:r>
            <a:r>
              <a:rPr lang="en-US" dirty="0"/>
              <a:t>Alexander was victorious, and Darius was forced to flee, abandoning is mother, wife and children to </a:t>
            </a:r>
            <a:r>
              <a:rPr lang="en-US" dirty="0" smtClean="0"/>
              <a:t>Alexander.</a:t>
            </a:r>
            <a:endParaRPr lang="en-US" dirty="0"/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3246438" y="2652713"/>
            <a:ext cx="2651125" cy="1539875"/>
            <a:chOff x="0" y="0"/>
            <a:chExt cx="1670" cy="970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670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/>
                <a:t>  </a:t>
              </a:r>
              <a:r>
                <a:rPr lang="en-US" sz="9500"/>
                <a:t> </a:t>
              </a:r>
              <a:r>
                <a:rPr lang="en-US"/>
                <a:t>                </a:t>
              </a:r>
            </a:p>
          </p:txBody>
        </p:sp>
      </p:grpSp>
      <p:pic>
        <p:nvPicPr>
          <p:cNvPr id="15366" name="Picture 6" descr="Obverse, Gold Daric of Darius 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4800"/>
            <a:ext cx="2009775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6705600" cy="1752600"/>
          </a:xfrm>
        </p:spPr>
        <p:txBody>
          <a:bodyPr/>
          <a:lstStyle/>
          <a:p>
            <a:r>
              <a:rPr lang="en-US" sz="3600" dirty="0"/>
              <a:t>Major cities in Asia Minor and along the Phoenician coast surrendered to </a:t>
            </a:r>
            <a:r>
              <a:rPr lang="en-US" sz="3600" dirty="0" smtClean="0"/>
              <a:t>Alexander.</a:t>
            </a:r>
            <a:endParaRPr lang="en-US" sz="3600" dirty="0"/>
          </a:p>
          <a:p>
            <a:pPr>
              <a:buFontTx/>
              <a:buNone/>
            </a:pPr>
            <a:endParaRPr lang="en-US" sz="3600" dirty="0"/>
          </a:p>
        </p:txBody>
      </p:sp>
      <p:pic>
        <p:nvPicPr>
          <p:cNvPr id="16391" name="Picture 7" descr="k_a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1981200" cy="1960563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1000" y="3200400"/>
            <a:ext cx="4648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latin typeface="Tahoma" pitchFamily="34" charset="0"/>
              </a:rPr>
              <a:t>Alexander proceeded           to Egypt, where he established the city             of Alexandria and  was </a:t>
            </a:r>
            <a:r>
              <a:rPr lang="en-US" sz="3600" dirty="0" smtClean="0">
                <a:latin typeface="Tahoma" pitchFamily="34" charset="0"/>
              </a:rPr>
              <a:t>made pharaoh.          </a:t>
            </a:r>
            <a:endParaRPr lang="en-US" sz="3600" dirty="0">
              <a:latin typeface="Tahoma" pitchFamily="34" charset="0"/>
            </a:endParaRPr>
          </a:p>
        </p:txBody>
      </p:sp>
      <p:pic>
        <p:nvPicPr>
          <p:cNvPr id="16393" name="Picture 9" descr="pyramid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685" y="3657600"/>
            <a:ext cx="4344315" cy="22240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6657" y="1177471"/>
            <a:ext cx="76200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i="1" dirty="0" smtClean="0"/>
              <a:t>Yet </a:t>
            </a:r>
            <a:r>
              <a:rPr lang="en-US" sz="3600" i="1" dirty="0"/>
              <a:t>again</a:t>
            </a:r>
            <a:r>
              <a:rPr lang="en-US" sz="3600" dirty="0"/>
              <a:t>, Alexander’s forces defeated Darius, this time in Mesopotamia…</a:t>
            </a:r>
          </a:p>
        </p:txBody>
      </p:sp>
      <p:pic>
        <p:nvPicPr>
          <p:cNvPr id="18437" name="Picture 5" descr="persepol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343400" cy="2889250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4800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latin typeface="Tahoma" pitchFamily="34" charset="0"/>
              </a:rPr>
              <a:t>Alexander was proclaimed king of Persia and Darius’s royal city and palace were burned to the ground…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latin typeface="Tahoma" pitchFamily="34" charset="0"/>
              </a:rPr>
              <a:t>Again, Darius fled… Alexander pursued…</a:t>
            </a:r>
          </a:p>
          <a:p>
            <a:endParaRPr lang="en-US" dirty="0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76800" y="5334000"/>
            <a:ext cx="1847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chemeClr val="hlink"/>
                </a:solidFill>
                <a:latin typeface="Arial Unicode MS" pitchFamily="34" charset="-128"/>
              </a:rPr>
              <a:t>Persepolis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8" grpId="0" autoUpdateAnimBg="0"/>
      <p:bldP spid="18439" grpId="0" autoUpdateAnimBg="0"/>
      <p:bldP spid="184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362200"/>
          </a:xfrm>
        </p:spPr>
        <p:txBody>
          <a:bodyPr/>
          <a:lstStyle/>
          <a:p>
            <a:r>
              <a:rPr lang="en-US" sz="3600" dirty="0"/>
              <a:t>When Darius was found murdered by his own men, Alexander executed the assassins and gave Darius a royal </a:t>
            </a:r>
            <a:r>
              <a:rPr lang="en-US" sz="3600" dirty="0" smtClean="0"/>
              <a:t>funeral.</a:t>
            </a:r>
            <a:endParaRPr lang="en-US" sz="3600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11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2" name="Picture 6" descr="Persepo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4648200" cy="3101975"/>
          </a:xfrm>
          <a:prstGeom prst="rect">
            <a:avLst/>
          </a:prstGeom>
          <a:noFill/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715000" y="4876800"/>
            <a:ext cx="2584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i="1" dirty="0">
                <a:solidFill>
                  <a:schemeClr val="tx2"/>
                </a:solidFill>
              </a:rPr>
              <a:t>Ruins of </a:t>
            </a:r>
          </a:p>
          <a:p>
            <a:r>
              <a:rPr lang="en-US" sz="3200" i="1" dirty="0">
                <a:solidFill>
                  <a:schemeClr val="tx2"/>
                </a:solidFill>
              </a:rPr>
              <a:t>Persepolis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772400" cy="1143000"/>
          </a:xfrm>
        </p:spPr>
        <p:txBody>
          <a:bodyPr/>
          <a:lstStyle/>
          <a:p>
            <a:r>
              <a:rPr lang="en-US" sz="4800" b="1"/>
              <a:t>The limits of expansion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419600" cy="51816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In the spring of 327 BC, Alexander and his army marched into </a:t>
            </a:r>
            <a:r>
              <a:rPr lang="en-US" dirty="0" smtClean="0">
                <a:cs typeface="Arial" charset="0"/>
              </a:rPr>
              <a:t>India.</a:t>
            </a:r>
            <a:endParaRPr lang="en-US" dirty="0">
              <a:cs typeface="Arial" charset="0"/>
            </a:endParaRPr>
          </a:p>
          <a:p>
            <a:r>
              <a:rPr lang="en-US" dirty="0"/>
              <a:t>As he conquered regions he allowed rulers to continue to govern in his </a:t>
            </a:r>
            <a:r>
              <a:rPr lang="en-US" dirty="0" smtClean="0"/>
              <a:t>name.</a:t>
            </a:r>
            <a:endParaRPr lang="en-US" dirty="0"/>
          </a:p>
        </p:txBody>
      </p:sp>
      <p:pic>
        <p:nvPicPr>
          <p:cNvPr id="21509" name="Picture 5" descr="eleph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139" y="1981200"/>
            <a:ext cx="4276324" cy="40544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153400" cy="822325"/>
          </a:xfrm>
        </p:spPr>
        <p:txBody>
          <a:bodyPr/>
          <a:lstStyle/>
          <a:p>
            <a:r>
              <a:rPr lang="en-US" sz="3600"/>
              <a:t>In India, Alexander’s horse was killed…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4648200" y="3429000"/>
            <a:ext cx="4267200" cy="2514600"/>
            <a:chOff x="0" y="0"/>
            <a:chExt cx="2772" cy="2026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772" cy="20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3200" i="1">
                  <a:latin typeface="Arial" charset="0"/>
                  <a:cs typeface="Arial" charset="0"/>
                </a:rPr>
                <a:t>'O my son, look thee out a kingdom equal to and worthy of thyself, for Macedonia is too little for thee.'</a:t>
              </a:r>
              <a:endParaRPr lang="en-US" sz="3200">
                <a:latin typeface="Arial" charset="0"/>
                <a:cs typeface="Arial" charset="0"/>
              </a:endParaRPr>
            </a:p>
          </p:txBody>
        </p:sp>
      </p:grpSp>
      <p:pic>
        <p:nvPicPr>
          <p:cNvPr id="10246" name="Picture 6" descr="a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38600" cy="3851275"/>
          </a:xfrm>
          <a:prstGeom prst="rect">
            <a:avLst/>
          </a:prstGeom>
          <a:noFill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953000" y="6035675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latin typeface="Arial" charset="0"/>
                <a:cs typeface="Arial" charset="0"/>
              </a:rPr>
              <a:t>Philip to Alexander</a:t>
            </a:r>
            <a:r>
              <a:rPr lang="en-US">
                <a:latin typeface="Arial" charset="0"/>
                <a:cs typeface="Arial" charset="0"/>
              </a:rPr>
              <a:t> (</a:t>
            </a:r>
            <a:r>
              <a:rPr lang="en-US" b="1">
                <a:solidFill>
                  <a:schemeClr val="folHlink"/>
                </a:solidFill>
                <a:latin typeface="Arial" charset="0"/>
                <a:cs typeface="Arial" charset="0"/>
                <a:hlinkClick r:id="rId3"/>
              </a:rPr>
              <a:t>Plutarch, Alexander</a:t>
            </a:r>
            <a:r>
              <a:rPr lang="en-US">
                <a:latin typeface="Arial" charset="0"/>
                <a:cs typeface="Arial" charset="0"/>
              </a:rPr>
              <a:t> 6.8.)</a:t>
            </a:r>
          </a:p>
        </p:txBody>
      </p:sp>
      <p:sp>
        <p:nvSpPr>
          <p:cNvPr id="10250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5791200"/>
            <a:ext cx="4495800" cy="83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tx2"/>
                </a:solidFill>
                <a:latin typeface="Arial Unicode MS" pitchFamily="34" charset="-128"/>
              </a:rPr>
              <a:t>Alexander on his favorite horse, </a:t>
            </a:r>
            <a:r>
              <a:rPr lang="en-US" sz="2800" dirty="0" err="1">
                <a:solidFill>
                  <a:schemeClr val="tx2"/>
                </a:solidFill>
                <a:latin typeface="Arial Unicode MS" pitchFamily="34" charset="-128"/>
              </a:rPr>
              <a:t>Bucephalus</a:t>
            </a:r>
            <a:endParaRPr lang="en-US" sz="28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632325" y="1565275"/>
            <a:ext cx="41306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He mourned his loss and named a city in his honor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667000" y="180975"/>
            <a:ext cx="47244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2"/>
                </a:solidFill>
                <a:latin typeface="Arial Unicode MS" pitchFamily="34" charset="-128"/>
              </a:rPr>
              <a:t>Bucephalus</a:t>
            </a:r>
          </a:p>
          <a:p>
            <a:endParaRPr lang="en-US" sz="4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9" grpId="0" autoUpdateAnimBg="0"/>
      <p:bldP spid="10250" grpId="0" build="p" autoUpdateAnimBg="0"/>
      <p:bldP spid="1025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3581400" cy="1143000"/>
          </a:xfrm>
        </p:spPr>
        <p:txBody>
          <a:bodyPr/>
          <a:lstStyle/>
          <a:p>
            <a:r>
              <a:rPr lang="en-US" b="1"/>
              <a:t>Retreat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2971800"/>
          </a:xfrm>
        </p:spPr>
        <p:txBody>
          <a:bodyPr/>
          <a:lstStyle/>
          <a:p>
            <a:r>
              <a:rPr lang="en-US" dirty="0"/>
              <a:t>At the Indus, the Macedonians rebelled and refused to go any </a:t>
            </a:r>
            <a:r>
              <a:rPr lang="en-US" dirty="0" smtClean="0"/>
              <a:t>farther.</a:t>
            </a:r>
            <a:endParaRPr lang="en-US" dirty="0"/>
          </a:p>
          <a:p>
            <a:r>
              <a:rPr lang="en-US" dirty="0"/>
              <a:t>The forces travelled down the Indus and  began the arduous journey back to </a:t>
            </a:r>
            <a:r>
              <a:rPr lang="en-US" dirty="0" smtClean="0"/>
              <a:t>Mesopotamia.</a:t>
            </a:r>
            <a:endParaRPr lang="en-US" dirty="0"/>
          </a:p>
        </p:txBody>
      </p:sp>
      <p:pic>
        <p:nvPicPr>
          <p:cNvPr id="24581" name="Picture 5" descr="hephaes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3505200"/>
            <a:ext cx="2243137" cy="274320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66294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3200" dirty="0">
                <a:latin typeface="Tahoma" pitchFamily="34" charset="0"/>
              </a:rPr>
              <a:t>His best friend, </a:t>
            </a:r>
            <a:r>
              <a:rPr lang="en-US" sz="3200" dirty="0" err="1">
                <a:latin typeface="Tahoma" pitchFamily="34" charset="0"/>
              </a:rPr>
              <a:t>Hephaestion</a:t>
            </a:r>
            <a:r>
              <a:rPr lang="en-US" sz="3200" dirty="0">
                <a:latin typeface="Tahoma" pitchFamily="34" charset="0"/>
              </a:rPr>
              <a:t>, died of a fever; to console himself, Alexander led a ferocious military campaign and went on a drinking </a:t>
            </a:r>
            <a:r>
              <a:rPr lang="en-US" sz="3200" dirty="0" smtClean="0">
                <a:latin typeface="Tahoma" pitchFamily="34" charset="0"/>
              </a:rPr>
              <a:t>binge.</a:t>
            </a:r>
            <a:endParaRPr lang="en-US" sz="2800" dirty="0">
              <a:latin typeface="Tahoma" pitchFamily="34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898525"/>
          </a:xfrm>
        </p:spPr>
        <p:txBody>
          <a:bodyPr/>
          <a:lstStyle/>
          <a:p>
            <a:r>
              <a:rPr lang="en-US" sz="4800" b="1" dirty="0"/>
              <a:t>Securing a legacy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Alexander made Babylonia the capital of his </a:t>
            </a:r>
            <a:r>
              <a:rPr lang="en-US" sz="3600" dirty="0" smtClean="0"/>
              <a:t>Empire.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He married one of Darius’ daughters and “encouraged” 10,000 of his soldiers to take Persian </a:t>
            </a:r>
            <a:r>
              <a:rPr lang="en-US" sz="3600" dirty="0" smtClean="0"/>
              <a:t>wives.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He died the following year at 33 before he could produce an heir and his kingdom was divided among </a:t>
            </a:r>
            <a:r>
              <a:rPr lang="en-US" sz="3600" b="1" dirty="0"/>
              <a:t>3 of his </a:t>
            </a:r>
            <a:r>
              <a:rPr lang="en-US" sz="3600" b="1" dirty="0" smtClean="0"/>
              <a:t>generals.</a:t>
            </a:r>
            <a:endParaRPr lang="en-US" sz="36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5" name="Picture 1029" descr="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001000" cy="5322888"/>
          </a:xfrm>
          <a:prstGeom prst="rect">
            <a:avLst/>
          </a:prstGeom>
          <a:noFill/>
        </p:spPr>
      </p:pic>
      <p:sp>
        <p:nvSpPr>
          <p:cNvPr id="25606" name="Rectangle 1030"/>
          <p:cNvSpPr>
            <a:spLocks noChangeArrowheads="1"/>
          </p:cNvSpPr>
          <p:nvPr/>
        </p:nvSpPr>
        <p:spPr bwMode="auto">
          <a:xfrm>
            <a:off x="1828800" y="22098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Antigonus</a:t>
            </a:r>
          </a:p>
        </p:txBody>
      </p:sp>
      <p:sp>
        <p:nvSpPr>
          <p:cNvPr id="25607" name="Rectangle 1031"/>
          <p:cNvSpPr>
            <a:spLocks noChangeArrowheads="1"/>
          </p:cNvSpPr>
          <p:nvPr/>
        </p:nvSpPr>
        <p:spPr bwMode="auto">
          <a:xfrm>
            <a:off x="1981200" y="4495800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Ptolemy</a:t>
            </a:r>
          </a:p>
        </p:txBody>
      </p:sp>
      <p:sp>
        <p:nvSpPr>
          <p:cNvPr id="25608" name="Rectangle 1032"/>
          <p:cNvSpPr>
            <a:spLocks noChangeArrowheads="1"/>
          </p:cNvSpPr>
          <p:nvPr/>
        </p:nvSpPr>
        <p:spPr bwMode="auto">
          <a:xfrm>
            <a:off x="3429000" y="3352800"/>
            <a:ext cx="1524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Seleucus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 autoUpdateAnimBg="0"/>
      <p:bldP spid="25607" grpId="0" animBg="1" autoUpdateAnimBg="0"/>
      <p:bldP spid="256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Why “the Great”?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399" y="2895600"/>
            <a:ext cx="8126413" cy="4114800"/>
          </a:xfrm>
        </p:spPr>
        <p:txBody>
          <a:bodyPr/>
          <a:lstStyle/>
          <a:p>
            <a:r>
              <a:rPr lang="en-US" dirty="0"/>
              <a:t>In ten years, Alexander of Macedonia created the largest empire in the world up to that </a:t>
            </a:r>
            <a:r>
              <a:rPr lang="en-US" dirty="0" smtClean="0"/>
              <a:t>time.</a:t>
            </a:r>
            <a:endParaRPr lang="en-US" dirty="0"/>
          </a:p>
          <a:p>
            <a:r>
              <a:rPr lang="en-US" dirty="0"/>
              <a:t>Alexander spread Greek culture, ensuring cultural diffusion and the survival of the qualities of classical </a:t>
            </a:r>
            <a:r>
              <a:rPr lang="en-US" dirty="0" smtClean="0"/>
              <a:t>Greece.</a:t>
            </a:r>
            <a:endParaRPr lang="en-US" dirty="0"/>
          </a:p>
        </p:txBody>
      </p:sp>
      <p:pic>
        <p:nvPicPr>
          <p:cNvPr id="11269" name="Picture 1029" descr="delphi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63" y="304800"/>
            <a:ext cx="168275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0275"/>
            <a:ext cx="9144000" cy="974725"/>
          </a:xfrm>
        </p:spPr>
        <p:txBody>
          <a:bodyPr/>
          <a:lstStyle/>
          <a:p>
            <a:r>
              <a:rPr lang="en-US" sz="4800" b="1"/>
              <a:t>The mystery of Alexander’s death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6172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Alexander died of a fever at 33… but why?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Plutarch reports that he was had been plagued by several bad “omens</a:t>
            </a:r>
            <a:r>
              <a:rPr lang="en-US" sz="3600" dirty="0" smtClean="0"/>
              <a:t>”. 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Some others from the time claimed Alexander was poisoned during the drinking </a:t>
            </a:r>
            <a:r>
              <a:rPr lang="en-US" sz="3600" dirty="0" smtClean="0"/>
              <a:t>binge.</a:t>
            </a:r>
            <a:endParaRPr lang="en-US" sz="3600" dirty="0"/>
          </a:p>
        </p:txBody>
      </p:sp>
      <p:pic>
        <p:nvPicPr>
          <p:cNvPr id="23557" name="Picture 5" descr="alexhe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1981200"/>
            <a:ext cx="3019425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7239000" cy="990600"/>
          </a:xfrm>
        </p:spPr>
        <p:txBody>
          <a:bodyPr/>
          <a:lstStyle/>
          <a:p>
            <a:r>
              <a:rPr lang="en-US" sz="4800" b="1"/>
              <a:t>Alexander’s Empire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alexander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839200" cy="81454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898525"/>
          </a:xfrm>
        </p:spPr>
        <p:txBody>
          <a:bodyPr/>
          <a:lstStyle/>
          <a:p>
            <a:r>
              <a:rPr lang="en-US" sz="4800" b="1" dirty="0"/>
              <a:t>Alexander’s </a:t>
            </a:r>
            <a:r>
              <a:rPr lang="en-US" sz="4800" b="1" dirty="0" smtClean="0"/>
              <a:t>Origins</a:t>
            </a:r>
            <a:endParaRPr lang="en-US" sz="4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6400800" cy="2133600"/>
          </a:xfrm>
        </p:spPr>
        <p:txBody>
          <a:bodyPr/>
          <a:lstStyle/>
          <a:p>
            <a:r>
              <a:rPr lang="en-US" sz="3600" dirty="0"/>
              <a:t>Born in Pella, Macedonia</a:t>
            </a:r>
          </a:p>
          <a:p>
            <a:r>
              <a:rPr lang="en-US" sz="3600" dirty="0"/>
              <a:t>Tutored by the Greek </a:t>
            </a: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  <a:hlinkClick r:id="rId2"/>
              </a:rPr>
              <a:t> </a:t>
            </a:r>
            <a:r>
              <a:rPr lang="en-US" sz="3600" dirty="0" smtClean="0"/>
              <a:t>philosopher</a:t>
            </a:r>
            <a:r>
              <a:rPr lang="en-US" sz="3600" dirty="0"/>
              <a:t>, </a:t>
            </a:r>
            <a:r>
              <a:rPr lang="en-US" sz="3600" dirty="0" smtClean="0"/>
              <a:t>Aristotle. </a:t>
            </a:r>
            <a:endParaRPr lang="en-US" sz="3600" dirty="0"/>
          </a:p>
        </p:txBody>
      </p:sp>
      <p:pic>
        <p:nvPicPr>
          <p:cNvPr id="12293" name="Picture 5" descr="aristo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1912938" cy="2362200"/>
          </a:xfrm>
          <a:prstGeom prst="rect">
            <a:avLst/>
          </a:prstGeo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8077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3600" dirty="0">
                <a:latin typeface="Tahoma" pitchFamily="34" charset="0"/>
              </a:rPr>
              <a:t>His father, Philip, was king of Macedonia, and had conquered the Greek city states during his 27 year </a:t>
            </a:r>
            <a:r>
              <a:rPr lang="en-US" sz="3600" dirty="0" smtClean="0">
                <a:latin typeface="Tahoma" pitchFamily="34" charset="0"/>
              </a:rPr>
              <a:t>reign.</a:t>
            </a:r>
            <a:endParaRPr lang="en-US" sz="3600" dirty="0">
              <a:latin typeface="Tahom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2946400" y="2211388"/>
            <a:ext cx="3252788" cy="2378075"/>
            <a:chOff x="0" y="0"/>
            <a:chExt cx="2049" cy="1498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2049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900">
                  <a:latin typeface="Arial" charset="0"/>
                </a:rPr>
                <a:t>  </a:t>
              </a:r>
              <a:r>
                <a:rPr lang="en-US" sz="15000">
                  <a:latin typeface="Arial" charset="0"/>
                </a:rPr>
                <a:t> </a:t>
              </a:r>
              <a:r>
                <a:rPr lang="en-US" sz="900">
                  <a:latin typeface="Arial" charset="0"/>
                </a:rPr>
                <a:t>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8198" name="Picture 6" descr="olym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79500"/>
            <a:ext cx="4343400" cy="4090988"/>
          </a:xfrm>
          <a:prstGeom prst="rect">
            <a:avLst/>
          </a:prstGeom>
          <a:noFill/>
        </p:spPr>
      </p:pic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9448800" y="3124200"/>
            <a:ext cx="2649538" cy="2378075"/>
            <a:chOff x="0" y="0"/>
            <a:chExt cx="1669" cy="1498"/>
          </a:xfrm>
        </p:grpSpPr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669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900">
                  <a:latin typeface="Arial" charset="0"/>
                  <a:cs typeface="Arial" charset="0"/>
                </a:rPr>
                <a:t>  </a:t>
              </a:r>
              <a:r>
                <a:rPr lang="en-US" sz="15000">
                  <a:latin typeface="Arial" charset="0"/>
                  <a:cs typeface="Arial" charset="0"/>
                </a:rPr>
                <a:t> </a:t>
              </a:r>
              <a:r>
                <a:rPr lang="en-US" sz="900">
                  <a:latin typeface="Arial" charset="0"/>
                  <a:cs typeface="Arial" charset="0"/>
                </a:rPr>
                <a:t>                                                          </a:t>
              </a:r>
            </a:p>
          </p:txBody>
        </p:sp>
      </p:grpSp>
      <p:pic>
        <p:nvPicPr>
          <p:cNvPr id="8202" name="Picture 10" descr="PHI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2895600" cy="3581400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04800" y="5181600"/>
            <a:ext cx="4311650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6633"/>
                </a:solidFill>
                <a:latin typeface="Arial Unicode MS" pitchFamily="34" charset="-128"/>
              </a:rPr>
              <a:t>Olympia</a:t>
            </a:r>
          </a:p>
          <a:p>
            <a:r>
              <a:rPr lang="en-US" sz="3600" b="1">
                <a:solidFill>
                  <a:srgbClr val="996633"/>
                </a:solidFill>
                <a:latin typeface="Arial Unicode MS" pitchFamily="34" charset="-128"/>
              </a:rPr>
              <a:t>Alexander’s mother</a:t>
            </a:r>
          </a:p>
        </p:txBody>
      </p:sp>
      <p:sp>
        <p:nvSpPr>
          <p:cNvPr id="8206" name="Text Box 14"/>
          <p:cNvSpPr txBox="1">
            <a:spLocks noGrp="1" noChangeArrowheads="1"/>
          </p:cNvSpPr>
          <p:nvPr>
            <p:ph type="body" idx="1"/>
          </p:nvPr>
        </p:nvSpPr>
        <p:spPr>
          <a:xfrm>
            <a:off x="4953000" y="5181600"/>
            <a:ext cx="3962400" cy="1219200"/>
          </a:xfrm>
          <a:noFill/>
          <a:ln w="28575">
            <a:solidFill>
              <a:schemeClr val="tx1"/>
            </a:solidFill>
          </a:ln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996633"/>
                </a:solidFill>
                <a:latin typeface="Arial Unicode MS" pitchFamily="34" charset="-128"/>
              </a:rPr>
              <a:t>Philip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996633"/>
                </a:solidFill>
                <a:latin typeface="Arial Unicode MS" pitchFamily="34" charset="-128"/>
              </a:rPr>
              <a:t>Alexander’s father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 autoUpdateAnimBg="0"/>
      <p:bldP spid="8206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r>
              <a:rPr lang="en-US" sz="4800" b="1" dirty="0"/>
              <a:t>Alexander Rules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47888"/>
            <a:ext cx="6145213" cy="4114800"/>
          </a:xfrm>
        </p:spPr>
        <p:txBody>
          <a:bodyPr/>
          <a:lstStyle/>
          <a:p>
            <a:r>
              <a:rPr lang="en-US" sz="3600" dirty="0"/>
              <a:t>Philip was murdered in 336 B.C. by </a:t>
            </a:r>
            <a:r>
              <a:rPr lang="en-US" sz="3600" dirty="0" smtClean="0"/>
              <a:t>an assassin…maybe </a:t>
            </a:r>
            <a:r>
              <a:rPr lang="en-US" sz="3600" dirty="0"/>
              <a:t>hired by his wife, Olympia…</a:t>
            </a:r>
          </a:p>
          <a:p>
            <a:r>
              <a:rPr lang="en-US" sz="3600" dirty="0"/>
              <a:t>So Alexander was only </a:t>
            </a:r>
            <a:r>
              <a:rPr lang="en-US" sz="3600" dirty="0" smtClean="0"/>
              <a:t>20 when </a:t>
            </a:r>
            <a:r>
              <a:rPr lang="en-US" sz="3600" dirty="0"/>
              <a:t>he became king </a:t>
            </a:r>
            <a:r>
              <a:rPr lang="en-US" sz="3600" dirty="0" smtClean="0"/>
              <a:t>of Macedonia</a:t>
            </a:r>
            <a:endParaRPr lang="en-US" sz="3600" dirty="0"/>
          </a:p>
          <a:p>
            <a:endParaRPr lang="en-US" sz="3600" dirty="0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3414713" y="2325688"/>
            <a:ext cx="2314575" cy="2165350"/>
            <a:chOff x="0" y="0"/>
            <a:chExt cx="1458" cy="1364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458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900" dirty="0">
                  <a:latin typeface="Arial" charset="0"/>
                  <a:cs typeface="Arial" charset="0"/>
                </a:rPr>
                <a:t>  </a:t>
              </a:r>
              <a:r>
                <a:rPr lang="en-US" sz="13600" dirty="0">
                  <a:latin typeface="Arial" charset="0"/>
                  <a:cs typeface="Arial" charset="0"/>
                </a:rPr>
                <a:t> </a:t>
              </a:r>
              <a:r>
                <a:rPr lang="en-US" sz="900" dirty="0">
                  <a:latin typeface="Arial" charset="0"/>
                  <a:cs typeface="Arial" charset="0"/>
                </a:rPr>
                <a:t>                                                  </a:t>
              </a:r>
            </a:p>
          </p:txBody>
        </p:sp>
      </p:grpSp>
      <p:pic>
        <p:nvPicPr>
          <p:cNvPr id="14342" name="Picture 6" descr="alex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41097"/>
            <a:ext cx="2206625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974725"/>
          </a:xfrm>
        </p:spPr>
        <p:txBody>
          <a:bodyPr/>
          <a:lstStyle/>
          <a:p>
            <a:r>
              <a:rPr lang="en-US" sz="4800" b="1"/>
              <a:t>Securing his father’s empire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648200"/>
          </a:xfrm>
        </p:spPr>
        <p:txBody>
          <a:bodyPr/>
          <a:lstStyle/>
          <a:p>
            <a:r>
              <a:rPr lang="en-US" dirty="0"/>
              <a:t>Alexander squelched rebellions in the northern regions to the Danube </a:t>
            </a:r>
            <a:r>
              <a:rPr lang="en-US" dirty="0" smtClean="0"/>
              <a:t>River.</a:t>
            </a:r>
            <a:endParaRPr lang="en-US" dirty="0"/>
          </a:p>
          <a:p>
            <a:r>
              <a:rPr lang="en-US" dirty="0"/>
              <a:t>In the process of reconquering the Greek city states, his forces destroyed Thebes, massacring all, </a:t>
            </a:r>
            <a:r>
              <a:rPr lang="en-US" dirty="0" smtClean="0"/>
              <a:t>including women and children.</a:t>
            </a:r>
            <a:endParaRPr lang="en-US" dirty="0"/>
          </a:p>
          <a:p>
            <a:endParaRPr lang="en-US" dirty="0"/>
          </a:p>
        </p:txBody>
      </p:sp>
      <p:pic>
        <p:nvPicPr>
          <p:cNvPr id="1031" name="Picture 7" descr="theb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149" y="4664075"/>
            <a:ext cx="3276600" cy="19653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791200"/>
            <a:ext cx="6629400" cy="1066800"/>
          </a:xfrm>
        </p:spPr>
        <p:txBody>
          <a:bodyPr/>
          <a:lstStyle/>
          <a:p>
            <a:r>
              <a:rPr lang="en-US"/>
              <a:t>From Pompeii mosaic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153400" cy="428148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6149" name="Picture 5" descr="alexa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429500" cy="51276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746125"/>
          </a:xfrm>
        </p:spPr>
        <p:txBody>
          <a:bodyPr/>
          <a:lstStyle/>
          <a:p>
            <a:r>
              <a:rPr lang="en-US" sz="4800" b="1"/>
              <a:t>Expanding the Empire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6248400" cy="3962400"/>
          </a:xfrm>
        </p:spPr>
        <p:txBody>
          <a:bodyPr/>
          <a:lstStyle/>
          <a:p>
            <a:r>
              <a:rPr lang="en-US" dirty="0"/>
              <a:t>Alexander’s forces of over 40,000 crossed at the Dardanelles into Asia, where he declared that the whole of Asia would be won by the </a:t>
            </a:r>
            <a:r>
              <a:rPr lang="en-US" dirty="0" smtClean="0"/>
              <a:t>spear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7173" name="Picture 5" descr="al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708275" cy="4171950"/>
          </a:xfrm>
          <a:prstGeom prst="rect">
            <a:avLst/>
          </a:prstGeom>
          <a:noFill/>
        </p:spPr>
      </p:pic>
      <p:pic>
        <p:nvPicPr>
          <p:cNvPr id="7175" name="Picture 7" descr="inhand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95800"/>
            <a:ext cx="2601913" cy="22653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553</TotalTime>
  <Words>633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Tahoma</vt:lpstr>
      <vt:lpstr>Times New Roman</vt:lpstr>
      <vt:lpstr>Global</vt:lpstr>
      <vt:lpstr>Alexander the Great</vt:lpstr>
      <vt:lpstr>Why “the Great”?</vt:lpstr>
      <vt:lpstr>Alexander’s Empire</vt:lpstr>
      <vt:lpstr>Alexander’s Origins</vt:lpstr>
      <vt:lpstr>PowerPoint Presentation</vt:lpstr>
      <vt:lpstr>Alexander Rules</vt:lpstr>
      <vt:lpstr>Securing his father’s empire</vt:lpstr>
      <vt:lpstr>From Pompeii mosaic</vt:lpstr>
      <vt:lpstr>Expanding the Empire</vt:lpstr>
      <vt:lpstr>PowerPoint Presentation</vt:lpstr>
      <vt:lpstr>Defeating Darius of Persia</vt:lpstr>
      <vt:lpstr>PowerPoint Presentation</vt:lpstr>
      <vt:lpstr>PowerPoint Presentation</vt:lpstr>
      <vt:lpstr>PowerPoint Presentation</vt:lpstr>
      <vt:lpstr>The limits of expansion</vt:lpstr>
      <vt:lpstr>In India, Alexander’s horse was killed…</vt:lpstr>
      <vt:lpstr>Retreat</vt:lpstr>
      <vt:lpstr>Securing a legacy</vt:lpstr>
      <vt:lpstr>PowerPoint Presentation</vt:lpstr>
      <vt:lpstr>The mystery of Alexander’s death</vt:lpstr>
    </vt:vector>
  </TitlesOfParts>
  <Company>FCBOE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Crockett</dc:creator>
  <cp:lastModifiedBy>Champion, Andrew    (ASD-W)</cp:lastModifiedBy>
  <cp:revision>22</cp:revision>
  <cp:lastPrinted>2017-11-15T15:28:51Z</cp:lastPrinted>
  <dcterms:created xsi:type="dcterms:W3CDTF">2002-06-05T13:49:30Z</dcterms:created>
  <dcterms:modified xsi:type="dcterms:W3CDTF">2017-11-15T15:47:45Z</dcterms:modified>
</cp:coreProperties>
</file>