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4" r:id="rId1"/>
  </p:sldMasterIdLst>
  <p:sldIdLst>
    <p:sldId id="256" r:id="rId2"/>
    <p:sldId id="257" r:id="rId3"/>
    <p:sldId id="258" r:id="rId4"/>
    <p:sldId id="265"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8" autoAdjust="0"/>
    <p:restoredTop sz="94660"/>
  </p:normalViewPr>
  <p:slideViewPr>
    <p:cSldViewPr snapToGrid="0">
      <p:cViewPr varScale="1">
        <p:scale>
          <a:sx n="71" d="100"/>
          <a:sy n="71" d="100"/>
        </p:scale>
        <p:origin x="53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76571F47-CFFB-4E30-BD28-3D21D41485EC}" type="datetimeFigureOut">
              <a:rPr lang="en-US" smtClean="0"/>
              <a:t>9/1/2016</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F6F22F5F-EBD4-40F5-9B7A-0AA06DCD7CCE}" type="slidenum">
              <a:rPr lang="en-US" smtClean="0"/>
              <a:t>‹#›</a:t>
            </a:fld>
            <a:endParaRPr lang="en-US"/>
          </a:p>
        </p:txBody>
      </p:sp>
    </p:spTree>
    <p:extLst>
      <p:ext uri="{BB962C8B-B14F-4D97-AF65-F5344CB8AC3E}">
        <p14:creationId xmlns:p14="http://schemas.microsoft.com/office/powerpoint/2010/main" val="3050362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571F47-CFFB-4E30-BD28-3D21D41485EC}" type="datetimeFigureOut">
              <a:rPr lang="en-US" smtClean="0"/>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22F5F-EBD4-40F5-9B7A-0AA06DCD7CCE}" type="slidenum">
              <a:rPr lang="en-US" smtClean="0"/>
              <a:t>‹#›</a:t>
            </a:fld>
            <a:endParaRPr lang="en-US"/>
          </a:p>
        </p:txBody>
      </p:sp>
    </p:spTree>
    <p:extLst>
      <p:ext uri="{BB962C8B-B14F-4D97-AF65-F5344CB8AC3E}">
        <p14:creationId xmlns:p14="http://schemas.microsoft.com/office/powerpoint/2010/main" val="2443070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76571F47-CFFB-4E30-BD28-3D21D41485EC}" type="datetimeFigureOut">
              <a:rPr lang="en-US" smtClean="0"/>
              <a:t>9/1/2016</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F6F22F5F-EBD4-40F5-9B7A-0AA06DCD7CCE}" type="slidenum">
              <a:rPr lang="en-US" smtClean="0"/>
              <a:t>‹#›</a:t>
            </a:fld>
            <a:endParaRPr lang="en-US"/>
          </a:p>
        </p:txBody>
      </p:sp>
    </p:spTree>
    <p:extLst>
      <p:ext uri="{BB962C8B-B14F-4D97-AF65-F5344CB8AC3E}">
        <p14:creationId xmlns:p14="http://schemas.microsoft.com/office/powerpoint/2010/main" val="1311522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571F47-CFFB-4E30-BD28-3D21D41485EC}" type="datetimeFigureOut">
              <a:rPr lang="en-US" smtClean="0"/>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F6F22F5F-EBD4-40F5-9B7A-0AA06DCD7CCE}" type="slidenum">
              <a:rPr lang="en-US" smtClean="0"/>
              <a:t>‹#›</a:t>
            </a:fld>
            <a:endParaRPr lang="en-US"/>
          </a:p>
        </p:txBody>
      </p:sp>
    </p:spTree>
    <p:extLst>
      <p:ext uri="{BB962C8B-B14F-4D97-AF65-F5344CB8AC3E}">
        <p14:creationId xmlns:p14="http://schemas.microsoft.com/office/powerpoint/2010/main" val="3718300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76571F47-CFFB-4E30-BD28-3D21D41485EC}" type="datetimeFigureOut">
              <a:rPr lang="en-US" smtClean="0"/>
              <a:t>9/1/2016</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F6F22F5F-EBD4-40F5-9B7A-0AA06DCD7CCE}" type="slidenum">
              <a:rPr lang="en-US" smtClean="0"/>
              <a:t>‹#›</a:t>
            </a:fld>
            <a:endParaRPr lang="en-US"/>
          </a:p>
        </p:txBody>
      </p:sp>
    </p:spTree>
    <p:extLst>
      <p:ext uri="{BB962C8B-B14F-4D97-AF65-F5344CB8AC3E}">
        <p14:creationId xmlns:p14="http://schemas.microsoft.com/office/powerpoint/2010/main" val="1347246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571F47-CFFB-4E30-BD28-3D21D41485EC}" type="datetimeFigureOut">
              <a:rPr lang="en-US" smtClean="0"/>
              <a:t>9/1/2016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22F5F-EBD4-40F5-9B7A-0AA06DCD7CCE}" type="slidenum">
              <a:rPr lang="en-US" smtClean="0"/>
              <a:t>‹#›</a:t>
            </a:fld>
            <a:endParaRPr lang="en-US"/>
          </a:p>
        </p:txBody>
      </p:sp>
    </p:spTree>
    <p:extLst>
      <p:ext uri="{BB962C8B-B14F-4D97-AF65-F5344CB8AC3E}">
        <p14:creationId xmlns:p14="http://schemas.microsoft.com/office/powerpoint/2010/main" val="4146597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571F47-CFFB-4E30-BD28-3D21D41485EC}" type="datetimeFigureOut">
              <a:rPr lang="en-US" smtClean="0"/>
              <a:t>9/1/2016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F22F5F-EBD4-40F5-9B7A-0AA06DCD7CCE}" type="slidenum">
              <a:rPr lang="en-US" smtClean="0"/>
              <a:t>‹#›</a:t>
            </a:fld>
            <a:endParaRPr lang="en-US"/>
          </a:p>
        </p:txBody>
      </p:sp>
    </p:spTree>
    <p:extLst>
      <p:ext uri="{BB962C8B-B14F-4D97-AF65-F5344CB8AC3E}">
        <p14:creationId xmlns:p14="http://schemas.microsoft.com/office/powerpoint/2010/main" val="143962569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571F47-CFFB-4E30-BD28-3D21D41485EC}" type="datetimeFigureOut">
              <a:rPr lang="en-US" smtClean="0"/>
              <a:t>9/1/2016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F22F5F-EBD4-40F5-9B7A-0AA06DCD7CCE}" type="slidenum">
              <a:rPr lang="en-US" smtClean="0"/>
              <a:t>‹#›</a:t>
            </a:fld>
            <a:endParaRPr lang="en-US"/>
          </a:p>
        </p:txBody>
      </p:sp>
    </p:spTree>
    <p:extLst>
      <p:ext uri="{BB962C8B-B14F-4D97-AF65-F5344CB8AC3E}">
        <p14:creationId xmlns:p14="http://schemas.microsoft.com/office/powerpoint/2010/main" val="748252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571F47-CFFB-4E30-BD28-3D21D41485EC}" type="datetimeFigureOut">
              <a:rPr lang="en-US" smtClean="0"/>
              <a:t>9/1/2016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F22F5F-EBD4-40F5-9B7A-0AA06DCD7CCE}" type="slidenum">
              <a:rPr lang="en-US" smtClean="0"/>
              <a:t>‹#›</a:t>
            </a:fld>
            <a:endParaRPr lang="en-US"/>
          </a:p>
        </p:txBody>
      </p:sp>
    </p:spTree>
    <p:extLst>
      <p:ext uri="{BB962C8B-B14F-4D97-AF65-F5344CB8AC3E}">
        <p14:creationId xmlns:p14="http://schemas.microsoft.com/office/powerpoint/2010/main" val="501541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76571F47-CFFB-4E30-BD28-3D21D41485EC}" type="datetimeFigureOut">
              <a:rPr lang="en-US" smtClean="0"/>
              <a:t>9/1/2016</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F6F22F5F-EBD4-40F5-9B7A-0AA06DCD7CCE}" type="slidenum">
              <a:rPr lang="en-US" smtClean="0"/>
              <a:t>‹#›</a:t>
            </a:fld>
            <a:endParaRPr lang="en-US"/>
          </a:p>
        </p:txBody>
      </p:sp>
    </p:spTree>
    <p:extLst>
      <p:ext uri="{BB962C8B-B14F-4D97-AF65-F5344CB8AC3E}">
        <p14:creationId xmlns:p14="http://schemas.microsoft.com/office/powerpoint/2010/main" val="294130176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571F47-CFFB-4E30-BD28-3D21D41485EC}" type="datetimeFigureOut">
              <a:rPr lang="en-US" smtClean="0"/>
              <a:t>9/1/2016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22F5F-EBD4-40F5-9B7A-0AA06DCD7CCE}" type="slidenum">
              <a:rPr lang="en-US" smtClean="0"/>
              <a:t>‹#›</a:t>
            </a:fld>
            <a:endParaRPr lang="en-US"/>
          </a:p>
        </p:txBody>
      </p:sp>
    </p:spTree>
    <p:extLst>
      <p:ext uri="{BB962C8B-B14F-4D97-AF65-F5344CB8AC3E}">
        <p14:creationId xmlns:p14="http://schemas.microsoft.com/office/powerpoint/2010/main" val="2824949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76571F47-CFFB-4E30-BD28-3D21D41485EC}" type="datetimeFigureOut">
              <a:rPr lang="en-US" smtClean="0"/>
              <a:t>9/1/2016</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F6F22F5F-EBD4-40F5-9B7A-0AA06DCD7CCE}"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495867675"/>
      </p:ext>
    </p:extLst>
  </p:cSld>
  <p:clrMap bg1="lt1" tx1="dk1" bg2="lt2" tx2="dk2" accent1="accent1" accent2="accent2" accent3="accent3" accent4="accent4" accent5="accent5" accent6="accent6" hlink="hlink" folHlink="folHlink"/>
  <p:sldLayoutIdLst>
    <p:sldLayoutId id="2147483945" r:id="rId1"/>
    <p:sldLayoutId id="2147483946" r:id="rId2"/>
    <p:sldLayoutId id="2147483947" r:id="rId3"/>
    <p:sldLayoutId id="2147483948" r:id="rId4"/>
    <p:sldLayoutId id="2147483949" r:id="rId5"/>
    <p:sldLayoutId id="2147483950" r:id="rId6"/>
    <p:sldLayoutId id="2147483951" r:id="rId7"/>
    <p:sldLayoutId id="2147483952" r:id="rId8"/>
    <p:sldLayoutId id="2147483953" r:id="rId9"/>
    <p:sldLayoutId id="2147483954" r:id="rId10"/>
    <p:sldLayoutId id="2147483955"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Canadian Cultural Identity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78456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Researching Canadian Identity</a:t>
            </a:r>
            <a:endParaRPr lang="en-US" dirty="0"/>
          </a:p>
        </p:txBody>
      </p:sp>
      <p:sp>
        <p:nvSpPr>
          <p:cNvPr id="3" name="Content Placeholder 2"/>
          <p:cNvSpPr>
            <a:spLocks noGrp="1"/>
          </p:cNvSpPr>
          <p:nvPr>
            <p:ph idx="1"/>
          </p:nvPr>
        </p:nvSpPr>
        <p:spPr>
          <a:xfrm>
            <a:off x="581192" y="2180496"/>
            <a:ext cx="11029615" cy="4072386"/>
          </a:xfrm>
        </p:spPr>
        <p:txBody>
          <a:bodyPr>
            <a:normAutofit lnSpcReduction="10000"/>
          </a:bodyPr>
          <a:lstStyle/>
          <a:p>
            <a:endParaRPr lang="en-US" altLang="en-US" sz="2400" dirty="0" smtClean="0"/>
          </a:p>
          <a:p>
            <a:r>
              <a:rPr lang="en-US" altLang="en-US" sz="2400" dirty="0" smtClean="0"/>
              <a:t>As we continue through lessons in Canadian Identity you will asked to research and discover how art, literature and music are influenced by Canadian identity.</a:t>
            </a:r>
          </a:p>
          <a:p>
            <a:endParaRPr lang="en-US" altLang="en-US" sz="2400" dirty="0" smtClean="0"/>
          </a:p>
          <a:p>
            <a:r>
              <a:rPr lang="en-US" altLang="en-US" sz="2400" dirty="0" smtClean="0"/>
              <a:t>One </a:t>
            </a:r>
            <a:r>
              <a:rPr lang="en-US" altLang="en-US" sz="2400" dirty="0"/>
              <a:t>way that researches do their work is by developing a </a:t>
            </a:r>
            <a:r>
              <a:rPr lang="en-US" altLang="en-US" sz="2400" dirty="0">
                <a:solidFill>
                  <a:srgbClr val="FF0000"/>
                </a:solidFill>
              </a:rPr>
              <a:t>hypothesis</a:t>
            </a:r>
            <a:r>
              <a:rPr lang="en-US" altLang="en-US" sz="2400" dirty="0"/>
              <a:t>.  A hypothesis is an idea to be tested or a question to be answered.  </a:t>
            </a:r>
            <a:endParaRPr lang="en-US" altLang="en-US" sz="2400" dirty="0" smtClean="0"/>
          </a:p>
          <a:p>
            <a:endParaRPr lang="en-US" altLang="en-US" sz="2400" dirty="0" smtClean="0"/>
          </a:p>
          <a:p>
            <a:r>
              <a:rPr lang="en-US" altLang="en-US" sz="2400" dirty="0" smtClean="0"/>
              <a:t>Your goal is to think critically about why artists choose to express themselves as they do and draw your own conclusions.</a:t>
            </a:r>
            <a:endParaRPr lang="en-US" altLang="en-US" sz="2400" dirty="0"/>
          </a:p>
          <a:p>
            <a:endParaRPr lang="en-US" sz="2400" dirty="0"/>
          </a:p>
        </p:txBody>
      </p:sp>
    </p:spTree>
    <p:extLst>
      <p:ext uri="{BB962C8B-B14F-4D97-AF65-F5344CB8AC3E}">
        <p14:creationId xmlns:p14="http://schemas.microsoft.com/office/powerpoint/2010/main" val="2031346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Before we get started on Canadian Identity…</a:t>
            </a:r>
            <a:endParaRPr lang="en-US" dirty="0"/>
          </a:p>
        </p:txBody>
      </p:sp>
      <p:sp>
        <p:nvSpPr>
          <p:cNvPr id="3" name="Content Placeholder 2"/>
          <p:cNvSpPr>
            <a:spLocks noGrp="1"/>
          </p:cNvSpPr>
          <p:nvPr>
            <p:ph idx="1"/>
          </p:nvPr>
        </p:nvSpPr>
        <p:spPr>
          <a:xfrm>
            <a:off x="878539" y="2571975"/>
            <a:ext cx="6907307" cy="4351338"/>
          </a:xfrm>
        </p:spPr>
        <p:txBody>
          <a:bodyPr>
            <a:normAutofit/>
          </a:bodyPr>
          <a:lstStyle/>
          <a:p>
            <a:pPr marL="0" indent="0">
              <a:buNone/>
            </a:pPr>
            <a:r>
              <a:rPr lang="en-US" sz="2400" dirty="0" smtClean="0"/>
              <a:t>What makes up your personal identity?</a:t>
            </a:r>
          </a:p>
          <a:p>
            <a:r>
              <a:rPr lang="en-US" sz="2400" dirty="0" smtClean="0"/>
              <a:t>Consider, but not limited to, the following:</a:t>
            </a:r>
          </a:p>
          <a:p>
            <a:pPr marL="304800" indent="501650">
              <a:buFont typeface="Wingdings" panose="05000000000000000000" pitchFamily="2" charset="2"/>
              <a:buChar char="q"/>
            </a:pPr>
            <a:r>
              <a:rPr lang="en-US" sz="2400" dirty="0" smtClean="0"/>
              <a:t>Where you live in NB</a:t>
            </a:r>
          </a:p>
          <a:p>
            <a:pPr marL="304800" indent="501650">
              <a:buFont typeface="Wingdings" panose="05000000000000000000" pitchFamily="2" charset="2"/>
              <a:buChar char="q"/>
            </a:pPr>
            <a:r>
              <a:rPr lang="en-US" sz="2400" dirty="0" smtClean="0"/>
              <a:t>Your family’s ethnic origins</a:t>
            </a:r>
          </a:p>
          <a:p>
            <a:pPr marL="304800" indent="501650">
              <a:buFont typeface="Wingdings" panose="05000000000000000000" pitchFamily="2" charset="2"/>
              <a:buChar char="q"/>
            </a:pPr>
            <a:r>
              <a:rPr lang="en-US" sz="2400" dirty="0" smtClean="0"/>
              <a:t>Your unique traditions and activities</a:t>
            </a:r>
          </a:p>
          <a:p>
            <a:pPr marL="304800" indent="501650">
              <a:buFont typeface="Wingdings" panose="05000000000000000000" pitchFamily="2" charset="2"/>
              <a:buChar char="q"/>
            </a:pPr>
            <a:r>
              <a:rPr lang="en-US" sz="2400" dirty="0" smtClean="0"/>
              <a:t>Your religion</a:t>
            </a:r>
          </a:p>
          <a:p>
            <a:pPr marL="304800" indent="501650">
              <a:buFont typeface="Wingdings" panose="05000000000000000000" pitchFamily="2" charset="2"/>
              <a:buChar char="q"/>
            </a:pPr>
            <a:r>
              <a:rPr lang="en-US" sz="2400" dirty="0" smtClean="0"/>
              <a:t>Your sense of style</a:t>
            </a:r>
          </a:p>
          <a:p>
            <a:pPr marL="304800" indent="501650">
              <a:buFont typeface="Wingdings" panose="05000000000000000000" pitchFamily="2" charset="2"/>
              <a:buChar char="q"/>
            </a:pPr>
            <a:r>
              <a:rPr lang="en-US" sz="2400" dirty="0" smtClean="0"/>
              <a:t>Your personal values</a:t>
            </a:r>
          </a:p>
          <a:p>
            <a:pPr>
              <a:buFont typeface="Wingdings" panose="05000000000000000000" pitchFamily="2" charset="2"/>
              <a:buChar char="q"/>
            </a:pPr>
            <a:endParaRPr lang="en-US" dirty="0" smtClean="0"/>
          </a:p>
          <a:p>
            <a:endParaRPr lang="en-US" dirty="0" smtClean="0"/>
          </a:p>
          <a:p>
            <a:endParaRPr lang="en-US" dirty="0"/>
          </a:p>
        </p:txBody>
      </p:sp>
      <p:pic>
        <p:nvPicPr>
          <p:cNvPr id="1026" name="Picture 2" descr="Image result for personal valu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13494" y="4865324"/>
            <a:ext cx="2937995" cy="155034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sense of sty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1412" y="2241536"/>
            <a:ext cx="4196416" cy="2098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9240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Identity Activity</a:t>
            </a:r>
            <a:endParaRPr lang="en-US" dirty="0"/>
          </a:p>
        </p:txBody>
      </p:sp>
      <p:sp>
        <p:nvSpPr>
          <p:cNvPr id="3" name="Content Placeholder 2"/>
          <p:cNvSpPr>
            <a:spLocks noGrp="1"/>
          </p:cNvSpPr>
          <p:nvPr>
            <p:ph idx="1"/>
          </p:nvPr>
        </p:nvSpPr>
        <p:spPr>
          <a:xfrm>
            <a:off x="581192" y="2180497"/>
            <a:ext cx="11029615" cy="1100586"/>
          </a:xfrm>
        </p:spPr>
        <p:txBody>
          <a:bodyPr>
            <a:normAutofit lnSpcReduction="10000"/>
          </a:bodyPr>
          <a:lstStyle/>
          <a:p>
            <a:r>
              <a:rPr lang="en-US" sz="2400" dirty="0" smtClean="0"/>
              <a:t>On the paper provided create a concept web with “Who am I?” in the </a:t>
            </a:r>
            <a:r>
              <a:rPr lang="en-US" sz="2400" dirty="0" err="1" smtClean="0"/>
              <a:t>centre</a:t>
            </a:r>
            <a:r>
              <a:rPr lang="en-US" sz="2400" dirty="0" smtClean="0"/>
              <a:t>. Write or draw ideas and thoughts about what makes up you personal identity.  What makes you </a:t>
            </a:r>
            <a:r>
              <a:rPr lang="en-US" sz="2400" dirty="0" err="1" smtClean="0"/>
              <a:t>you</a:t>
            </a:r>
            <a:r>
              <a:rPr lang="en-US" sz="2400" dirty="0" smtClean="0"/>
              <a:t>?</a:t>
            </a:r>
            <a:endParaRPr lang="en-US" sz="2400" dirty="0"/>
          </a:p>
        </p:txBody>
      </p:sp>
      <p:pic>
        <p:nvPicPr>
          <p:cNvPr id="2050" name="Picture 2" descr="Image result for concept we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9786" y="3281083"/>
            <a:ext cx="4466228" cy="334967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490010" y="4771253"/>
            <a:ext cx="1205779" cy="369332"/>
          </a:xfrm>
          <a:prstGeom prst="rect">
            <a:avLst/>
          </a:prstGeom>
          <a:noFill/>
        </p:spPr>
        <p:txBody>
          <a:bodyPr wrap="none" rtlCol="0">
            <a:spAutoFit/>
          </a:bodyPr>
          <a:lstStyle/>
          <a:p>
            <a:r>
              <a:rPr lang="en-US" dirty="0" smtClean="0"/>
              <a:t>Who am I?</a:t>
            </a:r>
            <a:endParaRPr lang="en-US" dirty="0"/>
          </a:p>
        </p:txBody>
      </p:sp>
    </p:spTree>
    <p:extLst>
      <p:ext uri="{BB962C8B-B14F-4D97-AF65-F5344CB8AC3E}">
        <p14:creationId xmlns:p14="http://schemas.microsoft.com/office/powerpoint/2010/main" val="597717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Expectations for Concept Map</a:t>
            </a:r>
            <a:endParaRPr lang="en-US" dirty="0"/>
          </a:p>
        </p:txBody>
      </p:sp>
      <p:sp>
        <p:nvSpPr>
          <p:cNvPr id="3" name="Content Placeholder 2"/>
          <p:cNvSpPr>
            <a:spLocks noGrp="1"/>
          </p:cNvSpPr>
          <p:nvPr>
            <p:ph idx="1"/>
          </p:nvPr>
        </p:nvSpPr>
        <p:spPr>
          <a:xfrm>
            <a:off x="484095" y="2180496"/>
            <a:ext cx="10515600" cy="3678303"/>
          </a:xfrm>
        </p:spPr>
        <p:txBody>
          <a:bodyPr>
            <a:normAutofit/>
          </a:bodyPr>
          <a:lstStyle/>
          <a:p>
            <a:pPr lvl="1">
              <a:buFont typeface="Arial" panose="020B0604020202020204" pitchFamily="34" charset="0"/>
              <a:buNone/>
            </a:pPr>
            <a:r>
              <a:rPr lang="en-US" altLang="en-US" sz="2000" dirty="0"/>
              <a:t>		/5  Discuss family and friends</a:t>
            </a:r>
          </a:p>
          <a:p>
            <a:pPr marL="860425" lvl="1" indent="-536575">
              <a:buFont typeface="Arial" panose="020B0604020202020204" pitchFamily="34" charset="0"/>
              <a:buNone/>
            </a:pPr>
            <a:r>
              <a:rPr lang="en-US" altLang="en-US" sz="2000" dirty="0"/>
              <a:t>		/5  culture (what is your heritage? (Irish, African Canadian, Scottish)  Explain where your </a:t>
            </a:r>
            <a:r>
              <a:rPr lang="en-US" altLang="en-US" sz="2000" dirty="0" smtClean="0"/>
              <a:t>     		family originated </a:t>
            </a:r>
            <a:r>
              <a:rPr lang="en-US" altLang="en-US" sz="2000" dirty="0"/>
              <a:t>from.</a:t>
            </a:r>
          </a:p>
          <a:p>
            <a:pPr lvl="1">
              <a:buFont typeface="Arial" panose="020B0604020202020204" pitchFamily="34" charset="0"/>
              <a:buNone/>
            </a:pPr>
            <a:r>
              <a:rPr lang="en-US" altLang="en-US" sz="2000" dirty="0"/>
              <a:t>		/5  Your family has developed traditions surrounding Christmas, Easter, Thanksgiving</a:t>
            </a:r>
            <a:r>
              <a:rPr lang="en-US" altLang="en-US" sz="2000"/>
              <a:t>.  </a:t>
            </a:r>
            <a:r>
              <a:rPr lang="en-US" altLang="en-US" sz="2000" smtClean="0"/>
              <a:t>		      Explain</a:t>
            </a:r>
            <a:r>
              <a:rPr lang="en-US" altLang="en-US" sz="2000" dirty="0"/>
              <a:t>.</a:t>
            </a:r>
          </a:p>
          <a:p>
            <a:pPr lvl="1">
              <a:buFont typeface="Arial" panose="020B0604020202020204" pitchFamily="34" charset="0"/>
              <a:buNone/>
            </a:pPr>
            <a:r>
              <a:rPr lang="en-US" altLang="en-US" sz="2000" dirty="0"/>
              <a:t>		/5  Please add drawings surrounding your concept map and add some color. </a:t>
            </a:r>
          </a:p>
          <a:p>
            <a:pPr lvl="1">
              <a:buFont typeface="Arial" panose="020B0604020202020204" pitchFamily="34" charset="0"/>
              <a:buNone/>
            </a:pPr>
            <a:r>
              <a:rPr lang="en-US" altLang="en-US" sz="2000" dirty="0"/>
              <a:t>Total:  </a:t>
            </a:r>
            <a:r>
              <a:rPr lang="en-US" altLang="en-US" sz="2000" u="sng" dirty="0"/>
              <a:t> 		</a:t>
            </a:r>
            <a:endParaRPr lang="en-US" altLang="en-US" sz="2000" dirty="0"/>
          </a:p>
          <a:p>
            <a:pPr lvl="1">
              <a:buFont typeface="Arial" panose="020B0604020202020204" pitchFamily="34" charset="0"/>
              <a:buNone/>
            </a:pPr>
            <a:r>
              <a:rPr lang="en-US" altLang="en-US" sz="2000" dirty="0"/>
              <a:t>			20</a:t>
            </a:r>
          </a:p>
          <a:p>
            <a:endParaRPr lang="en-US" sz="2400" dirty="0"/>
          </a:p>
        </p:txBody>
      </p:sp>
    </p:spTree>
    <p:extLst>
      <p:ext uri="{BB962C8B-B14F-4D97-AF65-F5344CB8AC3E}">
        <p14:creationId xmlns:p14="http://schemas.microsoft.com/office/powerpoint/2010/main" val="3630784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2250" y="95250"/>
            <a:ext cx="6667500" cy="6667500"/>
          </a:xfrm>
          <a:prstGeom prst="rect">
            <a:avLst/>
          </a:prstGeom>
        </p:spPr>
      </p:pic>
    </p:spTree>
    <p:extLst>
      <p:ext uri="{BB962C8B-B14F-4D97-AF65-F5344CB8AC3E}">
        <p14:creationId xmlns:p14="http://schemas.microsoft.com/office/powerpoint/2010/main" val="3565384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Discussion</a:t>
            </a:r>
            <a:endParaRPr lang="en-US" dirty="0"/>
          </a:p>
        </p:txBody>
      </p:sp>
      <p:sp>
        <p:nvSpPr>
          <p:cNvPr id="3" name="Content Placeholder 2"/>
          <p:cNvSpPr>
            <a:spLocks noGrp="1"/>
          </p:cNvSpPr>
          <p:nvPr>
            <p:ph idx="1"/>
          </p:nvPr>
        </p:nvSpPr>
        <p:spPr>
          <a:xfrm>
            <a:off x="581192" y="1948226"/>
            <a:ext cx="11029615" cy="1719151"/>
          </a:xfrm>
        </p:spPr>
        <p:txBody>
          <a:bodyPr>
            <a:normAutofit/>
          </a:bodyPr>
          <a:lstStyle/>
          <a:p>
            <a:r>
              <a:rPr lang="en-US" altLang="en-US" sz="2800" dirty="0">
                <a:solidFill>
                  <a:schemeClr val="tx1"/>
                </a:solidFill>
              </a:rPr>
              <a:t>Would your concept web be different if you lived somewhere else in Canada or the world?</a:t>
            </a:r>
          </a:p>
          <a:p>
            <a:r>
              <a:rPr lang="en-US" sz="2800" dirty="0" smtClean="0">
                <a:solidFill>
                  <a:schemeClr val="tx1"/>
                </a:solidFill>
              </a:rPr>
              <a:t>Why?</a:t>
            </a:r>
            <a:endParaRPr lang="en-US" sz="2800" dirty="0">
              <a:solidFill>
                <a:schemeClr val="tx1"/>
              </a:solidFill>
            </a:endParaRPr>
          </a:p>
        </p:txBody>
      </p:sp>
      <p:pic>
        <p:nvPicPr>
          <p:cNvPr id="3076" name="Picture 4" descr="Image result for culture clas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303" y="3899647"/>
            <a:ext cx="3760507" cy="2538639"/>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Image result for iqalui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5859" y="3435107"/>
            <a:ext cx="5317004" cy="1944538"/>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Image result for differences between cultur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07293" y="3742710"/>
            <a:ext cx="2714625" cy="2695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3463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830809"/>
          </a:xfrm>
        </p:spPr>
        <p:txBody>
          <a:bodyPr/>
          <a:lstStyle/>
          <a:p>
            <a:r>
              <a:rPr lang="en-US" dirty="0" smtClean="0">
                <a:solidFill>
                  <a:srgbClr val="FFFF00"/>
                </a:solidFill>
              </a:rPr>
              <a:t>Homework</a:t>
            </a:r>
            <a:r>
              <a:rPr lang="en-US" dirty="0" smtClean="0"/>
              <a:t> – Show and Tell</a:t>
            </a:r>
            <a:endParaRPr lang="en-US" dirty="0"/>
          </a:p>
        </p:txBody>
      </p:sp>
      <p:sp>
        <p:nvSpPr>
          <p:cNvPr id="3" name="Content Placeholder 2"/>
          <p:cNvSpPr>
            <a:spLocks noGrp="1"/>
          </p:cNvSpPr>
          <p:nvPr>
            <p:ph idx="1"/>
          </p:nvPr>
        </p:nvSpPr>
        <p:spPr>
          <a:xfrm>
            <a:off x="1385047" y="2059472"/>
            <a:ext cx="9278471" cy="3678303"/>
          </a:xfrm>
        </p:spPr>
        <p:txBody>
          <a:bodyPr>
            <a:normAutofit/>
          </a:bodyPr>
          <a:lstStyle/>
          <a:p>
            <a:r>
              <a:rPr lang="en-US" sz="3200" dirty="0" smtClean="0"/>
              <a:t>Your task tonight is to find an object that is meaningful to you and helps define who you are as an individual. Be prepared to bring it to class and share the meaningfulness of this object.</a:t>
            </a:r>
            <a:endParaRPr lang="en-US" sz="3200" dirty="0"/>
          </a:p>
        </p:txBody>
      </p:sp>
    </p:spTree>
    <p:extLst>
      <p:ext uri="{BB962C8B-B14F-4D97-AF65-F5344CB8AC3E}">
        <p14:creationId xmlns:p14="http://schemas.microsoft.com/office/powerpoint/2010/main" val="2320670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Canadian Identity</a:t>
            </a:r>
            <a:endParaRPr lang="en-US" sz="3600" dirty="0"/>
          </a:p>
        </p:txBody>
      </p:sp>
      <p:sp>
        <p:nvSpPr>
          <p:cNvPr id="3" name="Content Placeholder 2"/>
          <p:cNvSpPr>
            <a:spLocks noGrp="1"/>
          </p:cNvSpPr>
          <p:nvPr>
            <p:ph idx="1"/>
          </p:nvPr>
        </p:nvSpPr>
        <p:spPr>
          <a:xfrm>
            <a:off x="581192" y="2799060"/>
            <a:ext cx="11029615" cy="3678303"/>
          </a:xfrm>
        </p:spPr>
        <p:txBody>
          <a:bodyPr>
            <a:normAutofit/>
          </a:bodyPr>
          <a:lstStyle/>
          <a:p>
            <a:r>
              <a:rPr lang="en-US" sz="3200" dirty="0" smtClean="0"/>
              <a:t>Now that we’ve discussed personal identity we will look at Canadian identity.</a:t>
            </a:r>
          </a:p>
          <a:p>
            <a:pPr marL="0" indent="0">
              <a:buNone/>
            </a:pPr>
            <a:endParaRPr lang="en-US" sz="3200" dirty="0" smtClean="0"/>
          </a:p>
          <a:p>
            <a:r>
              <a:rPr lang="en-US" sz="3200" dirty="0" smtClean="0"/>
              <a:t>This is not as easy as it might seem at first, why might it be difficult to define Canadian identity? </a:t>
            </a:r>
          </a:p>
          <a:p>
            <a:endParaRPr lang="en-US" sz="3200" dirty="0"/>
          </a:p>
          <a:p>
            <a:endParaRPr lang="en-US" sz="3200" dirty="0" smtClean="0"/>
          </a:p>
          <a:p>
            <a:endParaRPr lang="en-US" sz="3200" dirty="0"/>
          </a:p>
        </p:txBody>
      </p:sp>
    </p:spTree>
    <p:extLst>
      <p:ext uri="{BB962C8B-B14F-4D97-AF65-F5344CB8AC3E}">
        <p14:creationId xmlns:p14="http://schemas.microsoft.com/office/powerpoint/2010/main" val="1495717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Canadian Identity</a:t>
            </a:r>
            <a:endParaRPr lang="en-US" dirty="0"/>
          </a:p>
        </p:txBody>
      </p:sp>
      <p:sp>
        <p:nvSpPr>
          <p:cNvPr id="3" name="Content Placeholder 2"/>
          <p:cNvSpPr>
            <a:spLocks noGrp="1"/>
          </p:cNvSpPr>
          <p:nvPr>
            <p:ph idx="1"/>
          </p:nvPr>
        </p:nvSpPr>
        <p:spPr/>
        <p:txBody>
          <a:bodyPr>
            <a:normAutofit fontScale="77500" lnSpcReduction="20000"/>
          </a:bodyPr>
          <a:lstStyle/>
          <a:p>
            <a:r>
              <a:rPr lang="en-US" sz="2800" dirty="0" smtClean="0"/>
              <a:t>Canada is such a vast county and its people are so diverse that finding Canadian identity can be quite difficult.</a:t>
            </a:r>
          </a:p>
          <a:p>
            <a:r>
              <a:rPr lang="en-US" sz="2800" dirty="0" smtClean="0"/>
              <a:t>Let’s consider some factors that influence the concept of national identity:</a:t>
            </a:r>
          </a:p>
          <a:p>
            <a:pPr>
              <a:buFont typeface="Wingdings" panose="05000000000000000000" pitchFamily="2" charset="2"/>
              <a:buChar char="Ø"/>
            </a:pPr>
            <a:r>
              <a:rPr lang="en-US" altLang="en-US" sz="2800" dirty="0" smtClean="0"/>
              <a:t>geography/climate</a:t>
            </a:r>
            <a:endParaRPr lang="en-US" altLang="en-US" sz="2800" dirty="0"/>
          </a:p>
          <a:p>
            <a:pPr>
              <a:buFont typeface="Wingdings" panose="05000000000000000000" pitchFamily="2" charset="2"/>
              <a:buChar char="Ø"/>
            </a:pPr>
            <a:r>
              <a:rPr lang="en-US" altLang="en-US" sz="2800" dirty="0" smtClean="0"/>
              <a:t>Community/province/region</a:t>
            </a:r>
          </a:p>
          <a:p>
            <a:pPr>
              <a:buFont typeface="Wingdings" panose="05000000000000000000" pitchFamily="2" charset="2"/>
              <a:buChar char="Ø"/>
            </a:pPr>
            <a:r>
              <a:rPr lang="en-US" altLang="en-US" sz="2800" dirty="0" smtClean="0"/>
              <a:t>Regional history</a:t>
            </a:r>
            <a:endParaRPr lang="en-US" altLang="en-US" sz="2800" dirty="0"/>
          </a:p>
          <a:p>
            <a:pPr>
              <a:buFont typeface="Wingdings" panose="05000000000000000000" pitchFamily="2" charset="2"/>
              <a:buChar char="Ø"/>
            </a:pPr>
            <a:r>
              <a:rPr lang="en-US" altLang="en-US" sz="2800" dirty="0"/>
              <a:t>Language/culture/ethnic background</a:t>
            </a:r>
          </a:p>
          <a:p>
            <a:pPr>
              <a:buFont typeface="Wingdings" panose="05000000000000000000" pitchFamily="2" charset="2"/>
              <a:buChar char="Ø"/>
            </a:pPr>
            <a:r>
              <a:rPr lang="en-US" altLang="en-US" sz="2800" dirty="0"/>
              <a:t>Friends/leaders/politicians/heroes</a:t>
            </a:r>
          </a:p>
          <a:p>
            <a:pPr>
              <a:buFont typeface="Wingdings" panose="05000000000000000000" pitchFamily="2" charset="2"/>
              <a:buChar char="Ø"/>
            </a:pPr>
            <a:r>
              <a:rPr lang="en-US" altLang="en-US" sz="2800" dirty="0"/>
              <a:t>Gov’t</a:t>
            </a:r>
          </a:p>
          <a:p>
            <a:endParaRPr lang="en-US" sz="2800" dirty="0"/>
          </a:p>
        </p:txBody>
      </p:sp>
      <p:sp>
        <p:nvSpPr>
          <p:cNvPr id="4" name="TextBox 3"/>
          <p:cNvSpPr txBox="1"/>
          <p:nvPr/>
        </p:nvSpPr>
        <p:spPr>
          <a:xfrm>
            <a:off x="6304394" y="4436505"/>
            <a:ext cx="5112158" cy="923330"/>
          </a:xfrm>
          <a:prstGeom prst="rect">
            <a:avLst/>
          </a:prstGeom>
          <a:noFill/>
        </p:spPr>
        <p:txBody>
          <a:bodyPr wrap="square" rtlCol="0">
            <a:spAutoFit/>
          </a:bodyPr>
          <a:lstStyle/>
          <a:p>
            <a:r>
              <a:rPr lang="en-US" altLang="en-US" dirty="0" smtClean="0">
                <a:solidFill>
                  <a:srgbClr val="FF0000"/>
                </a:solidFill>
              </a:rPr>
              <a:t>Which of these factors have influenced you?  Are there any other factors you would include?</a:t>
            </a:r>
          </a:p>
          <a:p>
            <a:endParaRPr lang="en-US" dirty="0"/>
          </a:p>
        </p:txBody>
      </p:sp>
    </p:spTree>
    <p:extLst>
      <p:ext uri="{BB962C8B-B14F-4D97-AF65-F5344CB8AC3E}">
        <p14:creationId xmlns:p14="http://schemas.microsoft.com/office/powerpoint/2010/main" val="1339868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78</TotalTime>
  <Words>340</Words>
  <Application>Microsoft Office PowerPoint</Application>
  <PresentationFormat>Widescreen</PresentationFormat>
  <Paragraphs>48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Gill Sans MT</vt:lpstr>
      <vt:lpstr>Wingdings</vt:lpstr>
      <vt:lpstr>Wingdings 2</vt:lpstr>
      <vt:lpstr>Dividend</vt:lpstr>
      <vt:lpstr>Canadian Cultural Identity</vt:lpstr>
      <vt:lpstr>Before we get started on Canadian Identity…</vt:lpstr>
      <vt:lpstr>Personal Identity Activity</vt:lpstr>
      <vt:lpstr>Expectations for Concept Map</vt:lpstr>
      <vt:lpstr>PowerPoint Presentation</vt:lpstr>
      <vt:lpstr>Class Discussion</vt:lpstr>
      <vt:lpstr>Homework – Show and Tell</vt:lpstr>
      <vt:lpstr>Canadian Identity</vt:lpstr>
      <vt:lpstr>Canadian Identity</vt:lpstr>
      <vt:lpstr>Researching Canadian Identity</vt:lpstr>
    </vt:vector>
  </TitlesOfParts>
  <Company>Province of New Brunswick -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Canadian Cultural Identity</dc:title>
  <dc:creator>Champion, Andrew    (ASD-W)</dc:creator>
  <cp:lastModifiedBy>Champion, Andrew    (ASD-W)</cp:lastModifiedBy>
  <cp:revision>13</cp:revision>
  <dcterms:created xsi:type="dcterms:W3CDTF">2016-09-01T22:56:59Z</dcterms:created>
  <dcterms:modified xsi:type="dcterms:W3CDTF">2016-09-02T00:15:50Z</dcterms:modified>
</cp:coreProperties>
</file>