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0E9711-FFCC-448D-845B-D60025AC2CF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AE392A-31BD-43FD-8C56-E23BA55495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a/url?sa=i&amp;rct=j&amp;q=&amp;esrc=s&amp;frm=1&amp;source=images&amp;cd=&amp;cad=rja&amp;uact=8&amp;docid=8Wx0hRtA3dBCeM&amp;tbnid=4EddAQG4O0mGtM:&amp;ved=0CAUQjRw&amp;url=http://scienceblogs.com/startswithabang/2011/06/29/static-electricity-isnt-what-y/&amp;ei=9TJDU63HIIWQyQH2i4CYAg&amp;psig=AFQjCNFOtwyQ9QaUqkjGHQL4-KJL_Mpdng&amp;ust=139699910158219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frm=1&amp;source=images&amp;cd=&amp;cad=rja&amp;uact=8&amp;docid=Xeq5ds6ED3ckbM&amp;tbnid=_QUr-7nGe9IV6M:&amp;ved=0CAUQjRw&amp;url=http://www.people.com/people/gallery/0,,20714984_21356869,00.html&amp;ei=9D9DU8rTDMibygHLj4HACQ&amp;bvm=bv.64367178,d.aWc&amp;psig=AFQjCNEaruJHayczaXzAoGwIdjPO76iRaA&amp;ust=13970025382376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Nature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CA" altLang="en-US" dirty="0"/>
              <a:t>All matter is made up of particles called atoms</a:t>
            </a:r>
            <a:r>
              <a:rPr lang="en-CA" altLang="en-US" dirty="0" smtClean="0"/>
              <a:t>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AutoNum type="arabicPeriod"/>
            </a:pPr>
            <a:endParaRPr lang="en-CA" altLang="en-US" dirty="0"/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CA" altLang="en-US" dirty="0">
                <a:ea typeface="MS Mincho" pitchFamily="49" charset="-128"/>
              </a:rPr>
              <a:t>At the centre of each atom is a nucleus, with two kinds of particles: </a:t>
            </a:r>
            <a:r>
              <a:rPr lang="en-CA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MS Mincho" pitchFamily="49" charset="-128"/>
              </a:rPr>
              <a:t>the </a:t>
            </a:r>
            <a:r>
              <a:rPr lang="en-CA" altLang="en-US" dirty="0">
                <a:solidFill>
                  <a:srgbClr val="FF0000"/>
                </a:solidFill>
                <a:ea typeface="MS Mincho" pitchFamily="49" charset="-128"/>
              </a:rPr>
              <a:t>positively charged proton </a:t>
            </a:r>
            <a:r>
              <a:rPr lang="en-CA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MS Mincho" pitchFamily="49" charset="-128"/>
              </a:rPr>
              <a:t>and the </a:t>
            </a:r>
            <a:r>
              <a:rPr lang="en-CA" altLang="en-US" dirty="0">
                <a:solidFill>
                  <a:srgbClr val="FF0000"/>
                </a:solidFill>
                <a:ea typeface="MS Mincho" pitchFamily="49" charset="-128"/>
              </a:rPr>
              <a:t>uncharged neutron</a:t>
            </a:r>
            <a:r>
              <a:rPr lang="en-CA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MS Mincho" pitchFamily="49" charset="-128"/>
              </a:rPr>
              <a:t>. Protons do not move from the nucleus when an atom becomes charged</a:t>
            </a:r>
            <a:r>
              <a:rPr lang="en-CA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MS Mincho" pitchFamily="49" charset="-128"/>
              </a:rPr>
              <a:t>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AutoNum type="arabicPeriod"/>
            </a:pPr>
            <a:endParaRPr lang="en-CA" altLang="en-US" dirty="0" smtClean="0">
              <a:solidFill>
                <a:schemeClr val="tx1">
                  <a:lumMod val="95000"/>
                  <a:lumOff val="5000"/>
                </a:schemeClr>
              </a:solidFill>
              <a:ea typeface="MS Mincho" pitchFamily="49" charset="-128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AutoNum type="arabicPeriod" startAt="3"/>
            </a:pPr>
            <a:r>
              <a:rPr lang="en-CA" altLang="en-US" dirty="0"/>
              <a:t>A cloud of </a:t>
            </a:r>
            <a:r>
              <a:rPr lang="en-CA" altLang="en-US" dirty="0">
                <a:solidFill>
                  <a:srgbClr val="FF0000"/>
                </a:solidFill>
              </a:rPr>
              <a:t>negatively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FF0000"/>
                </a:solidFill>
              </a:rPr>
              <a:t>charged</a:t>
            </a:r>
            <a:r>
              <a:rPr lang="en-CA" altLang="en-US" dirty="0"/>
              <a:t> particles called </a:t>
            </a:r>
            <a:r>
              <a:rPr lang="en-CA" altLang="en-US" dirty="0">
                <a:solidFill>
                  <a:srgbClr val="FF0000"/>
                </a:solidFill>
              </a:rPr>
              <a:t>electrons</a:t>
            </a:r>
            <a:r>
              <a:rPr lang="en-CA" altLang="en-US" dirty="0"/>
              <a:t> surrounds the nucleus.  When atoms become charged, only the electrons move from atom to atom</a:t>
            </a:r>
            <a:r>
              <a:rPr lang="en-CA" altLang="en-US" dirty="0" smtClean="0"/>
              <a:t>.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AutoNum type="arabicPeriod" startAt="3"/>
            </a:pPr>
            <a:endParaRPr lang="en-CA" altLang="en-US" dirty="0"/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AutoNum type="arabicPeriod" startAt="3"/>
            </a:pPr>
            <a:r>
              <a:rPr lang="en-CA" altLang="en-US" dirty="0"/>
              <a:t>Like charges repel each other; unlike charges attract each other.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AutoNum type="arabicPeriod"/>
            </a:pPr>
            <a:endParaRPr lang="en-CA" altLang="en-US" dirty="0">
              <a:solidFill>
                <a:schemeClr val="tx1">
                  <a:lumMod val="95000"/>
                  <a:lumOff val="5000"/>
                </a:schemeClr>
              </a:solidFill>
              <a:ea typeface="MS Mincho" pitchFamily="4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CA" altLang="en-US" dirty="0" smtClean="0"/>
              <a:t>Some </a:t>
            </a:r>
            <a:r>
              <a:rPr lang="en-CA" altLang="en-US" dirty="0"/>
              <a:t>elements have a weaker attraction for its electrons than others and the electrons are able to move freely from atom to atom.  A good example is </a:t>
            </a:r>
            <a:r>
              <a:rPr lang="en-CA" altLang="en-US" dirty="0" smtClean="0"/>
              <a:t>copper.  Sulfur has electrons that are strongly bonded to its atom. </a:t>
            </a:r>
          </a:p>
          <a:p>
            <a:pPr marL="514350" indent="-514350">
              <a:buFont typeface="+mj-lt"/>
              <a:buAutoNum type="arabicPeriod" startAt="5"/>
            </a:pPr>
            <a:endParaRPr lang="en-CA" alt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CA" altLang="en-US" dirty="0" smtClean="0"/>
              <a:t>A </a:t>
            </a:r>
            <a:r>
              <a:rPr lang="en-CA" altLang="en-US" dirty="0"/>
              <a:t>single atom is always electrically </a:t>
            </a:r>
            <a:r>
              <a:rPr lang="en-CA" altLang="en-US" dirty="0" smtClean="0"/>
              <a:t>neutral.</a:t>
            </a:r>
          </a:p>
          <a:p>
            <a:pPr marL="514350" indent="-514350">
              <a:buFont typeface="+mj-lt"/>
              <a:buAutoNum type="arabicPeriod" startAt="5"/>
            </a:pPr>
            <a:endParaRPr lang="en-CA" alt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CA" altLang="en-US" dirty="0" smtClean="0"/>
              <a:t>If </a:t>
            </a:r>
            <a:r>
              <a:rPr lang="en-CA" altLang="en-US" dirty="0"/>
              <a:t>an atom gains an extra electron, the net charge on the atom is negative and it is called a </a:t>
            </a:r>
            <a:r>
              <a:rPr lang="en-CA" altLang="en-US" dirty="0">
                <a:solidFill>
                  <a:schemeClr val="folHlink"/>
                </a:solidFill>
              </a:rPr>
              <a:t>negative ion</a:t>
            </a:r>
            <a:r>
              <a:rPr lang="en-CA" altLang="en-US" dirty="0"/>
              <a:t>. If an atom loses an electron, the net charge on the atom is positive and it is called a </a:t>
            </a:r>
            <a:r>
              <a:rPr lang="en-CA" altLang="en-US" dirty="0">
                <a:solidFill>
                  <a:schemeClr val="folHlink"/>
                </a:solidFill>
              </a:rPr>
              <a:t>positive ion</a:t>
            </a:r>
            <a:r>
              <a:rPr lang="en-CA" altLang="en-US" dirty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CA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the term “static” electricity used? Describe a situation involving static electricity to explain your answer.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photocopier sometimes takes in several papers at once, often causing a paper jam. Why </a:t>
            </a:r>
            <a:r>
              <a:rPr lang="en-US" dirty="0"/>
              <a:t>d</a:t>
            </a:r>
            <a:r>
              <a:rPr lang="en-US" dirty="0" smtClean="0"/>
              <a:t>oes this happen? What would you suggest to correct this problem?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that explains how electrical charges attract and repel objects.  Be creative but stay realistic and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have you experienced the effects of static electricity?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62375"/>
            <a:ext cx="28575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i.chzbgr.com/maxW500/3772497152/hBEEC26CC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87003"/>
            <a:ext cx="2905125" cy="387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ienceblogs.com/startswithabang/files/2011/06/static-electricity.jpe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7813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5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Nature of Matter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Incredible as it may seem the act of rubbing a balloon against your hair </a:t>
            </a:r>
            <a:r>
              <a:rPr lang="en-US" u="sng" dirty="0" smtClean="0"/>
              <a:t>doesn’t</a:t>
            </a:r>
            <a:r>
              <a:rPr lang="en-US" dirty="0" smtClean="0"/>
              <a:t> create </a:t>
            </a:r>
            <a:r>
              <a:rPr lang="en-US" dirty="0" smtClean="0">
                <a:solidFill>
                  <a:srgbClr val="FF0000"/>
                </a:solidFill>
              </a:rPr>
              <a:t>electrical charges</a:t>
            </a:r>
            <a:r>
              <a:rPr lang="en-US" dirty="0" smtClean="0"/>
              <a:t>.  They were already there!</a:t>
            </a:r>
          </a:p>
          <a:p>
            <a:r>
              <a:rPr lang="en-US" dirty="0" smtClean="0"/>
              <a:t>The fact is that all matter, which contains atoms, always contain electrical charges.  The act of moving the charges from their normal position causes the “electricity”.</a:t>
            </a:r>
          </a:p>
          <a:p>
            <a:endParaRPr lang="en-US" dirty="0"/>
          </a:p>
        </p:txBody>
      </p:sp>
      <p:pic>
        <p:nvPicPr>
          <p:cNvPr id="3074" name="Picture 2" descr="http://helenkellerramirez.weebly.com/uploads/8/3/4/3/8343141/654047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16375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Inside of a dryer, your clothes rub against one another and become </a:t>
            </a:r>
            <a:r>
              <a:rPr lang="en-US" dirty="0" smtClean="0">
                <a:solidFill>
                  <a:srgbClr val="FF0000"/>
                </a:solidFill>
              </a:rPr>
              <a:t>charged</a:t>
            </a:r>
            <a:r>
              <a:rPr lang="en-US" dirty="0" smtClean="0"/>
              <a:t>. </a:t>
            </a:r>
          </a:p>
          <a:p>
            <a:r>
              <a:rPr lang="en-US" altLang="en-US" dirty="0"/>
              <a:t>On many common substances the charge remains “STATIC”, in other words, the charge stays where the rubbing occurred. This has come to be known as </a:t>
            </a:r>
            <a:r>
              <a:rPr lang="en-US" altLang="en-US" u="sng" dirty="0">
                <a:solidFill>
                  <a:srgbClr val="FF0000"/>
                </a:solidFill>
              </a:rPr>
              <a:t>static electricity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dirty="0"/>
          </a:p>
        </p:txBody>
      </p:sp>
      <p:pic>
        <p:nvPicPr>
          <p:cNvPr id="2050" name="Picture 2" descr="http://www.cyfs.ca/en/fireprevention/resources/clothesdr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2803525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3145432"/>
            <a:ext cx="4111606" cy="184665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Satellite that get hit with cosmic debris also gain electrical charges that can last for many months.</a:t>
            </a:r>
          </a:p>
          <a:p>
            <a:endParaRPr lang="en-US" dirty="0"/>
          </a:p>
        </p:txBody>
      </p:sp>
      <p:pic>
        <p:nvPicPr>
          <p:cNvPr id="2052" name="Picture 4" descr="http://www.mobiltec.ca/uploads/images/home/satellit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03" y="45720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plastic comb and a woolen sweater are both electrically uncharged(neutral).   When the comb is rubbed against the sweater they both become electrically charged.</a:t>
            </a:r>
          </a:p>
          <a:p>
            <a:r>
              <a:rPr lang="en-US" dirty="0" smtClean="0"/>
              <a:t>This charged comb can now attract an uncharged piece of paper.</a:t>
            </a:r>
          </a:p>
        </p:txBody>
      </p:sp>
      <p:pic>
        <p:nvPicPr>
          <p:cNvPr id="4098" name="Picture 2" descr="http://img2.timeinc.net/people/i/2013/gallery/cosby-sweater/bill-cosby-5-10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6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two kinds of electrical charge: negative and positive.</a:t>
            </a:r>
          </a:p>
          <a:p>
            <a:r>
              <a:rPr lang="en-US" dirty="0"/>
              <a:t>When two neutral substances rub together, one substance becomes negatively charged and the other becomes positively charged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the comb/sweater example the comb become negatively charged while the sweater becomes positively charged, both can now attract most neutral objects, including liquids and gases. </a:t>
            </a:r>
            <a:endParaRPr lang="en-US" dirty="0"/>
          </a:p>
          <a:p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1600200" y="56388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3733800" y="53340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6553200" y="54864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5334000" y="5486400"/>
            <a:ext cx="914400" cy="9144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3124200" y="5943600"/>
            <a:ext cx="914400" cy="9144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7772400" y="4942114"/>
            <a:ext cx="914400" cy="9144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Electrical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objects with like charges, whether positive or negative, always repel one another and opposite charged objects attract one another.</a:t>
            </a:r>
          </a:p>
          <a:p>
            <a:r>
              <a:rPr lang="en-US" dirty="0" smtClean="0"/>
              <a:t>This consistent behavior </a:t>
            </a:r>
            <a:r>
              <a:rPr lang="en-US" smtClean="0"/>
              <a:t>is </a:t>
            </a:r>
            <a:r>
              <a:rPr lang="en-US" smtClean="0"/>
              <a:t>known </a:t>
            </a:r>
            <a:r>
              <a:rPr lang="en-US" dirty="0" smtClean="0"/>
              <a:t>as the </a:t>
            </a:r>
            <a:r>
              <a:rPr lang="en-US" dirty="0" smtClean="0">
                <a:solidFill>
                  <a:srgbClr val="FF0000"/>
                </a:solidFill>
              </a:rPr>
              <a:t>law of electrical charges</a:t>
            </a:r>
            <a:r>
              <a:rPr lang="en-US" dirty="0" smtClean="0"/>
              <a:t>.  This law states: </a:t>
            </a:r>
            <a:r>
              <a:rPr lang="en-US" i="1" dirty="0" smtClean="0"/>
              <a:t>like charges repel one another, and unlike charges attract one another.</a:t>
            </a:r>
          </a:p>
          <a:p>
            <a:endParaRPr lang="en-US" dirty="0"/>
          </a:p>
        </p:txBody>
      </p:sp>
      <p:pic>
        <p:nvPicPr>
          <p:cNvPr id="6146" name="Picture 2" descr="http://www.wired.com/images_blogs/wiredscience/2012/01/opposites-attract-flickr-ragnar1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3147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762000"/>
            <a:ext cx="7772400" cy="4572000"/>
          </a:xfrm>
        </p:spPr>
        <p:txBody>
          <a:bodyPr/>
          <a:lstStyle/>
          <a:p>
            <a:r>
              <a:rPr lang="en-CA" altLang="en-US" dirty="0"/>
              <a:t>To determine whether an object is charged and, if it is charged, whether the charge is positive or negative, you must observe the object being repelled by an object with a known charge.</a:t>
            </a:r>
          </a:p>
          <a:p>
            <a:r>
              <a:rPr lang="en-CA" altLang="en-US" dirty="0"/>
              <a:t>Charged objects will attract both neutral objects and objects with opposite charges. </a:t>
            </a:r>
          </a:p>
          <a:p>
            <a:r>
              <a:rPr lang="en-CA" altLang="en-US" dirty="0"/>
              <a:t>On the other hand, charged objects will only repel objects with like charges.</a:t>
            </a:r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16693" y="4724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dirty="0"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4760686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-  -</a:t>
            </a:r>
          </a:p>
          <a:p>
            <a:r>
              <a:rPr lang="en-US" altLang="en-US"/>
              <a:t>-  -</a:t>
            </a:r>
          </a:p>
          <a:p>
            <a:r>
              <a:rPr lang="en-US" altLang="en-US"/>
              <a:t>-  -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724400" y="4724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/>
              <a:t>?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26200" y="4760686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en-US" sz="1800">
                <a:latin typeface="Arial" charset="0"/>
                <a:cs typeface="Arial" charset="0"/>
              </a:rPr>
              <a:t>-  -</a:t>
            </a:r>
          </a:p>
          <a:p>
            <a:pPr algn="l"/>
            <a:r>
              <a:rPr lang="en-US" altLang="en-US" sz="1800">
                <a:latin typeface="Arial" charset="0"/>
                <a:cs typeface="Arial" charset="0"/>
              </a:rPr>
              <a:t>-  -</a:t>
            </a:r>
          </a:p>
          <a:p>
            <a:pPr algn="l"/>
            <a:r>
              <a:rPr lang="en-US" altLang="en-US" sz="1800">
                <a:latin typeface="Arial" charset="0"/>
                <a:cs typeface="Arial" charset="0"/>
              </a:rPr>
              <a:t>-  -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521788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90800" y="521788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38800" y="521788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6096000" y="5217886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0" y="5870246"/>
            <a:ext cx="7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attract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0788" y="5887215"/>
            <a:ext cx="61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Model for the Electrical Nature of Matter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CA" altLang="en-US" dirty="0"/>
              <a:t>Scientists believe that all matter is made up of atoms containing particles that possess electric charges</a:t>
            </a:r>
            <a:r>
              <a:rPr lang="en-CA" altLang="en-US" dirty="0" smtClean="0"/>
              <a:t>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lang="en-CA" altLang="en-US" dirty="0"/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CA" altLang="en-US" dirty="0"/>
              <a:t>Two scientists developed a model to help us visualize these </a:t>
            </a:r>
            <a:r>
              <a:rPr lang="en-CA" altLang="en-US" dirty="0" smtClean="0"/>
              <a:t>particles; Rutherford and Bohr.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lang="en-CA" altLang="en-US" dirty="0" smtClean="0"/>
          </a:p>
          <a:p>
            <a:pPr marL="609600" indent="-6096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CA" altLang="en-US" dirty="0" smtClean="0"/>
              <a:t>The following list of ideas helps us predict how charged objects will behave as well as explain the effects of electrical charges.</a:t>
            </a:r>
            <a:endParaRPr lang="en-CA" altLang="en-US" dirty="0"/>
          </a:p>
          <a:p>
            <a:endParaRPr lang="en-US" dirty="0"/>
          </a:p>
        </p:txBody>
      </p:sp>
      <p:pic>
        <p:nvPicPr>
          <p:cNvPr id="7170" name="Picture 2" descr="http://1.bp.blogspot.com/_DZbDcIFlgfo/TMJWwVhrfXI/AAAAAAAAABo/YBrr-2_P6uM/s1600/phosphorous-boh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785" y="4572000"/>
            <a:ext cx="192264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705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Electrostatics</vt:lpstr>
      <vt:lpstr>Prior Knowledge</vt:lpstr>
      <vt:lpstr>Electrical Nature of Matter</vt:lpstr>
      <vt:lpstr>PowerPoint Presentation</vt:lpstr>
      <vt:lpstr>Electric Charge</vt:lpstr>
      <vt:lpstr>Positive and Negative</vt:lpstr>
      <vt:lpstr>Law of Electrical Charges</vt:lpstr>
      <vt:lpstr>PowerPoint Presentation</vt:lpstr>
      <vt:lpstr>The Model for the Electrical Nature of Matter</vt:lpstr>
      <vt:lpstr>Electrical Nature of Matter</vt:lpstr>
      <vt:lpstr>PowerPoint Presentation</vt:lpstr>
      <vt:lpstr>Class Work</vt:lpstr>
    </vt:vector>
  </TitlesOfParts>
  <Company>School District 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Electrostatics</dc:title>
  <dc:creator>Champion, Andrew    (ASD-W)</dc:creator>
  <cp:lastModifiedBy>Champion, Andrew    (ASD-W)</cp:lastModifiedBy>
  <cp:revision>17</cp:revision>
  <dcterms:created xsi:type="dcterms:W3CDTF">2014-04-07T23:15:04Z</dcterms:created>
  <dcterms:modified xsi:type="dcterms:W3CDTF">2014-04-08T11:31:59Z</dcterms:modified>
</cp:coreProperties>
</file>