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56" r:id="rId3"/>
    <p:sldId id="280" r:id="rId4"/>
    <p:sldId id="257"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4" r:id="rId22"/>
    <p:sldId id="275" r:id="rId23"/>
    <p:sldId id="276" r:id="rId24"/>
    <p:sldId id="277" r:id="rId25"/>
    <p:sldId id="278" r:id="rId26"/>
    <p:sldId id="279"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650" autoAdjust="0"/>
  </p:normalViewPr>
  <p:slideViewPr>
    <p:cSldViewPr snapToGrid="0" showGuides="1">
      <p:cViewPr varScale="1">
        <p:scale>
          <a:sx n="57" d="100"/>
          <a:sy n="57" d="100"/>
        </p:scale>
        <p:origin x="1260" y="78"/>
      </p:cViewPr>
      <p:guideLst>
        <p:guide orient="horz" pos="2160"/>
        <p:guide pos="3840"/>
      </p:guideLst>
    </p:cSldViewPr>
  </p:slideViewPr>
  <p:notesTextViewPr>
    <p:cViewPr>
      <p:scale>
        <a:sx n="3" d="2"/>
        <a:sy n="3" d="2"/>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9/12/2019</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9/12/2019</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A3C37BE-C303-496D-B5CD-85F2937540FC}" type="slidenum">
              <a:rPr lang="en-CA" smtClean="0"/>
              <a:t>1</a:t>
            </a:fld>
            <a:endParaRPr lang="en-CA"/>
          </a:p>
        </p:txBody>
      </p:sp>
    </p:spTree>
    <p:extLst>
      <p:ext uri="{BB962C8B-B14F-4D97-AF65-F5344CB8AC3E}">
        <p14:creationId xmlns:p14="http://schemas.microsoft.com/office/powerpoint/2010/main" val="277346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A3C37BE-C303-496D-B5CD-85F2937540FC}" type="slidenum">
              <a:rPr lang="en-CA" smtClean="0"/>
              <a:t>10</a:t>
            </a:fld>
            <a:endParaRPr lang="en-CA"/>
          </a:p>
        </p:txBody>
      </p:sp>
    </p:spTree>
    <p:extLst>
      <p:ext uri="{BB962C8B-B14F-4D97-AF65-F5344CB8AC3E}">
        <p14:creationId xmlns:p14="http://schemas.microsoft.com/office/powerpoint/2010/main" val="748290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A3C37BE-C303-496D-B5CD-85F2937540FC}" type="slidenum">
              <a:rPr lang="en-CA" smtClean="0"/>
              <a:t>11</a:t>
            </a:fld>
            <a:endParaRPr lang="en-CA"/>
          </a:p>
        </p:txBody>
      </p:sp>
    </p:spTree>
    <p:extLst>
      <p:ext uri="{BB962C8B-B14F-4D97-AF65-F5344CB8AC3E}">
        <p14:creationId xmlns:p14="http://schemas.microsoft.com/office/powerpoint/2010/main" val="207785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A3C37BE-C303-496D-B5CD-85F2937540FC}" type="slidenum">
              <a:rPr lang="en-CA" smtClean="0"/>
              <a:t>12</a:t>
            </a:fld>
            <a:endParaRPr lang="en-CA"/>
          </a:p>
        </p:txBody>
      </p:sp>
    </p:spTree>
    <p:extLst>
      <p:ext uri="{BB962C8B-B14F-4D97-AF65-F5344CB8AC3E}">
        <p14:creationId xmlns:p14="http://schemas.microsoft.com/office/powerpoint/2010/main" val="1739437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Unfortunately, the coastline then is now submerged and any evidence has long been destroyed or at least lost to us today.</a:t>
            </a:r>
          </a:p>
          <a:p>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13</a:t>
            </a:fld>
            <a:endParaRPr lang="en-CA"/>
          </a:p>
        </p:txBody>
      </p:sp>
    </p:spTree>
    <p:extLst>
      <p:ext uri="{BB962C8B-B14F-4D97-AF65-F5344CB8AC3E}">
        <p14:creationId xmlns:p14="http://schemas.microsoft.com/office/powerpoint/2010/main" val="3256299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The study is the latest to effectively rule out a once widely held view that the first humans to reach North America walked across a land bridge that once connected Alaska and Siberia, and then wandered south through an ice-free corridor that opened up between the continent’s two major ice sheets at the end of the last ice age about 13,000 years ago. Most scientists now favour the idea of a Pacific coastal route that allowed the first Americans to skirt around the glaciers well before the corridor was open.</a:t>
            </a:r>
          </a:p>
          <a:p>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14</a:t>
            </a:fld>
            <a:endParaRPr lang="en-CA"/>
          </a:p>
        </p:txBody>
      </p:sp>
    </p:spTree>
    <p:extLst>
      <p:ext uri="{BB962C8B-B14F-4D97-AF65-F5344CB8AC3E}">
        <p14:creationId xmlns:p14="http://schemas.microsoft.com/office/powerpoint/2010/main" val="115209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3. Control fire, tailored clothing social organization, cooperation, understanding</a:t>
            </a:r>
            <a:r>
              <a:rPr lang="en-CA" baseline="0" dirty="0" smtClean="0"/>
              <a:t> of the environment, hunting techniques, how to store food for longer periods of time, technology for creating tools and weapons…</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15</a:t>
            </a:fld>
            <a:endParaRPr lang="en-CA"/>
          </a:p>
        </p:txBody>
      </p:sp>
    </p:spTree>
    <p:extLst>
      <p:ext uri="{BB962C8B-B14F-4D97-AF65-F5344CB8AC3E}">
        <p14:creationId xmlns:p14="http://schemas.microsoft.com/office/powerpoint/2010/main" val="3148149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lineage</a:t>
            </a:r>
            <a:r>
              <a:rPr lang="en-CA" baseline="0" dirty="0" smtClean="0"/>
              <a:t> does appear in Europeans. This does not prove that the Ojibwa have European ancestry, it just casts doubt on the Beringia theory.</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16</a:t>
            </a:fld>
            <a:endParaRPr lang="en-CA"/>
          </a:p>
        </p:txBody>
      </p:sp>
    </p:spTree>
    <p:extLst>
      <p:ext uri="{BB962C8B-B14F-4D97-AF65-F5344CB8AC3E}">
        <p14:creationId xmlns:p14="http://schemas.microsoft.com/office/powerpoint/2010/main" val="1052926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3792524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smtClean="0"/>
              <a:t>The purpose</a:t>
            </a:r>
            <a:r>
              <a:rPr lang="en-CA" sz="1600" baseline="0" dirty="0" smtClean="0"/>
              <a:t> of this presentation is not to present the merits of one form of evidence over another (aboriginal vs archaeologists) but to recognize and present them as part of the challenge of knowing the ancestral roots of Canadians better.</a:t>
            </a:r>
          </a:p>
          <a:p>
            <a:r>
              <a:rPr lang="en-CA" sz="1600" baseline="0" dirty="0" smtClean="0"/>
              <a:t>The interesting thing about the </a:t>
            </a:r>
            <a:r>
              <a:rPr lang="en-CA" sz="1600" baseline="0" dirty="0" err="1" smtClean="0"/>
              <a:t>Mi’qmac</a:t>
            </a:r>
            <a:r>
              <a:rPr lang="en-CA" sz="1600" baseline="0" dirty="0" smtClean="0"/>
              <a:t> story is that the oldest human remains east of the Rockies can be found on the coast of Labrador. This story echoes the geological description of the beginning and end of an ice age: shifting winters, slow growth of glaciers, and the dramatic swing between hot and cold over thousands of years.</a:t>
            </a:r>
            <a:endParaRPr lang="en-CA" sz="1600" dirty="0"/>
          </a:p>
        </p:txBody>
      </p:sp>
      <p:sp>
        <p:nvSpPr>
          <p:cNvPr id="4" name="Slide Number Placeholder 3"/>
          <p:cNvSpPr>
            <a:spLocks noGrp="1"/>
          </p:cNvSpPr>
          <p:nvPr>
            <p:ph type="sldNum" sz="quarter" idx="10"/>
          </p:nvPr>
        </p:nvSpPr>
        <p:spPr/>
        <p:txBody>
          <a:bodyPr/>
          <a:lstStyle/>
          <a:p>
            <a:fld id="{0A3C37BE-C303-496D-B5CD-85F2937540FC}" type="slidenum">
              <a:rPr lang="en-CA" smtClean="0"/>
              <a:t>18</a:t>
            </a:fld>
            <a:endParaRPr lang="en-CA"/>
          </a:p>
        </p:txBody>
      </p:sp>
    </p:spTree>
    <p:extLst>
      <p:ext uri="{BB962C8B-B14F-4D97-AF65-F5344CB8AC3E}">
        <p14:creationId xmlns:p14="http://schemas.microsoft.com/office/powerpoint/2010/main" val="2087876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main change was a shift in scenery as these peoples</a:t>
            </a:r>
            <a:r>
              <a:rPr lang="en-CA" baseline="0" dirty="0" smtClean="0"/>
              <a:t> moved east where they discovered the seal, an easy prey that fed these people for al least 6000 years.</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19</a:t>
            </a:fld>
            <a:endParaRPr lang="en-CA"/>
          </a:p>
        </p:txBody>
      </p:sp>
    </p:spTree>
    <p:extLst>
      <p:ext uri="{BB962C8B-B14F-4D97-AF65-F5344CB8AC3E}">
        <p14:creationId xmlns:p14="http://schemas.microsoft.com/office/powerpoint/2010/main" val="255380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1" kern="1200" dirty="0" smtClean="0">
                <a:solidFill>
                  <a:schemeClr val="tx1"/>
                </a:solidFill>
                <a:effectLst/>
                <a:latin typeface="+mn-lt"/>
                <a:ea typeface="+mn-ea"/>
                <a:cs typeface="+mn-cs"/>
              </a:rPr>
              <a:t>Homo sapiens</a:t>
            </a:r>
            <a:r>
              <a:rPr lang="en-US" sz="1200" b="0" i="0" kern="1200" dirty="0" smtClean="0">
                <a:solidFill>
                  <a:schemeClr val="tx1"/>
                </a:solidFill>
                <a:effectLst/>
                <a:latin typeface="+mn-lt"/>
                <a:ea typeface="+mn-ea"/>
                <a:cs typeface="+mn-cs"/>
              </a:rPr>
              <a:t>, the first modern humans, evolved from their early hominid predecessors between 200,000 and 300,000 years ago. They developed a capacity for language about 50,000 years ago.</a:t>
            </a:r>
          </a:p>
          <a:p>
            <a:pPr fontAlgn="base"/>
            <a:r>
              <a:rPr lang="en-US" sz="1200" b="0" i="0" kern="1200" dirty="0" smtClean="0">
                <a:solidFill>
                  <a:schemeClr val="tx1"/>
                </a:solidFill>
                <a:effectLst/>
                <a:latin typeface="+mn-lt"/>
                <a:ea typeface="+mn-ea"/>
                <a:cs typeface="+mn-cs"/>
              </a:rPr>
              <a:t>The first modern humans began moving outside of Africa starting about 70,000-100,000 years ago.</a:t>
            </a:r>
          </a:p>
          <a:p>
            <a:pPr fontAlgn="base"/>
            <a:r>
              <a:rPr lang="en-US" sz="1200" b="0" i="0" kern="1200" dirty="0" smtClean="0">
                <a:solidFill>
                  <a:schemeClr val="tx1"/>
                </a:solidFill>
                <a:effectLst/>
                <a:latin typeface="+mn-lt"/>
                <a:ea typeface="+mn-ea"/>
                <a:cs typeface="+mn-cs"/>
              </a:rPr>
              <a:t>Humans are the only known species to have successfully populated, adapted to, and significantly altered a wide variety of land regions across the world, resulting in profound historical and environmental impacts.</a:t>
            </a:r>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150264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difference</a:t>
            </a:r>
            <a:r>
              <a:rPr lang="en-CA" baseline="0" dirty="0" smtClean="0"/>
              <a:t> can be understood by looking at the geographical locations these early people lived in as well as the animals they encountered. It is clear that these people have changed and adapted into a much more complex group compared to the early paleo people.</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20</a:t>
            </a:fld>
            <a:endParaRPr lang="en-CA"/>
          </a:p>
        </p:txBody>
      </p:sp>
    </p:spTree>
    <p:extLst>
      <p:ext uri="{BB962C8B-B14F-4D97-AF65-F5344CB8AC3E}">
        <p14:creationId xmlns:p14="http://schemas.microsoft.com/office/powerpoint/2010/main" val="3493598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7500 years old, it is one of the oldest</a:t>
            </a:r>
            <a:r>
              <a:rPr lang="en-CA" baseline="0" dirty="0" smtClean="0"/>
              <a:t> known complex burial sites in the world. </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21</a:t>
            </a:fld>
            <a:endParaRPr lang="en-CA"/>
          </a:p>
        </p:txBody>
      </p:sp>
    </p:spTree>
    <p:extLst>
      <p:ext uri="{BB962C8B-B14F-4D97-AF65-F5344CB8AC3E}">
        <p14:creationId xmlns:p14="http://schemas.microsoft.com/office/powerpoint/2010/main" val="1995630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1574688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3730033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smtClean="0">
                <a:solidFill>
                  <a:schemeClr val="tx1"/>
                </a:solidFill>
                <a:effectLst/>
                <a:latin typeface="+mn-lt"/>
                <a:ea typeface="+mn-ea"/>
                <a:cs typeface="+mn-cs"/>
              </a:rPr>
              <a:t>The two life-sized masks were carved from driftwood and painted; they originally had fur moustaches and eyebrows attached with pegs. Shamans probably wore the masks in rituals for curing the sick, controlling the weather, or influencing the hunt.</a:t>
            </a:r>
          </a:p>
          <a:p>
            <a:r>
              <a:rPr lang="en-US" sz="1400" b="0" i="0" kern="1200" dirty="0" smtClean="0">
                <a:solidFill>
                  <a:schemeClr val="tx1"/>
                </a:solidFill>
                <a:effectLst/>
                <a:latin typeface="+mn-lt"/>
                <a:ea typeface="+mn-ea"/>
                <a:cs typeface="+mn-cs"/>
              </a:rPr>
              <a:t>The Dorset people disappeared about five hundred years ago, probably at the hands of the invading Inuit. Our only knowledge of them comes from the frozen remains of their camps and the carvings that allow us a rare glimpse into the artistic and spiritual life of an extinct people.</a:t>
            </a:r>
          </a:p>
          <a:p>
            <a:endParaRPr lang="en-CA" sz="1400" dirty="0"/>
          </a:p>
        </p:txBody>
      </p:sp>
      <p:sp>
        <p:nvSpPr>
          <p:cNvPr id="4" name="Slide Number Placeholder 3"/>
          <p:cNvSpPr>
            <a:spLocks noGrp="1"/>
          </p:cNvSpPr>
          <p:nvPr>
            <p:ph type="sldNum" sz="quarter" idx="10"/>
          </p:nvPr>
        </p:nvSpPr>
        <p:spPr/>
        <p:txBody>
          <a:bodyPr/>
          <a:lstStyle/>
          <a:p>
            <a:fld id="{0A3C37BE-C303-496D-B5CD-85F2937540FC}" type="slidenum">
              <a:rPr lang="en-CA" smtClean="0"/>
              <a:t>24</a:t>
            </a:fld>
            <a:endParaRPr lang="en-CA"/>
          </a:p>
        </p:txBody>
      </p:sp>
    </p:spTree>
    <p:extLst>
      <p:ext uri="{BB962C8B-B14F-4D97-AF65-F5344CB8AC3E}">
        <p14:creationId xmlns:p14="http://schemas.microsoft.com/office/powerpoint/2010/main" val="96217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97852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Last Glacial period</a:t>
            </a:r>
            <a:r>
              <a:rPr lang="en-CA" baseline="0" dirty="0" smtClean="0"/>
              <a:t> lasted from roughly 115000 – 11700 years ago.</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3</a:t>
            </a:fld>
            <a:endParaRPr lang="en-CA"/>
          </a:p>
        </p:txBody>
      </p:sp>
    </p:spTree>
    <p:extLst>
      <p:ext uri="{BB962C8B-B14F-4D97-AF65-F5344CB8AC3E}">
        <p14:creationId xmlns:p14="http://schemas.microsoft.com/office/powerpoint/2010/main" val="82144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A3C37BE-C303-496D-B5CD-85F2937540FC}" type="slidenum">
              <a:rPr lang="en-CA" smtClean="0"/>
              <a:t>4</a:t>
            </a:fld>
            <a:endParaRPr lang="en-CA"/>
          </a:p>
        </p:txBody>
      </p:sp>
    </p:spTree>
    <p:extLst>
      <p:ext uri="{BB962C8B-B14F-4D97-AF65-F5344CB8AC3E}">
        <p14:creationId xmlns:p14="http://schemas.microsoft.com/office/powerpoint/2010/main" val="204714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dry</a:t>
            </a:r>
            <a:r>
              <a:rPr lang="en-CA" baseline="0" dirty="0" smtClean="0"/>
              <a:t> “corridor” allowed Paleolithic hunters to pursue large herbivores across the gap into modern day North America. Remember back to Ancient Medieval history when you learned about the origins of early man in Africa and Mesopotamia.</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5</a:t>
            </a:fld>
            <a:endParaRPr lang="en-CA"/>
          </a:p>
        </p:txBody>
      </p:sp>
    </p:spTree>
    <p:extLst>
      <p:ext uri="{BB962C8B-B14F-4D97-AF65-F5344CB8AC3E}">
        <p14:creationId xmlns:p14="http://schemas.microsoft.com/office/powerpoint/2010/main" val="381383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Short</a:t>
            </a:r>
            <a:r>
              <a:rPr lang="en-CA" baseline="0" dirty="0" smtClean="0"/>
              <a:t> Nose Bears were one of the many predators that early human migrants had to deal with and were a challenge to survival in N. America.</a:t>
            </a:r>
          </a:p>
          <a:p>
            <a:pPr marL="171450" indent="-171450">
              <a:buFont typeface="Arial" panose="020B0604020202020204" pitchFamily="34" charset="0"/>
              <a:buChar char="•"/>
            </a:pPr>
            <a:r>
              <a:rPr lang="en-CA" baseline="0" dirty="0" err="1" smtClean="0"/>
              <a:t>Wooly</a:t>
            </a:r>
            <a:r>
              <a:rPr lang="en-CA" baseline="0" dirty="0" smtClean="0"/>
              <a:t> Mammoths lived during this time period and there were pockets of isolated mammoths living up until 4000 years ago.</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6</a:t>
            </a:fld>
            <a:endParaRPr lang="en-CA"/>
          </a:p>
        </p:txBody>
      </p:sp>
    </p:spTree>
    <p:extLst>
      <p:ext uri="{BB962C8B-B14F-4D97-AF65-F5344CB8AC3E}">
        <p14:creationId xmlns:p14="http://schemas.microsoft.com/office/powerpoint/2010/main" val="404941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A3C37BE-C303-496D-B5CD-85F2937540FC}" type="slidenum">
              <a:rPr lang="en-CA" smtClean="0"/>
              <a:t>7</a:t>
            </a:fld>
            <a:endParaRPr lang="en-CA"/>
          </a:p>
        </p:txBody>
      </p:sp>
    </p:spTree>
    <p:extLst>
      <p:ext uri="{BB962C8B-B14F-4D97-AF65-F5344CB8AC3E}">
        <p14:creationId xmlns:p14="http://schemas.microsoft.com/office/powerpoint/2010/main" val="149612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bones of mammoths, horses, bison, caribou, sheep, </a:t>
            </a:r>
            <a:r>
              <a:rPr lang="en-US" dirty="0" err="1"/>
              <a:t>saiga</a:t>
            </a:r>
            <a:r>
              <a:rPr lang="en-US" dirty="0"/>
              <a:t> antelope, bear, lion and many other mammals, as well as birds and fish. Many of the bones of the larger animals exhibit butchering marks made by stone tools as well as, on a few mammoth bones, attributes indicative of a percussion/bone flaking technology.</a:t>
            </a:r>
            <a:endParaRPr lang="en-CA" dirty="0"/>
          </a:p>
        </p:txBody>
      </p:sp>
      <p:sp>
        <p:nvSpPr>
          <p:cNvPr id="4" name="Slide Number Placeholder 3"/>
          <p:cNvSpPr>
            <a:spLocks noGrp="1"/>
          </p:cNvSpPr>
          <p:nvPr>
            <p:ph type="sldNum" sz="quarter" idx="10"/>
          </p:nvPr>
        </p:nvSpPr>
        <p:spPr/>
        <p:txBody>
          <a:bodyPr/>
          <a:lstStyle/>
          <a:p>
            <a:fld id="{0A3C37BE-C303-496D-B5CD-85F2937540FC}" type="slidenum">
              <a:rPr lang="en-CA" smtClean="0"/>
              <a:t>8</a:t>
            </a:fld>
            <a:endParaRPr lang="en-CA"/>
          </a:p>
        </p:txBody>
      </p:sp>
    </p:spTree>
    <p:extLst>
      <p:ext uri="{BB962C8B-B14F-4D97-AF65-F5344CB8AC3E}">
        <p14:creationId xmlns:p14="http://schemas.microsoft.com/office/powerpoint/2010/main" val="316278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A3C37BE-C303-496D-B5CD-85F2937540FC}" type="slidenum">
              <a:rPr lang="en-CA" smtClean="0"/>
              <a:t>9</a:t>
            </a:fld>
            <a:endParaRPr lang="en-CA"/>
          </a:p>
        </p:txBody>
      </p:sp>
    </p:spTree>
    <p:extLst>
      <p:ext uri="{BB962C8B-B14F-4D97-AF65-F5344CB8AC3E}">
        <p14:creationId xmlns:p14="http://schemas.microsoft.com/office/powerpoint/2010/main" val="11676287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9/12/2019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9/12/2019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9/12/2019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9/12/2019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9/12/2019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9/12/2019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9/12/2019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9/12/2019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9/12/2019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9/12/2019</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rlr02YDr5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1RYByws56TQ"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Ux8mWZTDi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nhabitat.com/researchers-discover-14000-year-old-canadian-village-one-of-north-americas-olde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1838" y="2023263"/>
            <a:ext cx="5734050" cy="2219691"/>
          </a:xfrm>
        </p:spPr>
        <p:txBody>
          <a:bodyPr anchor="ctr"/>
          <a:lstStyle/>
          <a:p>
            <a:r>
              <a:rPr lang="en-US" dirty="0" smtClean="0"/>
              <a:t>First Arrivals</a:t>
            </a:r>
            <a:endParaRPr lang="en-US" dirty="0"/>
          </a:p>
        </p:txBody>
      </p:sp>
      <p:sp>
        <p:nvSpPr>
          <p:cNvPr id="7" name="Subtitle 6"/>
          <p:cNvSpPr>
            <a:spLocks noGrp="1"/>
          </p:cNvSpPr>
          <p:nvPr>
            <p:ph type="subTitle" idx="1"/>
          </p:nvPr>
        </p:nvSpPr>
        <p:spPr>
          <a:xfrm>
            <a:off x="171838" y="4007931"/>
            <a:ext cx="5734050" cy="955565"/>
          </a:xfrm>
        </p:spPr>
        <p:txBody>
          <a:bodyPr/>
          <a:lstStyle/>
          <a:p>
            <a:r>
              <a:rPr lang="en-US" dirty="0" smtClean="0"/>
              <a:t>Aboriginal Peoples of Canada, 1000 BCE-1600 CE</a:t>
            </a:r>
            <a:endParaRPr lang="en-US" dirty="0"/>
          </a:p>
        </p:txBody>
      </p:sp>
      <p:pic>
        <p:nvPicPr>
          <p:cNvPr id="3" name="Picture Placeholder 2"/>
          <p:cNvPicPr>
            <a:picLocks noGrp="1" noChangeAspect="1"/>
          </p:cNvPicPr>
          <p:nvPr>
            <p:ph type="pic" sz="quarter" idx="13"/>
          </p:nvPr>
        </p:nvPicPr>
        <p:blipFill>
          <a:blip r:embed="rId3"/>
          <a:srcRect l="1801" r="1801"/>
          <a:stretch>
            <a:fillRect/>
          </a:stretch>
        </p:blipFill>
        <p:spPr>
          <a:xfrm>
            <a:off x="5436309" y="872220"/>
            <a:ext cx="6614226" cy="5341968"/>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Differing Views</a:t>
            </a:r>
            <a:endParaRPr lang="en-CA" dirty="0"/>
          </a:p>
        </p:txBody>
      </p:sp>
      <p:sp>
        <p:nvSpPr>
          <p:cNvPr id="3" name="Content Placeholder 2"/>
          <p:cNvSpPr>
            <a:spLocks noGrp="1"/>
          </p:cNvSpPr>
          <p:nvPr>
            <p:ph idx="1"/>
          </p:nvPr>
        </p:nvSpPr>
        <p:spPr/>
        <p:txBody>
          <a:bodyPr>
            <a:normAutofit/>
          </a:bodyPr>
          <a:lstStyle/>
          <a:p>
            <a:r>
              <a:rPr lang="en-CA" sz="2800" dirty="0" smtClean="0"/>
              <a:t>Exactly how and when these Paleolithic peoples reached North America is still highly speculative. </a:t>
            </a:r>
          </a:p>
          <a:p>
            <a:r>
              <a:rPr lang="en-CA" sz="2800" dirty="0" smtClean="0"/>
              <a:t>Some archeologists reject the idea of crossing the Bering Straight during dry times but suggest that early man crossed on frozen ice or in boats. </a:t>
            </a:r>
          </a:p>
          <a:p>
            <a:r>
              <a:rPr lang="en-CA" sz="2800" dirty="0" smtClean="0"/>
              <a:t>Keep in mind that the straight is only 90 km across and you can see land on any clear day. Ancestors of the present-day Inuit have been crossing for more than a thousand years.</a:t>
            </a:r>
            <a:endParaRPr lang="en-CA" sz="2800" dirty="0"/>
          </a:p>
        </p:txBody>
      </p:sp>
    </p:spTree>
    <p:extLst>
      <p:ext uri="{BB962C8B-B14F-4D97-AF65-F5344CB8AC3E}">
        <p14:creationId xmlns:p14="http://schemas.microsoft.com/office/powerpoint/2010/main" val="243016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Cont</a:t>
            </a:r>
            <a:r>
              <a:rPr lang="en-CA" dirty="0" smtClean="0"/>
              <a:t>…</a:t>
            </a:r>
            <a:endParaRPr lang="en-CA" dirty="0"/>
          </a:p>
        </p:txBody>
      </p:sp>
      <p:sp>
        <p:nvSpPr>
          <p:cNvPr id="3" name="Content Placeholder 2"/>
          <p:cNvSpPr>
            <a:spLocks noGrp="1"/>
          </p:cNvSpPr>
          <p:nvPr>
            <p:ph idx="1"/>
          </p:nvPr>
        </p:nvSpPr>
        <p:spPr>
          <a:xfrm>
            <a:off x="373224" y="1600200"/>
            <a:ext cx="6102221" cy="4893906"/>
          </a:xfrm>
        </p:spPr>
        <p:txBody>
          <a:bodyPr>
            <a:normAutofit/>
          </a:bodyPr>
          <a:lstStyle/>
          <a:p>
            <a:r>
              <a:rPr lang="en-CA" sz="3200" dirty="0" smtClean="0"/>
              <a:t>Archaeologists also disagree about how these hunters travelled south.</a:t>
            </a:r>
          </a:p>
          <a:p>
            <a:r>
              <a:rPr lang="en-CA" sz="3200" dirty="0" smtClean="0"/>
              <a:t>The Traditional View</a:t>
            </a:r>
          </a:p>
          <a:p>
            <a:pPr lvl="1"/>
            <a:r>
              <a:rPr lang="en-CA" sz="2400" dirty="0" smtClean="0"/>
              <a:t>An ice-free corridor on the eastern side of the Rocky </a:t>
            </a:r>
            <a:r>
              <a:rPr lang="en-CA" sz="2400" dirty="0" err="1" smtClean="0"/>
              <a:t>Mnts</a:t>
            </a:r>
            <a:r>
              <a:rPr lang="en-CA" sz="2400" dirty="0" smtClean="0"/>
              <a:t>, between the Cordilleran glacier and the huge </a:t>
            </a:r>
            <a:r>
              <a:rPr lang="en-CA" sz="2400" dirty="0" err="1" smtClean="0"/>
              <a:t>Laurentide</a:t>
            </a:r>
            <a:r>
              <a:rPr lang="en-CA" sz="2400" dirty="0" smtClean="0"/>
              <a:t> glacier provided a route but critics think that this path was inhospitable.</a:t>
            </a:r>
          </a:p>
          <a:p>
            <a:pPr lvl="1"/>
            <a:r>
              <a:rPr lang="en-CA" sz="2400" u="sng" dirty="0" smtClean="0"/>
              <a:t>No evidence </a:t>
            </a:r>
            <a:r>
              <a:rPr lang="en-CA" sz="2400" dirty="0" smtClean="0"/>
              <a:t>has been found to support this view.</a:t>
            </a:r>
          </a:p>
          <a:p>
            <a:endParaRPr lang="en-CA" sz="2800" dirty="0"/>
          </a:p>
        </p:txBody>
      </p:sp>
      <p:pic>
        <p:nvPicPr>
          <p:cNvPr id="4" name="Picture 3"/>
          <p:cNvPicPr>
            <a:picLocks noChangeAspect="1"/>
          </p:cNvPicPr>
          <p:nvPr/>
        </p:nvPicPr>
        <p:blipFill>
          <a:blip r:embed="rId3"/>
          <a:stretch>
            <a:fillRect/>
          </a:stretch>
        </p:blipFill>
        <p:spPr>
          <a:xfrm>
            <a:off x="6615614" y="1399301"/>
            <a:ext cx="5044930" cy="4772899"/>
          </a:xfrm>
          <a:prstGeom prst="rect">
            <a:avLst/>
          </a:prstGeom>
        </p:spPr>
      </p:pic>
    </p:spTree>
    <p:extLst>
      <p:ext uri="{BB962C8B-B14F-4D97-AF65-F5344CB8AC3E}">
        <p14:creationId xmlns:p14="http://schemas.microsoft.com/office/powerpoint/2010/main" val="146630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 Thoughts</a:t>
            </a:r>
            <a:endParaRPr lang="en-CA" dirty="0"/>
          </a:p>
        </p:txBody>
      </p:sp>
      <p:sp>
        <p:nvSpPr>
          <p:cNvPr id="3" name="Content Placeholder 2"/>
          <p:cNvSpPr>
            <a:spLocks noGrp="1"/>
          </p:cNvSpPr>
          <p:nvPr>
            <p:ph idx="1"/>
          </p:nvPr>
        </p:nvSpPr>
        <p:spPr/>
        <p:txBody>
          <a:bodyPr>
            <a:normAutofit/>
          </a:bodyPr>
          <a:lstStyle/>
          <a:p>
            <a:r>
              <a:rPr lang="en-CA" sz="3200" dirty="0" smtClean="0"/>
              <a:t>If historians acknowledge the existence of the corridor between the ice sheets, but argue it was a hostile environment for human survival, how did </a:t>
            </a:r>
            <a:r>
              <a:rPr lang="en-CA" sz="3200" dirty="0" err="1" smtClean="0"/>
              <a:t>Paleo</a:t>
            </a:r>
            <a:r>
              <a:rPr lang="en-CA" sz="3200" dirty="0" smtClean="0"/>
              <a:t>. peoples populate North America?</a:t>
            </a:r>
            <a:endParaRPr lang="en-CA" sz="3200" dirty="0"/>
          </a:p>
        </p:txBody>
      </p:sp>
    </p:spTree>
    <p:extLst>
      <p:ext uri="{BB962C8B-B14F-4D97-AF65-F5344CB8AC3E}">
        <p14:creationId xmlns:p14="http://schemas.microsoft.com/office/powerpoint/2010/main" val="30173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Coastal Route Theory</a:t>
            </a:r>
            <a:endParaRPr lang="en-CA" dirty="0"/>
          </a:p>
        </p:txBody>
      </p:sp>
      <p:sp>
        <p:nvSpPr>
          <p:cNvPr id="3" name="Content Placeholder 2"/>
          <p:cNvSpPr>
            <a:spLocks noGrp="1"/>
          </p:cNvSpPr>
          <p:nvPr>
            <p:ph idx="1"/>
          </p:nvPr>
        </p:nvSpPr>
        <p:spPr>
          <a:xfrm>
            <a:off x="298580" y="1600200"/>
            <a:ext cx="5784979" cy="4572000"/>
          </a:xfrm>
        </p:spPr>
        <p:txBody>
          <a:bodyPr>
            <a:normAutofit/>
          </a:bodyPr>
          <a:lstStyle/>
          <a:p>
            <a:r>
              <a:rPr lang="en-CA" sz="2400" dirty="0" smtClean="0"/>
              <a:t>An alternative theory to the “ice-free corridor” is that these early hunters moved along the western coastline in some sort of water craft, fishing, collecting shellfish and hunting sea creatures. </a:t>
            </a:r>
            <a:endParaRPr lang="en-CA" sz="2400" dirty="0"/>
          </a:p>
          <a:p>
            <a:r>
              <a:rPr lang="en-CA" sz="2400" dirty="0" smtClean="0"/>
              <a:t>They eventually would have continued to move south below the ice fields and moved inland. These Paleolithic peoples would have followed the herds east, south and north as the ice caps retreated.</a:t>
            </a:r>
          </a:p>
        </p:txBody>
      </p:sp>
      <p:pic>
        <p:nvPicPr>
          <p:cNvPr id="5" name="Picture 4"/>
          <p:cNvPicPr>
            <a:picLocks noChangeAspect="1"/>
          </p:cNvPicPr>
          <p:nvPr/>
        </p:nvPicPr>
        <p:blipFill>
          <a:blip r:embed="rId3"/>
          <a:stretch>
            <a:fillRect/>
          </a:stretch>
        </p:blipFill>
        <p:spPr>
          <a:xfrm>
            <a:off x="6095241" y="1464671"/>
            <a:ext cx="5997148" cy="4843058"/>
          </a:xfrm>
          <a:prstGeom prst="rect">
            <a:avLst/>
          </a:prstGeom>
        </p:spPr>
      </p:pic>
    </p:spTree>
    <p:extLst>
      <p:ext uri="{BB962C8B-B14F-4D97-AF65-F5344CB8AC3E}">
        <p14:creationId xmlns:p14="http://schemas.microsoft.com/office/powerpoint/2010/main" val="7874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New Information – Argument against Beringia</a:t>
            </a:r>
            <a:endParaRPr lang="en-CA"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 y="1465945"/>
            <a:ext cx="5952931" cy="5392055"/>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952930" y="2052735"/>
            <a:ext cx="6302193" cy="4805265"/>
          </a:xfrm>
        </p:spPr>
      </p:pic>
    </p:spTree>
    <p:extLst>
      <p:ext uri="{BB962C8B-B14F-4D97-AF65-F5344CB8AC3E}">
        <p14:creationId xmlns:p14="http://schemas.microsoft.com/office/powerpoint/2010/main" val="231619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Thoughts</a:t>
            </a:r>
            <a:endParaRPr lang="en-CA" dirty="0"/>
          </a:p>
        </p:txBody>
      </p:sp>
      <p:sp>
        <p:nvSpPr>
          <p:cNvPr id="3" name="Content Placeholder 2"/>
          <p:cNvSpPr>
            <a:spLocks noGrp="1"/>
          </p:cNvSpPr>
          <p:nvPr>
            <p:ph idx="1"/>
          </p:nvPr>
        </p:nvSpPr>
        <p:spPr/>
        <p:txBody>
          <a:bodyPr>
            <a:normAutofit/>
          </a:bodyPr>
          <a:lstStyle/>
          <a:p>
            <a:r>
              <a:rPr lang="en-CA" sz="2800" dirty="0" smtClean="0"/>
              <a:t>Could both of these theories work together? Are they exclusive or would both seem believable? </a:t>
            </a:r>
          </a:p>
          <a:p>
            <a:endParaRPr lang="en-CA" sz="2800" dirty="0"/>
          </a:p>
          <a:p>
            <a:r>
              <a:rPr lang="en-CA" sz="2800" dirty="0" smtClean="0"/>
              <a:t>If both of these theories were true, what could it explain?</a:t>
            </a:r>
          </a:p>
          <a:p>
            <a:endParaRPr lang="en-CA" sz="2800" dirty="0"/>
          </a:p>
          <a:p>
            <a:r>
              <a:rPr lang="en-CA" sz="2800" dirty="0" smtClean="0"/>
              <a:t>What did these Paleolithic people have to master in order to survive?</a:t>
            </a:r>
            <a:endParaRPr lang="en-CA" sz="2800" dirty="0"/>
          </a:p>
        </p:txBody>
      </p:sp>
    </p:spTree>
    <p:extLst>
      <p:ext uri="{BB962C8B-B14F-4D97-AF65-F5344CB8AC3E}">
        <p14:creationId xmlns:p14="http://schemas.microsoft.com/office/powerpoint/2010/main" val="8155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DNA and Migration Theories</a:t>
            </a:r>
            <a:endParaRPr lang="en-CA" dirty="0"/>
          </a:p>
        </p:txBody>
      </p:sp>
      <p:sp>
        <p:nvSpPr>
          <p:cNvPr id="3" name="Content Placeholder 2"/>
          <p:cNvSpPr>
            <a:spLocks noGrp="1"/>
          </p:cNvSpPr>
          <p:nvPr>
            <p:ph idx="1"/>
          </p:nvPr>
        </p:nvSpPr>
        <p:spPr/>
        <p:txBody>
          <a:bodyPr>
            <a:normAutofit/>
          </a:bodyPr>
          <a:lstStyle/>
          <a:p>
            <a:r>
              <a:rPr lang="en-CA" sz="2400" dirty="0" smtClean="0"/>
              <a:t>Some perplexing information has made the Beringia theory even more difficult to defend.</a:t>
            </a:r>
          </a:p>
          <a:p>
            <a:r>
              <a:rPr lang="en-CA" sz="2400" dirty="0" smtClean="0"/>
              <a:t>Based on recent DNA studies it is known that there are 5 Aboriginal DNA lineages.</a:t>
            </a:r>
          </a:p>
          <a:p>
            <a:r>
              <a:rPr lang="en-CA" sz="2400" dirty="0" smtClean="0"/>
              <a:t>4 of the 5 have an affiliation with Asian origins – only the Ojibwa (</a:t>
            </a:r>
            <a:r>
              <a:rPr lang="en-CA" sz="2400" dirty="0" err="1" smtClean="0"/>
              <a:t>Anishinabe</a:t>
            </a:r>
            <a:r>
              <a:rPr lang="en-CA" sz="2400" dirty="0" smtClean="0"/>
              <a:t>) people do not have the affiliation.</a:t>
            </a:r>
          </a:p>
          <a:p>
            <a:endParaRPr lang="en-CA" sz="2400" dirty="0" smtClean="0"/>
          </a:p>
        </p:txBody>
      </p:sp>
      <p:pic>
        <p:nvPicPr>
          <p:cNvPr id="4" name="Picture 3"/>
          <p:cNvPicPr>
            <a:picLocks noChangeAspect="1"/>
          </p:cNvPicPr>
          <p:nvPr/>
        </p:nvPicPr>
        <p:blipFill>
          <a:blip r:embed="rId3"/>
          <a:stretch>
            <a:fillRect/>
          </a:stretch>
        </p:blipFill>
        <p:spPr>
          <a:xfrm>
            <a:off x="6736701" y="4195118"/>
            <a:ext cx="4516831" cy="2404120"/>
          </a:xfrm>
          <a:prstGeom prst="rect">
            <a:avLst/>
          </a:prstGeom>
        </p:spPr>
      </p:pic>
    </p:spTree>
    <p:extLst>
      <p:ext uri="{BB962C8B-B14F-4D97-AF65-F5344CB8AC3E}">
        <p14:creationId xmlns:p14="http://schemas.microsoft.com/office/powerpoint/2010/main" val="385398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a:t>
            </a:r>
            <a:endParaRPr lang="en-CA" dirty="0"/>
          </a:p>
        </p:txBody>
      </p:sp>
      <p:sp>
        <p:nvSpPr>
          <p:cNvPr id="3" name="Content Placeholder 2"/>
          <p:cNvSpPr>
            <a:spLocks noGrp="1"/>
          </p:cNvSpPr>
          <p:nvPr>
            <p:ph idx="1"/>
          </p:nvPr>
        </p:nvSpPr>
        <p:spPr>
          <a:xfrm>
            <a:off x="1104900" y="1600200"/>
            <a:ext cx="10931590" cy="4572000"/>
          </a:xfrm>
        </p:spPr>
        <p:txBody>
          <a:bodyPr>
            <a:normAutofit/>
          </a:bodyPr>
          <a:lstStyle/>
          <a:p>
            <a:r>
              <a:rPr lang="en-CA" sz="2400" dirty="0" smtClean="0"/>
              <a:t>When we look at other archaeological sites around North America we see similarities that suggest that these early Paleolithic people had spread out around the continent around 10,000 BCE.</a:t>
            </a:r>
          </a:p>
          <a:p>
            <a:r>
              <a:rPr lang="en-CA" sz="2400" dirty="0" smtClean="0"/>
              <a:t>Near Clovis, New Mexico, we see evidence of stone tools and a  weighted throwing device that resemble similar items found in Southwestern Ontario. This device is called an Atlatl. </a:t>
            </a:r>
            <a:endParaRPr lang="en-CA" sz="2400" dirty="0"/>
          </a:p>
        </p:txBody>
      </p:sp>
      <p:pic>
        <p:nvPicPr>
          <p:cNvPr id="4" name="Picture 3">
            <a:hlinkClick r:id="rId3"/>
          </p:cNvPr>
          <p:cNvPicPr>
            <a:picLocks noChangeAspect="1"/>
          </p:cNvPicPr>
          <p:nvPr/>
        </p:nvPicPr>
        <p:blipFill>
          <a:blip r:embed="rId4"/>
          <a:stretch>
            <a:fillRect/>
          </a:stretch>
        </p:blipFill>
        <p:spPr>
          <a:xfrm>
            <a:off x="3322882" y="4079518"/>
            <a:ext cx="5597183" cy="2294845"/>
          </a:xfrm>
          <a:prstGeom prst="rect">
            <a:avLst/>
          </a:prstGeom>
        </p:spPr>
      </p:pic>
    </p:spTree>
    <p:extLst>
      <p:ext uri="{BB962C8B-B14F-4D97-AF65-F5344CB8AC3E}">
        <p14:creationId xmlns:p14="http://schemas.microsoft.com/office/powerpoint/2010/main" val="13432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 Were Always Here Theory</a:t>
            </a:r>
            <a:endParaRPr lang="en-CA" dirty="0"/>
          </a:p>
        </p:txBody>
      </p:sp>
      <p:sp>
        <p:nvSpPr>
          <p:cNvPr id="3" name="Content Placeholder 2"/>
          <p:cNvSpPr>
            <a:spLocks noGrp="1"/>
          </p:cNvSpPr>
          <p:nvPr>
            <p:ph idx="1"/>
          </p:nvPr>
        </p:nvSpPr>
        <p:spPr>
          <a:xfrm>
            <a:off x="71553" y="1476375"/>
            <a:ext cx="6469572" cy="5036392"/>
          </a:xfrm>
        </p:spPr>
        <p:txBody>
          <a:bodyPr>
            <a:normAutofit/>
          </a:bodyPr>
          <a:lstStyle/>
          <a:p>
            <a:r>
              <a:rPr lang="en-CA" sz="2800" dirty="0" smtClean="0"/>
              <a:t>Every Canadian Aboriginal group has a creation story.</a:t>
            </a:r>
          </a:p>
          <a:p>
            <a:r>
              <a:rPr lang="en-CA" sz="2800" dirty="0" smtClean="0"/>
              <a:t>For many Aboriginal people, stories told by elders have more credibility that the theories of archaeologists.</a:t>
            </a:r>
          </a:p>
          <a:p>
            <a:r>
              <a:rPr lang="en-CA" sz="2800" dirty="0" smtClean="0"/>
              <a:t>The </a:t>
            </a:r>
            <a:r>
              <a:rPr lang="en-CA" sz="2800" dirty="0" smtClean="0">
                <a:hlinkClick r:id="rId3"/>
              </a:rPr>
              <a:t>Legend of </a:t>
            </a:r>
            <a:r>
              <a:rPr lang="en-CA" sz="2800" dirty="0" err="1" smtClean="0">
                <a:hlinkClick r:id="rId3"/>
              </a:rPr>
              <a:t>Weesakayjack</a:t>
            </a:r>
            <a:endParaRPr lang="en-CA" sz="2800" dirty="0" smtClean="0"/>
          </a:p>
          <a:p>
            <a:endParaRPr lang="en-CA" sz="2800" dirty="0"/>
          </a:p>
          <a:p>
            <a:r>
              <a:rPr lang="en-CA" sz="2800" dirty="0" smtClean="0"/>
              <a:t>Another Mi’kmaq creation story can be found on page 9 of the text book.</a:t>
            </a:r>
            <a:endParaRPr lang="en-CA" sz="2800" dirty="0"/>
          </a:p>
        </p:txBody>
      </p:sp>
      <p:pic>
        <p:nvPicPr>
          <p:cNvPr id="4" name="Picture 3"/>
          <p:cNvPicPr>
            <a:picLocks noChangeAspect="1"/>
          </p:cNvPicPr>
          <p:nvPr/>
        </p:nvPicPr>
        <p:blipFill>
          <a:blip r:embed="rId4"/>
          <a:stretch>
            <a:fillRect/>
          </a:stretch>
        </p:blipFill>
        <p:spPr>
          <a:xfrm>
            <a:off x="6765060" y="1903445"/>
            <a:ext cx="4968962" cy="3759848"/>
          </a:xfrm>
          <a:prstGeom prst="rect">
            <a:avLst/>
          </a:prstGeom>
        </p:spPr>
      </p:pic>
    </p:spTree>
    <p:extLst>
      <p:ext uri="{BB962C8B-B14F-4D97-AF65-F5344CB8AC3E}">
        <p14:creationId xmlns:p14="http://schemas.microsoft.com/office/powerpoint/2010/main" val="205298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76200"/>
            <a:ext cx="10432439" cy="1096962"/>
          </a:xfrm>
        </p:spPr>
        <p:txBody>
          <a:bodyPr/>
          <a:lstStyle/>
          <a:p>
            <a:r>
              <a:rPr lang="en-CA" dirty="0" smtClean="0"/>
              <a:t>The People of Atlantic Canada: Archaic Period (6000-1000 BCE)</a:t>
            </a:r>
            <a:endParaRPr lang="en-CA" dirty="0"/>
          </a:p>
        </p:txBody>
      </p:sp>
      <p:sp>
        <p:nvSpPr>
          <p:cNvPr id="3" name="Content Placeholder 2"/>
          <p:cNvSpPr>
            <a:spLocks noGrp="1"/>
          </p:cNvSpPr>
          <p:nvPr>
            <p:ph idx="1"/>
          </p:nvPr>
        </p:nvSpPr>
        <p:spPr>
          <a:xfrm>
            <a:off x="653143" y="1600200"/>
            <a:ext cx="7091265" cy="4572000"/>
          </a:xfrm>
        </p:spPr>
        <p:txBody>
          <a:bodyPr>
            <a:normAutofit/>
          </a:bodyPr>
          <a:lstStyle/>
          <a:p>
            <a:r>
              <a:rPr lang="en-CA" sz="2800" dirty="0" smtClean="0"/>
              <a:t>Between 10,000 – 8,000 years ago the wold of the Paleo people experienced drastic climate changes and disappearing species.</a:t>
            </a:r>
          </a:p>
          <a:p>
            <a:r>
              <a:rPr lang="en-CA" sz="2800" dirty="0" smtClean="0"/>
              <a:t>Paleo Peoples were faced to make changes to meet these new challenges.</a:t>
            </a:r>
          </a:p>
          <a:p>
            <a:r>
              <a:rPr lang="en-CA" sz="2800" dirty="0" smtClean="0"/>
              <a:t>This new era, with its changed environment, is referred to as the Archaic Period.</a:t>
            </a:r>
            <a:endParaRPr lang="en-CA" sz="2800" dirty="0"/>
          </a:p>
        </p:txBody>
      </p:sp>
      <p:pic>
        <p:nvPicPr>
          <p:cNvPr id="4" name="Picture 3"/>
          <p:cNvPicPr>
            <a:picLocks noChangeAspect="1"/>
          </p:cNvPicPr>
          <p:nvPr/>
        </p:nvPicPr>
        <p:blipFill>
          <a:blip r:embed="rId3"/>
          <a:stretch>
            <a:fillRect/>
          </a:stretch>
        </p:blipFill>
        <p:spPr>
          <a:xfrm>
            <a:off x="7744409" y="1173163"/>
            <a:ext cx="4287208" cy="5684838"/>
          </a:xfrm>
          <a:prstGeom prst="rect">
            <a:avLst/>
          </a:prstGeom>
        </p:spPr>
      </p:pic>
    </p:spTree>
    <p:extLst>
      <p:ext uri="{BB962C8B-B14F-4D97-AF65-F5344CB8AC3E}">
        <p14:creationId xmlns:p14="http://schemas.microsoft.com/office/powerpoint/2010/main" val="103361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1104900" y="-15135"/>
            <a:ext cx="9601200" cy="6873135"/>
          </a:xfrm>
          <a:prstGeom prst="rect">
            <a:avLst/>
          </a:prstGeom>
        </p:spPr>
      </p:pic>
    </p:spTree>
    <p:extLst>
      <p:ext uri="{BB962C8B-B14F-4D97-AF65-F5344CB8AC3E}">
        <p14:creationId xmlns:p14="http://schemas.microsoft.com/office/powerpoint/2010/main" val="400239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800" dirty="0" smtClean="0"/>
              <a:t>People relocated to various locations, adjusting differently, creating cultural differences. What they had in common was their reliance on similar resources.</a:t>
            </a:r>
          </a:p>
          <a:p>
            <a:endParaRPr lang="en-CA" sz="2800" dirty="0"/>
          </a:p>
          <a:p>
            <a:r>
              <a:rPr lang="en-CA" sz="2800" dirty="0" smtClean="0"/>
              <a:t>These difference and similarities are based on analysis of archaeological evidence and what they thought and believed can only be hypothesized.</a:t>
            </a:r>
            <a:endParaRPr lang="en-CA" sz="2800" dirty="0"/>
          </a:p>
        </p:txBody>
      </p:sp>
    </p:spTree>
    <p:extLst>
      <p:ext uri="{BB962C8B-B14F-4D97-AF65-F5344CB8AC3E}">
        <p14:creationId xmlns:p14="http://schemas.microsoft.com/office/powerpoint/2010/main" val="85122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Radio-Carbon Dating</a:t>
            </a:r>
            <a:endParaRPr lang="en-CA" dirty="0"/>
          </a:p>
        </p:txBody>
      </p:sp>
      <p:sp>
        <p:nvSpPr>
          <p:cNvPr id="3" name="Content Placeholder 2"/>
          <p:cNvSpPr>
            <a:spLocks noGrp="1"/>
          </p:cNvSpPr>
          <p:nvPr>
            <p:ph idx="1"/>
          </p:nvPr>
        </p:nvSpPr>
        <p:spPr/>
        <p:txBody>
          <a:bodyPr>
            <a:normAutofit/>
          </a:bodyPr>
          <a:lstStyle/>
          <a:p>
            <a:r>
              <a:rPr lang="en-CA" sz="2800" dirty="0" smtClean="0"/>
              <a:t>In 1973, two archaeologists began working on a site in southern Labrador that gave us a remarkable new view into an incredible find.</a:t>
            </a:r>
          </a:p>
          <a:p>
            <a:r>
              <a:rPr lang="en-CA" sz="2800" dirty="0" smtClean="0"/>
              <a:t>When listening to the recount of the find think about what we can learn from what they found.</a:t>
            </a:r>
          </a:p>
          <a:p>
            <a:r>
              <a:rPr lang="en-CA" sz="2800" dirty="0" err="1" smtClean="0"/>
              <a:t>Pg</a:t>
            </a:r>
            <a:r>
              <a:rPr lang="en-CA" sz="2800" dirty="0" smtClean="0"/>
              <a:t> 11-12</a:t>
            </a:r>
            <a:endParaRPr lang="en-CA" sz="2800" dirty="0"/>
          </a:p>
        </p:txBody>
      </p:sp>
      <p:pic>
        <p:nvPicPr>
          <p:cNvPr id="4" name="Picture 3">
            <a:hlinkClick r:id="rId3"/>
          </p:cNvPr>
          <p:cNvPicPr>
            <a:picLocks noChangeAspect="1"/>
          </p:cNvPicPr>
          <p:nvPr/>
        </p:nvPicPr>
        <p:blipFill>
          <a:blip r:embed="rId4"/>
          <a:stretch>
            <a:fillRect/>
          </a:stretch>
        </p:blipFill>
        <p:spPr>
          <a:xfrm>
            <a:off x="6720067" y="3647686"/>
            <a:ext cx="4809459" cy="3210314"/>
          </a:xfrm>
          <a:prstGeom prst="rect">
            <a:avLst/>
          </a:prstGeom>
        </p:spPr>
      </p:pic>
      <p:sp>
        <p:nvSpPr>
          <p:cNvPr id="5" name="TextBox 4"/>
          <p:cNvSpPr txBox="1"/>
          <p:nvPr/>
        </p:nvSpPr>
        <p:spPr>
          <a:xfrm>
            <a:off x="3545633" y="5766318"/>
            <a:ext cx="2471189" cy="369332"/>
          </a:xfrm>
          <a:prstGeom prst="rect">
            <a:avLst/>
          </a:prstGeom>
          <a:noFill/>
        </p:spPr>
        <p:txBody>
          <a:bodyPr wrap="none" rtlCol="0">
            <a:spAutoFit/>
          </a:bodyPr>
          <a:lstStyle/>
          <a:p>
            <a:r>
              <a:rPr lang="en-CA" dirty="0" smtClean="0"/>
              <a:t>Video link -------------</a:t>
            </a:r>
            <a:r>
              <a:rPr lang="en-CA" dirty="0" smtClean="0">
                <a:sym typeface="Wingdings" panose="05000000000000000000" pitchFamily="2" charset="2"/>
              </a:rPr>
              <a:t></a:t>
            </a:r>
            <a:endParaRPr lang="en-CA" dirty="0"/>
          </a:p>
        </p:txBody>
      </p:sp>
    </p:spTree>
    <p:extLst>
      <p:ext uri="{BB962C8B-B14F-4D97-AF65-F5344CB8AC3E}">
        <p14:creationId xmlns:p14="http://schemas.microsoft.com/office/powerpoint/2010/main" val="290729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L’Anse-Amour</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3"/>
          <a:stretch>
            <a:fillRect/>
          </a:stretch>
        </p:blipFill>
        <p:spPr>
          <a:xfrm>
            <a:off x="360201" y="1924049"/>
            <a:ext cx="5238750" cy="3924300"/>
          </a:xfrm>
          <a:prstGeom prst="rect">
            <a:avLst/>
          </a:prstGeom>
        </p:spPr>
      </p:pic>
      <p:pic>
        <p:nvPicPr>
          <p:cNvPr id="5" name="Picture 4"/>
          <p:cNvPicPr>
            <a:picLocks noChangeAspect="1"/>
          </p:cNvPicPr>
          <p:nvPr/>
        </p:nvPicPr>
        <p:blipFill>
          <a:blip r:embed="rId4"/>
          <a:stretch>
            <a:fillRect/>
          </a:stretch>
        </p:blipFill>
        <p:spPr>
          <a:xfrm>
            <a:off x="5945951" y="1869280"/>
            <a:ext cx="6047802" cy="4033837"/>
          </a:xfrm>
          <a:prstGeom prst="rect">
            <a:avLst/>
          </a:prstGeom>
        </p:spPr>
      </p:pic>
    </p:spTree>
    <p:extLst>
      <p:ext uri="{BB962C8B-B14F-4D97-AF65-F5344CB8AC3E}">
        <p14:creationId xmlns:p14="http://schemas.microsoft.com/office/powerpoint/2010/main" val="404152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104900" y="1450910"/>
            <a:ext cx="10688994" cy="4572000"/>
          </a:xfrm>
        </p:spPr>
        <p:txBody>
          <a:bodyPr>
            <a:normAutofit/>
          </a:bodyPr>
          <a:lstStyle/>
          <a:p>
            <a:r>
              <a:rPr lang="en-CA" sz="2800" dirty="0" smtClean="0"/>
              <a:t>These Archaic people of the Atlantic later developed local variation of their culture and regional identities.</a:t>
            </a:r>
          </a:p>
          <a:p>
            <a:r>
              <a:rPr lang="en-CA" sz="2800" dirty="0" smtClean="0"/>
              <a:t>They became the Innu, Beothuk, Mi’kmaq, </a:t>
            </a:r>
            <a:r>
              <a:rPr lang="en-CA" sz="2800" dirty="0" err="1" smtClean="0"/>
              <a:t>Wuastukwiuk</a:t>
            </a:r>
            <a:r>
              <a:rPr lang="en-CA" sz="2800" dirty="0" smtClean="0"/>
              <a:t>, Passamaquoddy, Penobscot and Abenaki.</a:t>
            </a:r>
            <a:endParaRPr lang="en-CA" sz="2800" dirty="0"/>
          </a:p>
        </p:txBody>
      </p:sp>
      <p:pic>
        <p:nvPicPr>
          <p:cNvPr id="4" name="Picture 3"/>
          <p:cNvPicPr>
            <a:picLocks noChangeAspect="1"/>
          </p:cNvPicPr>
          <p:nvPr/>
        </p:nvPicPr>
        <p:blipFill>
          <a:blip r:embed="rId3"/>
          <a:stretch>
            <a:fillRect/>
          </a:stretch>
        </p:blipFill>
        <p:spPr>
          <a:xfrm>
            <a:off x="3052003" y="3417888"/>
            <a:ext cx="6086475" cy="3181350"/>
          </a:xfrm>
          <a:prstGeom prst="rect">
            <a:avLst/>
          </a:prstGeom>
        </p:spPr>
      </p:pic>
    </p:spTree>
    <p:extLst>
      <p:ext uri="{BB962C8B-B14F-4D97-AF65-F5344CB8AC3E}">
        <p14:creationId xmlns:p14="http://schemas.microsoft.com/office/powerpoint/2010/main" val="278270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People of the Artic (2000-0 BCE)</a:t>
            </a:r>
            <a:endParaRPr lang="en-CA" dirty="0"/>
          </a:p>
        </p:txBody>
      </p:sp>
      <p:sp>
        <p:nvSpPr>
          <p:cNvPr id="3" name="Content Placeholder 2"/>
          <p:cNvSpPr>
            <a:spLocks noGrp="1"/>
          </p:cNvSpPr>
          <p:nvPr>
            <p:ph idx="1"/>
          </p:nvPr>
        </p:nvSpPr>
        <p:spPr>
          <a:xfrm>
            <a:off x="1104900" y="1600200"/>
            <a:ext cx="4866692" cy="4572000"/>
          </a:xfrm>
        </p:spPr>
        <p:txBody>
          <a:bodyPr>
            <a:normAutofit/>
          </a:bodyPr>
          <a:lstStyle/>
          <a:p>
            <a:pPr marL="0" indent="0">
              <a:buNone/>
            </a:pPr>
            <a:r>
              <a:rPr lang="en-CA" sz="2800" dirty="0" smtClean="0"/>
              <a:t>Quick Reading Activity:</a:t>
            </a:r>
          </a:p>
          <a:p>
            <a:r>
              <a:rPr lang="en-CA" sz="2800" dirty="0" smtClean="0"/>
              <a:t>Two </a:t>
            </a:r>
            <a:r>
              <a:rPr lang="en-CA" sz="2800" dirty="0" err="1" smtClean="0"/>
              <a:t>distict</a:t>
            </a:r>
            <a:r>
              <a:rPr lang="en-CA" sz="2800" dirty="0" smtClean="0"/>
              <a:t> groups emerged in the Artic: the Paleo-Eskimo and the Dorset. Read pages 13-17 to discover the fate of these two groups.</a:t>
            </a:r>
            <a:endParaRPr lang="en-CA" sz="2800" dirty="0"/>
          </a:p>
        </p:txBody>
      </p:sp>
      <p:pic>
        <p:nvPicPr>
          <p:cNvPr id="4" name="Picture 3"/>
          <p:cNvPicPr>
            <a:picLocks noChangeAspect="1"/>
          </p:cNvPicPr>
          <p:nvPr/>
        </p:nvPicPr>
        <p:blipFill>
          <a:blip r:embed="rId3"/>
          <a:stretch>
            <a:fillRect/>
          </a:stretch>
        </p:blipFill>
        <p:spPr>
          <a:xfrm>
            <a:off x="7184571" y="1460434"/>
            <a:ext cx="3549910" cy="4520219"/>
          </a:xfrm>
          <a:prstGeom prst="rect">
            <a:avLst/>
          </a:prstGeom>
        </p:spPr>
      </p:pic>
    </p:spTree>
    <p:extLst>
      <p:ext uri="{BB962C8B-B14F-4D97-AF65-F5344CB8AC3E}">
        <p14:creationId xmlns:p14="http://schemas.microsoft.com/office/powerpoint/2010/main" val="199290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Methods of Historical Inquiry</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174975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Theories of Origins </a:t>
            </a:r>
            <a:r>
              <a:rPr lang="en-CA" dirty="0" smtClean="0"/>
              <a:t>and Arrival</a:t>
            </a:r>
            <a:endParaRPr lang="en-CA" dirty="0"/>
          </a:p>
        </p:txBody>
      </p:sp>
      <p:sp>
        <p:nvSpPr>
          <p:cNvPr id="6" name="Content Placeholder 5"/>
          <p:cNvSpPr>
            <a:spLocks noGrp="1"/>
          </p:cNvSpPr>
          <p:nvPr>
            <p:ph idx="1"/>
          </p:nvPr>
        </p:nvSpPr>
        <p:spPr>
          <a:xfrm>
            <a:off x="409074" y="1600200"/>
            <a:ext cx="4740442" cy="4572000"/>
          </a:xfrm>
        </p:spPr>
        <p:txBody>
          <a:bodyPr>
            <a:normAutofit/>
          </a:bodyPr>
          <a:lstStyle/>
          <a:p>
            <a:r>
              <a:rPr lang="en-CA" sz="2800" dirty="0" smtClean="0"/>
              <a:t>80,000 – 12,000 BCE years ago nearly all of Canada was covered by a km of glacial ice.</a:t>
            </a:r>
          </a:p>
          <a:p>
            <a:r>
              <a:rPr lang="en-CA" sz="2800" dirty="0" smtClean="0"/>
              <a:t>This massive ice mass reduced sea levels by 125 meters leaving a 1000 km plain in what is the present day Bering Sea.</a:t>
            </a:r>
          </a:p>
          <a:p>
            <a:r>
              <a:rPr lang="en-CA" sz="2800" dirty="0" smtClean="0"/>
              <a:t>Known as </a:t>
            </a:r>
            <a:r>
              <a:rPr lang="en-CA" sz="2800" dirty="0" smtClean="0">
                <a:solidFill>
                  <a:srgbClr val="FF0000"/>
                </a:solidFill>
              </a:rPr>
              <a:t>Beringia</a:t>
            </a:r>
            <a:r>
              <a:rPr lang="en-CA" sz="2800" dirty="0" smtClean="0"/>
              <a:t>.</a:t>
            </a:r>
            <a:endParaRPr lang="en-CA" sz="2800" dirty="0"/>
          </a:p>
        </p:txBody>
      </p:sp>
      <p:pic>
        <p:nvPicPr>
          <p:cNvPr id="1026" name="Picture 2" descr="ab_largemap_4_ms_final_25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217" y="1166812"/>
            <a:ext cx="6438900" cy="543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9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stretch>
            <a:fillRect/>
          </a:stretch>
        </p:blipFill>
        <p:spPr>
          <a:xfrm>
            <a:off x="1949115" y="419884"/>
            <a:ext cx="6713621" cy="6438116"/>
          </a:xfrm>
          <a:prstGeom prst="rect">
            <a:avLst/>
          </a:prstGeom>
        </p:spPr>
      </p:pic>
    </p:spTree>
    <p:extLst>
      <p:ext uri="{BB962C8B-B14F-4D97-AF65-F5344CB8AC3E}">
        <p14:creationId xmlns:p14="http://schemas.microsoft.com/office/powerpoint/2010/main" val="69136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1104900" y="1600200"/>
            <a:ext cx="7990974" cy="4572000"/>
          </a:xfrm>
        </p:spPr>
        <p:txBody>
          <a:bodyPr/>
          <a:lstStyle/>
          <a:p>
            <a:endParaRPr lang="en-CA" dirty="0"/>
          </a:p>
        </p:txBody>
      </p:sp>
      <p:pic>
        <p:nvPicPr>
          <p:cNvPr id="2050" name="Picture 2" descr="Image result for berin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302150"/>
            <a:ext cx="9949280" cy="516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0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63" y="4734077"/>
            <a:ext cx="5319963" cy="1096962"/>
          </a:xfrm>
        </p:spPr>
        <p:txBody>
          <a:bodyPr>
            <a:normAutofit fontScale="90000"/>
          </a:bodyPr>
          <a:lstStyle/>
          <a:p>
            <a:r>
              <a:rPr lang="en-CA" dirty="0" smtClean="0"/>
              <a:t>Paleolithic hunters hunted giant beavers, ground sloths, camels and bison across this corridor between the continents.</a:t>
            </a:r>
            <a:endParaRPr lang="en-CA" dirty="0"/>
          </a:p>
        </p:txBody>
      </p:sp>
      <p:pic>
        <p:nvPicPr>
          <p:cNvPr id="3074" name="Picture 2" descr="Image result for giant beaver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9590" y="76200"/>
            <a:ext cx="6931231" cy="38875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ound slot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821" y="2791326"/>
            <a:ext cx="4762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8175100" y="314674"/>
            <a:ext cx="3758221" cy="4953304"/>
          </a:xfrm>
          <a:prstGeom prst="rect">
            <a:avLst/>
          </a:prstGeom>
        </p:spPr>
      </p:pic>
    </p:spTree>
    <p:extLst>
      <p:ext uri="{BB962C8B-B14F-4D97-AF65-F5344CB8AC3E}">
        <p14:creationId xmlns:p14="http://schemas.microsoft.com/office/powerpoint/2010/main" val="181100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Migration</a:t>
            </a:r>
            <a:endParaRPr lang="en-CA" dirty="0"/>
          </a:p>
        </p:txBody>
      </p:sp>
      <p:sp>
        <p:nvSpPr>
          <p:cNvPr id="3" name="Content Placeholder 2"/>
          <p:cNvSpPr>
            <a:spLocks noGrp="1"/>
          </p:cNvSpPr>
          <p:nvPr>
            <p:ph idx="1"/>
          </p:nvPr>
        </p:nvSpPr>
        <p:spPr>
          <a:xfrm>
            <a:off x="1104900" y="1600200"/>
            <a:ext cx="9982200" cy="2731168"/>
          </a:xfrm>
        </p:spPr>
        <p:txBody>
          <a:bodyPr>
            <a:normAutofit/>
          </a:bodyPr>
          <a:lstStyle/>
          <a:p>
            <a:r>
              <a:rPr lang="en-CA" sz="2400" dirty="0" smtClean="0"/>
              <a:t>The movement of these early hunters is thought to have taken thousands of years.</a:t>
            </a:r>
          </a:p>
          <a:p>
            <a:r>
              <a:rPr lang="en-CA" sz="2400" dirty="0" smtClean="0"/>
              <a:t>Oldest evidence shows material dating back 24,000 years but recently (2004) new evidence has dated back to 50,000 years.</a:t>
            </a:r>
          </a:p>
          <a:p>
            <a:r>
              <a:rPr lang="en-CA" sz="2400" dirty="0" smtClean="0"/>
              <a:t>Some of the artifacts show similar characteristics to those found in northeast Asia.</a:t>
            </a:r>
            <a:endParaRPr lang="en-CA" sz="2400" dirty="0"/>
          </a:p>
        </p:txBody>
      </p:sp>
      <p:pic>
        <p:nvPicPr>
          <p:cNvPr id="4098" name="Picture 2" descr="Cut marks in the jaw bone of a now-extinct Yukon horse serve as evidence that humans occupied the Bluefish Caves in Yukon, Canada, up to 24,000 years ago. Photo by Bourgeon et 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659" y="3816016"/>
            <a:ext cx="581025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44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Blue Fish Caves</a:t>
            </a:r>
            <a:endParaRPr lang="en-CA" dirty="0"/>
          </a:p>
        </p:txBody>
      </p:sp>
      <p:sp>
        <p:nvSpPr>
          <p:cNvPr id="3" name="Content Placeholder 2"/>
          <p:cNvSpPr>
            <a:spLocks noGrp="1"/>
          </p:cNvSpPr>
          <p:nvPr>
            <p:ph idx="1"/>
          </p:nvPr>
        </p:nvSpPr>
        <p:spPr>
          <a:xfrm>
            <a:off x="264696" y="1600200"/>
            <a:ext cx="5197642" cy="4572000"/>
          </a:xfrm>
        </p:spPr>
        <p:txBody>
          <a:bodyPr>
            <a:normAutofit/>
          </a:bodyPr>
          <a:lstStyle/>
          <a:p>
            <a:r>
              <a:rPr lang="en-CA" sz="2400" dirty="0" smtClean="0"/>
              <a:t>Three caves in northern Yukon contain some of the earliest evidence of human occupation. The </a:t>
            </a:r>
            <a:r>
              <a:rPr lang="en-US" sz="2400" dirty="0" smtClean="0"/>
              <a:t>Bluefish </a:t>
            </a:r>
            <a:r>
              <a:rPr lang="en-US" sz="2400" dirty="0"/>
              <a:t>Caves contain the oldest undisturbed archaeological evidence in Canada</a:t>
            </a:r>
            <a:r>
              <a:rPr lang="en-US" sz="2400" dirty="0" smtClean="0"/>
              <a:t>.</a:t>
            </a:r>
          </a:p>
          <a:p>
            <a:r>
              <a:rPr lang="en-US" sz="2400" dirty="0"/>
              <a:t>I</a:t>
            </a:r>
            <a:r>
              <a:rPr lang="en-US" sz="2400" dirty="0" smtClean="0"/>
              <a:t>t </a:t>
            </a:r>
            <a:r>
              <a:rPr lang="en-US" sz="2400" dirty="0"/>
              <a:t>is now possible to suggest that Bluefish Caves were sporadically and discontinuously used by small hunting groups or parties between 25 000 and 12 000 years ago. </a:t>
            </a:r>
            <a:endParaRPr lang="en-CA" sz="2400" dirty="0"/>
          </a:p>
        </p:txBody>
      </p:sp>
      <p:pic>
        <p:nvPicPr>
          <p:cNvPr id="5122" name="Picture 2" descr="allclov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436" y="1462087"/>
            <a:ext cx="5972175"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82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Rare evidence </a:t>
            </a:r>
            <a:endParaRPr lang="en-CA" dirty="0"/>
          </a:p>
        </p:txBody>
      </p:sp>
      <p:sp>
        <p:nvSpPr>
          <p:cNvPr id="3" name="Content Placeholder 2"/>
          <p:cNvSpPr>
            <a:spLocks noGrp="1"/>
          </p:cNvSpPr>
          <p:nvPr>
            <p:ph idx="1"/>
          </p:nvPr>
        </p:nvSpPr>
        <p:spPr>
          <a:xfrm>
            <a:off x="298580" y="1600200"/>
            <a:ext cx="5691673" cy="4572000"/>
          </a:xfrm>
        </p:spPr>
        <p:txBody>
          <a:bodyPr>
            <a:normAutofit lnSpcReduction="10000"/>
          </a:bodyPr>
          <a:lstStyle/>
          <a:p>
            <a:r>
              <a:rPr lang="en-CA" sz="2800" dirty="0" smtClean="0"/>
              <a:t>Why would it be challenging to find artifacts in Canada?</a:t>
            </a:r>
          </a:p>
          <a:p>
            <a:r>
              <a:rPr lang="en-CA" sz="2800" dirty="0" smtClean="0"/>
              <a:t>It is difficult to discover artifacts here in Canada as our climate does not sustain organic material for very long. The acidity of our soil and the moisture levels as well as the variety of weather tend to degrade artifacts at a quicker pace compared to places such as Egypt and around the Mediterranean. </a:t>
            </a:r>
            <a:endParaRPr lang="en-CA" sz="2800" dirty="0"/>
          </a:p>
        </p:txBody>
      </p:sp>
      <p:pic>
        <p:nvPicPr>
          <p:cNvPr id="4" name="Picture 3">
            <a:hlinkClick r:id="rId3"/>
          </p:cNvPr>
          <p:cNvPicPr>
            <a:picLocks noChangeAspect="1"/>
          </p:cNvPicPr>
          <p:nvPr/>
        </p:nvPicPr>
        <p:blipFill>
          <a:blip r:embed="rId4"/>
          <a:stretch>
            <a:fillRect/>
          </a:stretch>
        </p:blipFill>
        <p:spPr>
          <a:xfrm>
            <a:off x="6261618" y="1981200"/>
            <a:ext cx="5715000" cy="3810000"/>
          </a:xfrm>
          <a:prstGeom prst="rect">
            <a:avLst/>
          </a:prstGeom>
          <a:ln>
            <a:solidFill>
              <a:schemeClr val="accent1"/>
            </a:solidFill>
          </a:ln>
        </p:spPr>
      </p:pic>
      <p:sp>
        <p:nvSpPr>
          <p:cNvPr id="5" name="TextBox 4"/>
          <p:cNvSpPr txBox="1"/>
          <p:nvPr/>
        </p:nvSpPr>
        <p:spPr>
          <a:xfrm>
            <a:off x="4833257" y="6229906"/>
            <a:ext cx="970384" cy="369332"/>
          </a:xfrm>
          <a:prstGeom prst="rect">
            <a:avLst/>
          </a:prstGeom>
          <a:noFill/>
        </p:spPr>
        <p:txBody>
          <a:bodyPr wrap="square" rtlCol="0">
            <a:spAutoFit/>
          </a:bodyPr>
          <a:lstStyle/>
          <a:p>
            <a:r>
              <a:rPr lang="en-CA" dirty="0" smtClean="0"/>
              <a:t>link</a:t>
            </a:r>
            <a:endParaRPr lang="en-CA" dirty="0"/>
          </a:p>
        </p:txBody>
      </p:sp>
      <p:cxnSp>
        <p:nvCxnSpPr>
          <p:cNvPr id="7" name="Straight Arrow Connector 6"/>
          <p:cNvCxnSpPr/>
          <p:nvPr/>
        </p:nvCxnSpPr>
        <p:spPr>
          <a:xfrm flipV="1">
            <a:off x="5467739" y="6008914"/>
            <a:ext cx="522514" cy="41054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53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1722</Words>
  <Application>Microsoft Office PowerPoint</Application>
  <PresentationFormat>Widescreen</PresentationFormat>
  <Paragraphs>115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Euphemia</vt:lpstr>
      <vt:lpstr>Plantagenet Cherokee</vt:lpstr>
      <vt:lpstr>Wingdings</vt:lpstr>
      <vt:lpstr>Academic Literature 16x9</vt:lpstr>
      <vt:lpstr>First Arrivals</vt:lpstr>
      <vt:lpstr>PowerPoint Presentation</vt:lpstr>
      <vt:lpstr>Theories of Origins and Arrival</vt:lpstr>
      <vt:lpstr>PowerPoint Presentation</vt:lpstr>
      <vt:lpstr>PowerPoint Presentation</vt:lpstr>
      <vt:lpstr>Paleolithic hunters hunted giant beavers, ground sloths, camels and bison across this corridor between the continents.</vt:lpstr>
      <vt:lpstr>Migration</vt:lpstr>
      <vt:lpstr>Blue Fish Caves</vt:lpstr>
      <vt:lpstr>Rare evidence </vt:lpstr>
      <vt:lpstr>Differing Views</vt:lpstr>
      <vt:lpstr>Cont…</vt:lpstr>
      <vt:lpstr>Your Thoughts</vt:lpstr>
      <vt:lpstr>The Coastal Route Theory</vt:lpstr>
      <vt:lpstr>New Information – Argument against Beringia</vt:lpstr>
      <vt:lpstr>Thoughts</vt:lpstr>
      <vt:lpstr>DNA and Migration Theories</vt:lpstr>
      <vt:lpstr>Evidence</vt:lpstr>
      <vt:lpstr>We Were Always Here Theory</vt:lpstr>
      <vt:lpstr>The People of Atlantic Canada: Archaic Period (6000-1000 BCE)</vt:lpstr>
      <vt:lpstr>PowerPoint Presentation</vt:lpstr>
      <vt:lpstr>Radio-Carbon Dating</vt:lpstr>
      <vt:lpstr>L’Anse-Amour</vt:lpstr>
      <vt:lpstr>PowerPoint Presentation</vt:lpstr>
      <vt:lpstr>The People of the Artic (2000-0 BCE)</vt:lpstr>
      <vt:lpstr>Methods of Historical Inquiry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2017-09-12T00:30:04Z</dcterms:created>
  <dcterms:modified xsi:type="dcterms:W3CDTF">2019-09-12T14:14:10Z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