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1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4" r:id="rId9"/>
    <p:sldId id="265" r:id="rId10"/>
    <p:sldId id="269" r:id="rId11"/>
    <p:sldId id="266" r:id="rId12"/>
    <p:sldId id="267" r:id="rId13"/>
    <p:sldId id="262" r:id="rId14"/>
    <p:sldId id="271" r:id="rId15"/>
    <p:sldId id="275" r:id="rId16"/>
    <p:sldId id="276" r:id="rId17"/>
    <p:sldId id="272" r:id="rId18"/>
    <p:sldId id="277" r:id="rId19"/>
    <p:sldId id="273" r:id="rId20"/>
    <p:sldId id="274" r:id="rId21"/>
    <p:sldId id="278" r:id="rId22"/>
    <p:sldId id="283" r:id="rId23"/>
    <p:sldId id="279" r:id="rId24"/>
    <p:sldId id="280" r:id="rId25"/>
    <p:sldId id="281" r:id="rId26"/>
    <p:sldId id="282" r:id="rId27"/>
    <p:sldId id="284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17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01B39F-E98C-48B9-B451-A9887A72BB35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7AD14C-DF42-46EF-8F56-C75A98E7E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56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FAB940-2696-4815-B791-D561E1D76867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B97084-C691-4199-9C0F-A79E157D3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2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97084-C691-4199-9C0F-A79E157D3D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89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AAA3-37E4-4DAB-A505-55024290D236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03C23-6C1B-41F2-83D0-B416BA62D0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AAA3-37E4-4DAB-A505-55024290D236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3C23-6C1B-41F2-83D0-B416BA62D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AAA3-37E4-4DAB-A505-55024290D236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3C23-6C1B-41F2-83D0-B416BA62D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AAA3-37E4-4DAB-A505-55024290D236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3C23-6C1B-41F2-83D0-B416BA62D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AAA3-37E4-4DAB-A505-55024290D236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3C23-6C1B-41F2-83D0-B416BA62D0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AAA3-37E4-4DAB-A505-55024290D236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3C23-6C1B-41F2-83D0-B416BA62D0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AAA3-37E4-4DAB-A505-55024290D236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3C23-6C1B-41F2-83D0-B416BA62D02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AAA3-37E4-4DAB-A505-55024290D236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3C23-6C1B-41F2-83D0-B416BA62D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AAA3-37E4-4DAB-A505-55024290D236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3C23-6C1B-41F2-83D0-B416BA62D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AAA3-37E4-4DAB-A505-55024290D236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3C23-6C1B-41F2-83D0-B416BA62D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AAA3-37E4-4DAB-A505-55024290D236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3C23-6C1B-41F2-83D0-B416BA62D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1C3AAA3-37E4-4DAB-A505-55024290D236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0203C23-6C1B-41F2-83D0-B416BA62D0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logy.ohio-state.edu/~vonfrese/gs100/lect07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blogs.indium.com/blog/carol-gowans/page/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propertiesofmetals.wordpress.com/physical-properties-ductile-and-malleabl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orbit.com/news/science/1112693997/boiling-water-leidenfrost-effect-091412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factmonster.com/dk/encyclopedia/rock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hyperlink" Target="http://termcoord.wordpress.com/2012/06/29/salt-salary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ssc.education.ed.ac.uk/bsl/chemistry/dissolved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theharperteam.com/blog/san-ramon-2/bay-area-home-sales-slow-as-molass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www.atmo.arizona.edu/students/courselinks/spring08/atmo336s1/courses/spring13/atmo170a1s1/lecture_notes/feb04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en.wikipedia.org/wiki/Combustion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fineartamerica.com/featured/magnesium-reacting-in-acid-andrew-lambert-photography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quachillwatercoolers.co.uk/blog/wp-content/uploads/2012/10/Aquachill-Background-Image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2.bp.blogspot.com/-XNmbAbdJ2zQ/T81dDaYuoQI/AAAAAAAAABw/HKy3J6w0NyI/s1600/textura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assignmenthelp.net/assignment_help/images/chemistry/states-of-matter/state-of-matter-assignment-help.PNG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moodle.battle-creek.k12.mi.us/mod/resource/view.php?id=211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800"/>
            <a:ext cx="7315200" cy="1165225"/>
          </a:xfrm>
        </p:spPr>
        <p:txBody>
          <a:bodyPr/>
          <a:lstStyle/>
          <a:p>
            <a:r>
              <a:rPr lang="en-US" sz="5400" dirty="0" smtClean="0"/>
              <a:t>Properties of Matter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3453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Mohs</a:t>
            </a:r>
            <a:r>
              <a:rPr lang="en-US" dirty="0" smtClean="0"/>
              <a:t> Scale of Hardness</a:t>
            </a:r>
            <a:endParaRPr lang="en-US" dirty="0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7315200" cy="5079176"/>
          </a:xfrm>
        </p:spPr>
      </p:pic>
    </p:spTree>
    <p:extLst>
      <p:ext uri="{BB962C8B-B14F-4D97-AF65-F5344CB8AC3E}">
        <p14:creationId xmlns:p14="http://schemas.microsoft.com/office/powerpoint/2010/main" val="44637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b="1" dirty="0" smtClean="0"/>
              <a:t>Malleability</a:t>
            </a:r>
            <a:r>
              <a:rPr lang="en-US" dirty="0" smtClean="0"/>
              <a:t>: The ability of a substance to be </a:t>
            </a:r>
            <a:r>
              <a:rPr lang="en-US" smtClean="0"/>
              <a:t>hammered or </a:t>
            </a:r>
            <a:r>
              <a:rPr lang="en-US" dirty="0" smtClean="0"/>
              <a:t>bent into different shapes.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Examples:</a:t>
            </a:r>
            <a:endParaRPr lang="en-US" dirty="0"/>
          </a:p>
          <a:p>
            <a:r>
              <a:rPr lang="en-US" dirty="0" smtClean="0"/>
              <a:t>Aluminum foil and Gold are malleable.</a:t>
            </a:r>
          </a:p>
          <a:p>
            <a:r>
              <a:rPr lang="en-US" dirty="0" smtClean="0"/>
              <a:t>Glass is not malleable.</a:t>
            </a:r>
          </a:p>
          <a:p>
            <a:endParaRPr lang="en-US" dirty="0"/>
          </a:p>
          <a:p>
            <a:r>
              <a:rPr lang="en-US" dirty="0" smtClean="0"/>
              <a:t>The opposite of malleable is </a:t>
            </a:r>
            <a:r>
              <a:rPr lang="en-US" dirty="0" smtClean="0">
                <a:solidFill>
                  <a:srgbClr val="00B050"/>
                </a:solidFill>
              </a:rPr>
              <a:t>brittle</a:t>
            </a:r>
            <a:r>
              <a:rPr lang="en-US" dirty="0" smtClean="0"/>
              <a:t> (shatters when hammered instead of flattening out)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2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Malleability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6858000" cy="5143500"/>
          </a:xfrm>
        </p:spPr>
      </p:pic>
    </p:spTree>
    <p:extLst>
      <p:ext uri="{BB962C8B-B14F-4D97-AF65-F5344CB8AC3E}">
        <p14:creationId xmlns:p14="http://schemas.microsoft.com/office/powerpoint/2010/main" val="19473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b="1" dirty="0" smtClean="0"/>
              <a:t>Ductility</a:t>
            </a:r>
            <a:r>
              <a:rPr lang="en-US" dirty="0" smtClean="0"/>
              <a:t>: The ability of a substance to be pulled out into wires</a:t>
            </a:r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r>
              <a:rPr lang="en-US" dirty="0" smtClean="0"/>
              <a:t>Copper is ductile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800350"/>
            <a:ext cx="54102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4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b="1" dirty="0" smtClean="0"/>
              <a:t>Melting and Boiling Point</a:t>
            </a:r>
            <a:r>
              <a:rPr lang="en-US" dirty="0" smtClean="0"/>
              <a:t>: The temperature at which substances change state.</a:t>
            </a:r>
          </a:p>
          <a:p>
            <a:endParaRPr lang="en-US" dirty="0"/>
          </a:p>
          <a:p>
            <a:r>
              <a:rPr lang="en-US" dirty="0" smtClean="0"/>
              <a:t>Melting point of water (change from solid to liquid) is 0°C</a:t>
            </a:r>
          </a:p>
          <a:p>
            <a:endParaRPr lang="en-US" dirty="0" smtClean="0"/>
          </a:p>
          <a:p>
            <a:r>
              <a:rPr lang="en-US" dirty="0" smtClean="0"/>
              <a:t>Boiling point of water (change from liquid to </a:t>
            </a:r>
            <a:r>
              <a:rPr lang="en-US" dirty="0" err="1" smtClean="0"/>
              <a:t>vapour</a:t>
            </a:r>
            <a:r>
              <a:rPr lang="en-US" dirty="0" smtClean="0"/>
              <a:t>) is 10</a:t>
            </a:r>
            <a:r>
              <a:rPr lang="en-US" dirty="0"/>
              <a:t>0°C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1600200"/>
            <a:ext cx="4040188" cy="609600"/>
          </a:xfrm>
        </p:spPr>
        <p:txBody>
          <a:bodyPr/>
          <a:lstStyle/>
          <a:p>
            <a:r>
              <a:rPr lang="en-US" b="1" dirty="0" smtClean="0"/>
              <a:t>Melting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/>
          <a:lstStyle/>
          <a:p>
            <a:r>
              <a:rPr lang="en-US" b="1" dirty="0" smtClean="0"/>
              <a:t>Boiling</a:t>
            </a:r>
            <a:endParaRPr lang="en-US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86" y="2209800"/>
            <a:ext cx="4189214" cy="3351371"/>
          </a:xfrm>
        </p:spPr>
      </p:pic>
      <p:pic>
        <p:nvPicPr>
          <p:cNvPr id="10" name="Content Placeholder 9">
            <a:hlinkClick r:id="rId3"/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3" y="2209800"/>
            <a:ext cx="4041775" cy="3352800"/>
          </a:xfrm>
        </p:spPr>
      </p:pic>
    </p:spTree>
    <p:extLst>
      <p:ext uri="{BB962C8B-B14F-4D97-AF65-F5344CB8AC3E}">
        <p14:creationId xmlns:p14="http://schemas.microsoft.com/office/powerpoint/2010/main" val="263751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b="1" dirty="0" smtClean="0"/>
              <a:t>Crystal Form</a:t>
            </a:r>
            <a:r>
              <a:rPr lang="en-US" dirty="0" smtClean="0"/>
              <a:t>: A solid form in which you can see a definite structure of cubes or blocks with a regular pattern</a:t>
            </a:r>
          </a:p>
          <a:p>
            <a:endParaRPr lang="en-US" dirty="0"/>
          </a:p>
          <a:p>
            <a:r>
              <a:rPr lang="en-US" dirty="0" smtClean="0"/>
              <a:t>Example: salt				quartz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719068"/>
            <a:ext cx="3477754" cy="2935224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19068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4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US" b="1" dirty="0" smtClean="0"/>
              <a:t>Solubility</a:t>
            </a:r>
            <a:r>
              <a:rPr lang="en-US" dirty="0" smtClean="0"/>
              <a:t>: The ability of a substance to dissolve in a substance such as water.</a:t>
            </a:r>
          </a:p>
          <a:p>
            <a:pPr marL="457200" indent="-457200">
              <a:buFont typeface="+mj-lt"/>
              <a:buAutoNum type="arabicPeriod" startAt="7"/>
            </a:pPr>
            <a:endParaRPr lang="en-US" dirty="0"/>
          </a:p>
          <a:p>
            <a:r>
              <a:rPr lang="en-US" dirty="0" smtClean="0"/>
              <a:t>Salt is soluble in water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Pepper is insoluble in water (insoluble means not soluble)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92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Sugar Dissolves in </a:t>
            </a:r>
            <a:r>
              <a:rPr lang="en-US" dirty="0"/>
              <a:t>H</a:t>
            </a:r>
            <a:r>
              <a:rPr lang="en-US" dirty="0" smtClean="0"/>
              <a:t>ot </a:t>
            </a:r>
            <a:r>
              <a:rPr lang="en-US" dirty="0"/>
              <a:t>C</a:t>
            </a:r>
            <a:r>
              <a:rPr lang="en-US" dirty="0" smtClean="0"/>
              <a:t>offee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752600"/>
            <a:ext cx="4876800" cy="4944377"/>
          </a:xfrm>
        </p:spPr>
      </p:pic>
    </p:spTree>
    <p:extLst>
      <p:ext uri="{BB962C8B-B14F-4D97-AF65-F5344CB8AC3E}">
        <p14:creationId xmlns:p14="http://schemas.microsoft.com/office/powerpoint/2010/main" val="7925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n-US" b="1" dirty="0" smtClean="0"/>
              <a:t>Viscosity</a:t>
            </a:r>
            <a:r>
              <a:rPr lang="en-US" dirty="0" smtClean="0"/>
              <a:t>: refers to how easily a liquid flows</a:t>
            </a:r>
          </a:p>
          <a:p>
            <a:endParaRPr lang="en-US" dirty="0"/>
          </a:p>
          <a:p>
            <a:r>
              <a:rPr lang="en-US" dirty="0" smtClean="0"/>
              <a:t>The thicker the liquid – the more viscous it is</a:t>
            </a:r>
          </a:p>
          <a:p>
            <a:endParaRPr lang="en-US" dirty="0" smtClean="0"/>
          </a:p>
          <a:p>
            <a:r>
              <a:rPr lang="en-US" dirty="0" smtClean="0"/>
              <a:t>Molasses is more </a:t>
            </a:r>
          </a:p>
          <a:p>
            <a:pPr marL="0" indent="0">
              <a:buNone/>
            </a:pPr>
            <a:r>
              <a:rPr lang="en-US" dirty="0" smtClean="0"/>
              <a:t>    viscous that water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20040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Matter is anything that has </a:t>
            </a:r>
            <a:r>
              <a:rPr lang="en-US" dirty="0" smtClean="0">
                <a:solidFill>
                  <a:srgbClr val="FF0000"/>
                </a:solidFill>
              </a:rPr>
              <a:t>mass</a:t>
            </a:r>
            <a:r>
              <a:rPr lang="en-US" dirty="0" smtClean="0"/>
              <a:t> and takes up </a:t>
            </a:r>
            <a:r>
              <a:rPr lang="en-US" dirty="0" smtClean="0">
                <a:solidFill>
                  <a:srgbClr val="FF0000"/>
                </a:solidFill>
              </a:rPr>
              <a:t>space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en-US" i="1" dirty="0">
                <a:latin typeface="Calibri" panose="020F0502020204030204" pitchFamily="34" charset="0"/>
              </a:rPr>
              <a:t> See excerpt from Bill Bryson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Everything around you is made of matter.</a:t>
            </a:r>
          </a:p>
          <a:p>
            <a:endParaRPr lang="en-US" dirty="0"/>
          </a:p>
          <a:p>
            <a:r>
              <a:rPr lang="en-US" dirty="0" smtClean="0"/>
              <a:t>Can matter change? If yes, how?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0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lang="en-US" b="1" dirty="0" smtClean="0"/>
              <a:t>Density</a:t>
            </a:r>
            <a:r>
              <a:rPr lang="en-US" dirty="0" smtClean="0"/>
              <a:t>: The amount of matter per unit volume of that matter</a:t>
            </a:r>
          </a:p>
          <a:p>
            <a:endParaRPr lang="en-US" dirty="0"/>
          </a:p>
          <a:p>
            <a:r>
              <a:rPr lang="en-US" dirty="0" smtClean="0"/>
              <a:t>Measured in g/cm</a:t>
            </a:r>
            <a:r>
              <a:rPr lang="en-US" baseline="30000" dirty="0" smtClean="0"/>
              <a:t>3 </a:t>
            </a:r>
          </a:p>
          <a:p>
            <a:endParaRPr lang="en-US" baseline="30000" dirty="0"/>
          </a:p>
          <a:p>
            <a:r>
              <a:rPr lang="en-US" dirty="0" smtClean="0"/>
              <a:t>The density of water is 1.0 g/cm</a:t>
            </a:r>
            <a:r>
              <a:rPr lang="en-US" baseline="30000" dirty="0" smtClean="0"/>
              <a:t>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92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>
                <a:effectLst/>
                <a:latin typeface="+mj-lt"/>
              </a:rPr>
              <a:t>Anything </a:t>
            </a:r>
            <a:r>
              <a:rPr lang="en-US" sz="2200" dirty="0">
                <a:effectLst/>
                <a:latin typeface="+mj-lt"/>
              </a:rPr>
              <a:t>that is less dense than water will float in </a:t>
            </a:r>
            <a:r>
              <a:rPr lang="en-US" sz="2200" dirty="0" smtClean="0">
                <a:effectLst/>
                <a:latin typeface="+mj-lt"/>
              </a:rPr>
              <a:t>water. Anything </a:t>
            </a:r>
            <a:r>
              <a:rPr lang="en-US" sz="2200" dirty="0">
                <a:effectLst/>
                <a:latin typeface="+mj-lt"/>
              </a:rPr>
              <a:t>that is more dense than water will sink in </a:t>
            </a:r>
            <a:r>
              <a:rPr lang="en-US" sz="2200" dirty="0" smtClean="0">
                <a:effectLst/>
                <a:latin typeface="+mj-lt"/>
              </a:rPr>
              <a:t>water.</a:t>
            </a:r>
            <a:endParaRPr lang="en-US" sz="2200" dirty="0">
              <a:latin typeface="+mj-lt"/>
            </a:endParaRPr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7291070" cy="4556919"/>
          </a:xfrm>
        </p:spPr>
      </p:pic>
    </p:spTree>
    <p:extLst>
      <p:ext uri="{BB962C8B-B14F-4D97-AF65-F5344CB8AC3E}">
        <p14:creationId xmlns:p14="http://schemas.microsoft.com/office/powerpoint/2010/main" val="42850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5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Properties </a:t>
            </a:r>
            <a:r>
              <a:rPr lang="en-US" dirty="0"/>
              <a:t>of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Chemical Properties describe the behavior of a  substance as it becomes a new substance. 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Combustibility</a:t>
            </a:r>
            <a:r>
              <a:rPr lang="en-US" dirty="0" smtClean="0"/>
              <a:t>:  </a:t>
            </a:r>
            <a:r>
              <a:rPr lang="en-US" dirty="0" smtClean="0"/>
              <a:t>(or </a:t>
            </a:r>
            <a:r>
              <a:rPr lang="en-US" dirty="0" smtClean="0"/>
              <a:t>flammability</a:t>
            </a:r>
            <a:r>
              <a:rPr lang="en-US" dirty="0" smtClean="0"/>
              <a:t>), is </a:t>
            </a:r>
            <a:r>
              <a:rPr lang="en-US" dirty="0" smtClean="0"/>
              <a:t>the ability of a substance to </a:t>
            </a:r>
            <a:r>
              <a:rPr lang="en-US" dirty="0" smtClean="0"/>
              <a:t>burn.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Combustion is the reaction of a substance with oxygen to produce water vapour, carbon dioxide and </a:t>
            </a:r>
            <a:r>
              <a:rPr lang="en-US" dirty="0" smtClean="0"/>
              <a:t>energy.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Wood and gasoline are flammable/combustible</a:t>
            </a:r>
          </a:p>
          <a:p>
            <a:endParaRPr lang="en-US" dirty="0" smtClean="0"/>
          </a:p>
          <a:p>
            <a:r>
              <a:rPr lang="en-US" dirty="0" smtClean="0"/>
              <a:t>Water is not flammable/combustible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3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288"/>
            <a:ext cx="5105400" cy="6807201"/>
          </a:xfrm>
        </p:spPr>
      </p:pic>
    </p:spTree>
    <p:extLst>
      <p:ext uri="{BB962C8B-B14F-4D97-AF65-F5344CB8AC3E}">
        <p14:creationId xmlns:p14="http://schemas.microsoft.com/office/powerpoint/2010/main" val="155124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b="1" dirty="0" smtClean="0"/>
              <a:t>Reaction with Acid</a:t>
            </a:r>
            <a:r>
              <a:rPr lang="en-US" dirty="0" smtClean="0"/>
              <a:t>: when exposed to acid, will the substance react with it? </a:t>
            </a:r>
          </a:p>
          <a:p>
            <a:endParaRPr lang="en-US" dirty="0"/>
          </a:p>
          <a:p>
            <a:r>
              <a:rPr lang="en-US" dirty="0" smtClean="0"/>
              <a:t>When magnesium reacts with acid it produces bubbles and eventually </a:t>
            </a:r>
            <a:r>
              <a:rPr lang="en-US" dirty="0" smtClean="0"/>
              <a:t>disappears.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When gold is exposed to acid, we see no </a:t>
            </a:r>
            <a:r>
              <a:rPr lang="en-US" dirty="0" smtClean="0"/>
              <a:t>change.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Geologists use acid to test samples of </a:t>
            </a:r>
            <a:r>
              <a:rPr lang="en-US" dirty="0" smtClean="0"/>
              <a:t>rock for specific minerals.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1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3429000" cy="28956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Magnesium reacts with acid to produce hydrogen gas bubbles </a:t>
            </a:r>
            <a:endParaRPr lang="en-US" sz="2400" dirty="0">
              <a:latin typeface="+mj-lt"/>
            </a:endParaRPr>
          </a:p>
        </p:txBody>
      </p:sp>
      <p:pic>
        <p:nvPicPr>
          <p:cNvPr id="6" name="Content Placeholder 5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107" y="0"/>
            <a:ext cx="5132365" cy="6858000"/>
          </a:xfrm>
        </p:spPr>
      </p:pic>
    </p:spTree>
    <p:extLst>
      <p:ext uri="{BB962C8B-B14F-4D97-AF65-F5344CB8AC3E}">
        <p14:creationId xmlns:p14="http://schemas.microsoft.com/office/powerpoint/2010/main" val="421597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Way to Classify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Matter can also be classified as </a:t>
            </a:r>
            <a:r>
              <a:rPr lang="en-US" b="1" dirty="0" smtClean="0"/>
              <a:t>Metals</a:t>
            </a:r>
            <a:r>
              <a:rPr lang="en-US" dirty="0" smtClean="0"/>
              <a:t> and </a:t>
            </a:r>
            <a:r>
              <a:rPr lang="en-US" b="1" dirty="0" smtClean="0"/>
              <a:t>Nonmetals</a:t>
            </a:r>
          </a:p>
          <a:p>
            <a:endParaRPr lang="en-US" dirty="0" smtClean="0"/>
          </a:p>
          <a:p>
            <a:r>
              <a:rPr lang="en-US" dirty="0" smtClean="0"/>
              <a:t>Mixtures of metals are called </a:t>
            </a:r>
            <a:r>
              <a:rPr lang="en-US" b="1" dirty="0" smtClean="0"/>
              <a:t>Alloys </a:t>
            </a:r>
            <a:r>
              <a:rPr lang="en-US" dirty="0" smtClean="0"/>
              <a:t>and can make metals more versatile and useful.</a:t>
            </a:r>
            <a:endParaRPr lang="en-US" b="1" dirty="0" smtClean="0"/>
          </a:p>
          <a:p>
            <a:endParaRPr lang="en-US" dirty="0"/>
          </a:p>
          <a:p>
            <a:r>
              <a:rPr lang="en-US" dirty="0" smtClean="0"/>
              <a:t>Alloys are used for a variety of </a:t>
            </a:r>
            <a:r>
              <a:rPr lang="en-US" dirty="0" smtClean="0"/>
              <a:t>things and are created for specific uses. </a:t>
            </a:r>
            <a:r>
              <a:rPr lang="en-US" dirty="0" smtClean="0"/>
              <a:t>Examples are airplane parts, braces for teeth, and cooking pots.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0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271" y="1708107"/>
            <a:ext cx="6471458" cy="4310149"/>
          </a:xfrm>
        </p:spPr>
      </p:pic>
    </p:spTree>
    <p:extLst>
      <p:ext uri="{BB962C8B-B14F-4D97-AF65-F5344CB8AC3E}">
        <p14:creationId xmlns:p14="http://schemas.microsoft.com/office/powerpoint/2010/main" val="171636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Property</a:t>
            </a:r>
            <a:r>
              <a:rPr lang="en-US" dirty="0" smtClean="0"/>
              <a:t> is a characteristic used to describe something.</a:t>
            </a:r>
          </a:p>
          <a:p>
            <a:endParaRPr lang="en-US" dirty="0"/>
          </a:p>
          <a:p>
            <a:r>
              <a:rPr lang="en-US" dirty="0" smtClean="0"/>
              <a:t>There are two types of properties we will learn about – </a:t>
            </a:r>
            <a:r>
              <a:rPr lang="en-US" b="1" dirty="0" smtClean="0"/>
              <a:t>physical properties </a:t>
            </a:r>
            <a:r>
              <a:rPr lang="en-US" dirty="0" smtClean="0"/>
              <a:t>and </a:t>
            </a:r>
            <a:r>
              <a:rPr lang="en-US" b="1" dirty="0" smtClean="0"/>
              <a:t>chemical properties.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5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Properties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u="sng" dirty="0" smtClean="0"/>
              <a:t>Physical Property </a:t>
            </a:r>
            <a:r>
              <a:rPr lang="en-US" dirty="0" smtClean="0"/>
              <a:t>is a characteristic of a substance that can be observed and used to describe it.</a:t>
            </a:r>
          </a:p>
          <a:p>
            <a:endParaRPr lang="en-US" dirty="0"/>
          </a:p>
          <a:p>
            <a:r>
              <a:rPr lang="en-US" dirty="0" smtClean="0"/>
              <a:t>Physical Properties describe a substance as </a:t>
            </a:r>
            <a:r>
              <a:rPr lang="en-US" dirty="0"/>
              <a:t>i</a:t>
            </a:r>
            <a:r>
              <a:rPr lang="en-US" dirty="0" smtClean="0"/>
              <a:t>s. It does not involve the substance changing what it is. </a:t>
            </a:r>
          </a:p>
          <a:p>
            <a:endParaRPr lang="en-US" dirty="0"/>
          </a:p>
          <a:p>
            <a:r>
              <a:rPr lang="en-US" dirty="0" smtClean="0"/>
              <a:t> Some examples:</a:t>
            </a:r>
          </a:p>
          <a:p>
            <a:pPr lvl="1"/>
            <a:r>
              <a:rPr lang="en-US" dirty="0" smtClean="0"/>
              <a:t>Color – red, yellow…</a:t>
            </a:r>
          </a:p>
          <a:p>
            <a:pPr lvl="1"/>
            <a:r>
              <a:rPr lang="en-US" dirty="0" smtClean="0"/>
              <a:t>Texture – rough, smooth….</a:t>
            </a:r>
          </a:p>
          <a:p>
            <a:pPr lvl="1"/>
            <a:r>
              <a:rPr lang="en-US" dirty="0" smtClean="0"/>
              <a:t>Taste – sour, salty. sweet….</a:t>
            </a:r>
          </a:p>
        </p:txBody>
      </p:sp>
    </p:spTree>
    <p:extLst>
      <p:ext uri="{BB962C8B-B14F-4D97-AF65-F5344CB8AC3E}">
        <p14:creationId xmlns:p14="http://schemas.microsoft.com/office/powerpoint/2010/main" val="10039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4" y="1027331"/>
            <a:ext cx="8385256" cy="5568335"/>
          </a:xfrm>
        </p:spPr>
      </p:pic>
      <p:sp>
        <p:nvSpPr>
          <p:cNvPr id="5" name="TextBox 4"/>
          <p:cNvSpPr txBox="1"/>
          <p:nvPr/>
        </p:nvSpPr>
        <p:spPr>
          <a:xfrm>
            <a:off x="1143000" y="3810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List some physical properties from the image below: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518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Color – Brown</a:t>
            </a:r>
          </a:p>
          <a:p>
            <a:r>
              <a:rPr lang="en-US" dirty="0" smtClean="0"/>
              <a:t>Smell – like coffee </a:t>
            </a:r>
          </a:p>
          <a:p>
            <a:r>
              <a:rPr lang="en-US" dirty="0" smtClean="0"/>
              <a:t>Texture – smooth</a:t>
            </a:r>
          </a:p>
          <a:p>
            <a:r>
              <a:rPr lang="en-US" dirty="0" smtClean="0"/>
              <a:t>Size – small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08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Physical Properties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3400" y="2743200"/>
            <a:ext cx="8153400" cy="3382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sz="quarter" idx="13"/>
          </p:nvPr>
        </p:nvSpPr>
        <p:spPr>
          <a:xfrm>
            <a:off x="365125" y="1600200"/>
            <a:ext cx="8245475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1. State</a:t>
            </a:r>
            <a:r>
              <a:rPr lang="en-US" sz="2800" b="1" dirty="0"/>
              <a:t>: </a:t>
            </a:r>
            <a:r>
              <a:rPr lang="en-US" sz="2800" dirty="0"/>
              <a:t>solid, liquid or gas – usually given for the substance at room temperature</a:t>
            </a:r>
          </a:p>
          <a:p>
            <a:endParaRPr lang="en-US" dirty="0"/>
          </a:p>
        </p:txBody>
      </p:sp>
      <p:pic>
        <p:nvPicPr>
          <p:cNvPr id="11" name="Picture 10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90800"/>
            <a:ext cx="7467600" cy="40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7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b="1" dirty="0" smtClean="0"/>
              <a:t>Hardness</a:t>
            </a:r>
            <a:r>
              <a:rPr lang="en-US" dirty="0" smtClean="0"/>
              <a:t>: the measure of the resistance of a solid to being scratched or dented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A harder </a:t>
            </a:r>
          </a:p>
          <a:p>
            <a:pPr marL="457200" lvl="1" indent="0">
              <a:buNone/>
            </a:pPr>
            <a:r>
              <a:rPr lang="en-US" dirty="0" smtClean="0"/>
              <a:t>material will </a:t>
            </a:r>
          </a:p>
          <a:p>
            <a:pPr marL="457200" lvl="1" indent="0">
              <a:buNone/>
            </a:pPr>
            <a:r>
              <a:rPr lang="en-US" dirty="0" smtClean="0"/>
              <a:t>scratch or </a:t>
            </a:r>
          </a:p>
          <a:p>
            <a:pPr marL="457200" lvl="1" indent="0">
              <a:buNone/>
            </a:pPr>
            <a:r>
              <a:rPr lang="en-US" dirty="0" smtClean="0"/>
              <a:t>dent a softer </a:t>
            </a:r>
          </a:p>
          <a:p>
            <a:pPr marL="457200" lvl="1" indent="0">
              <a:buNone/>
            </a:pPr>
            <a:r>
              <a:rPr lang="en-US" dirty="0" smtClean="0"/>
              <a:t>one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133601"/>
            <a:ext cx="6763512" cy="468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1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571</TotalTime>
  <Words>627</Words>
  <Application>Microsoft Office PowerPoint</Application>
  <PresentationFormat>On-screen Show (4:3)</PresentationFormat>
  <Paragraphs>104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Executive</vt:lpstr>
      <vt:lpstr>Properties of Matter</vt:lpstr>
      <vt:lpstr>Matter</vt:lpstr>
      <vt:lpstr>PowerPoint Presentation</vt:lpstr>
      <vt:lpstr>Properties of Matter</vt:lpstr>
      <vt:lpstr>Physical Properties of Matter</vt:lpstr>
      <vt:lpstr>PowerPoint Presentation</vt:lpstr>
      <vt:lpstr>Sample Responses</vt:lpstr>
      <vt:lpstr>Other Physical Properties of Matter</vt:lpstr>
      <vt:lpstr>PowerPoint Presentation</vt:lpstr>
      <vt:lpstr>Mohs Scale of Hardness</vt:lpstr>
      <vt:lpstr>PowerPoint Presentation</vt:lpstr>
      <vt:lpstr>Malleability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Sugar Dissolves in Hot Coffee</vt:lpstr>
      <vt:lpstr>PowerPoint Presentation</vt:lpstr>
      <vt:lpstr>PowerPoint Presentation</vt:lpstr>
      <vt:lpstr>Anything that is less dense than water will float in water. Anything that is more dense than water will sink in water.</vt:lpstr>
      <vt:lpstr>PowerPoint Presentation</vt:lpstr>
      <vt:lpstr>Chemical Properties of Matter</vt:lpstr>
      <vt:lpstr>PowerPoint Presentation</vt:lpstr>
      <vt:lpstr>PowerPoint Presentation</vt:lpstr>
      <vt:lpstr>Magnesium reacts with acid to produce hydrogen gas bubbles </vt:lpstr>
      <vt:lpstr>Another Way to Classify Matter</vt:lpstr>
    </vt:vector>
  </TitlesOfParts>
  <Company>ED18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Properties of Matter</dc:title>
  <dc:creator>Lyons, Lori (ASD-W)</dc:creator>
  <cp:lastModifiedBy>Champion, Andrew    (ASD-W)</cp:lastModifiedBy>
  <cp:revision>39</cp:revision>
  <cp:lastPrinted>2014-03-10T12:08:26Z</cp:lastPrinted>
  <dcterms:created xsi:type="dcterms:W3CDTF">2014-03-03T01:10:45Z</dcterms:created>
  <dcterms:modified xsi:type="dcterms:W3CDTF">2014-03-11T14:09:39Z</dcterms:modified>
</cp:coreProperties>
</file>