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7" r:id="rId3"/>
    <p:sldId id="258" r:id="rId4"/>
    <p:sldId id="259" r:id="rId5"/>
    <p:sldId id="260" r:id="rId6"/>
    <p:sldId id="266" r:id="rId7"/>
    <p:sldId id="261" r:id="rId8"/>
    <p:sldId id="262" r:id="rId9"/>
    <p:sldId id="264" r:id="rId10"/>
    <p:sldId id="265" r:id="rId11"/>
    <p:sldId id="273" r:id="rId12"/>
    <p:sldId id="272" r:id="rId13"/>
    <p:sldId id="274" r:id="rId14"/>
    <p:sldId id="263" r:id="rId15"/>
    <p:sldId id="267" r:id="rId16"/>
    <p:sldId id="277" r:id="rId17"/>
    <p:sldId id="275" r:id="rId18"/>
    <p:sldId id="268" r:id="rId19"/>
    <p:sldId id="269" r:id="rId20"/>
    <p:sldId id="270" r:id="rId21"/>
    <p:sldId id="271" r:id="rId22"/>
    <p:sldId id="276" r:id="rId23"/>
    <p:sldId id="278"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348" autoAdjust="0"/>
  </p:normalViewPr>
  <p:slideViewPr>
    <p:cSldViewPr snapToGrid="0">
      <p:cViewPr varScale="1">
        <p:scale>
          <a:sx n="58" d="100"/>
          <a:sy n="58" d="100"/>
        </p:scale>
        <p:origin x="12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F30C77B-D516-4BDF-80F2-3BA84401F0D1}" type="datetimeFigureOut">
              <a:rPr lang="en-CA" smtClean="0"/>
              <a:t>2019-09-24</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1B8D926-5AC9-4B96-A648-3884AECD6881}" type="slidenum">
              <a:rPr lang="en-CA" smtClean="0"/>
              <a:t>‹#›</a:t>
            </a:fld>
            <a:endParaRPr lang="en-CA"/>
          </a:p>
        </p:txBody>
      </p:sp>
    </p:spTree>
    <p:extLst>
      <p:ext uri="{BB962C8B-B14F-4D97-AF65-F5344CB8AC3E}">
        <p14:creationId xmlns:p14="http://schemas.microsoft.com/office/powerpoint/2010/main" val="987452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Circa"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en.wikipedia.org/wiki/Indian_Ocean" TargetMode="External"/><Relationship Id="rId4" Type="http://schemas.openxmlformats.org/officeDocument/2006/relationships/hyperlink" Target="https://en.wikipedia.org/wiki/Pirac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en.wikipedia.org/wiki/English_Civil_War" TargetMode="External"/><Relationship Id="rId3" Type="http://schemas.openxmlformats.org/officeDocument/2006/relationships/hyperlink" Target="https://en.wikipedia.org/wiki/England" TargetMode="External"/><Relationship Id="rId7" Type="http://schemas.openxmlformats.org/officeDocument/2006/relationships/hyperlink" Target="https://en.wikipedia.org/wiki/Charles_I_of_England"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en.wikipedia.org/wiki/Newfoundland_(island)" TargetMode="External"/><Relationship Id="rId5" Type="http://schemas.openxmlformats.org/officeDocument/2006/relationships/hyperlink" Target="https://en.wikipedia.org/wiki/Thirty_Years'_War" TargetMode="External"/><Relationship Id="rId4" Type="http://schemas.openxmlformats.org/officeDocument/2006/relationships/hyperlink" Target="https://en.wikipedia.org/wiki/New_France"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1B8D926-5AC9-4B96-A648-3884AECD6881}" type="slidenum">
              <a:rPr lang="en-CA" smtClean="0"/>
              <a:t>1</a:t>
            </a:fld>
            <a:endParaRPr lang="en-CA"/>
          </a:p>
        </p:txBody>
      </p:sp>
    </p:spTree>
    <p:extLst>
      <p:ext uri="{BB962C8B-B14F-4D97-AF65-F5344CB8AC3E}">
        <p14:creationId xmlns:p14="http://schemas.microsoft.com/office/powerpoint/2010/main" val="132868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Louis</a:t>
            </a:r>
            <a:r>
              <a:rPr lang="en-CA" baseline="0" dirty="0" smtClean="0"/>
              <a:t> Hebert was a pharmacist/herbalist back in France before he packed up his family and moved to New France in 1617.</a:t>
            </a:r>
            <a:endParaRPr lang="en-CA" dirty="0"/>
          </a:p>
        </p:txBody>
      </p:sp>
      <p:sp>
        <p:nvSpPr>
          <p:cNvPr id="4" name="Slide Number Placeholder 3"/>
          <p:cNvSpPr>
            <a:spLocks noGrp="1"/>
          </p:cNvSpPr>
          <p:nvPr>
            <p:ph type="sldNum" sz="quarter" idx="10"/>
          </p:nvPr>
        </p:nvSpPr>
        <p:spPr/>
        <p:txBody>
          <a:bodyPr/>
          <a:lstStyle/>
          <a:p>
            <a:fld id="{F1B8D926-5AC9-4B96-A648-3884AECD6881}" type="slidenum">
              <a:rPr lang="en-CA" smtClean="0"/>
              <a:t>10</a:t>
            </a:fld>
            <a:endParaRPr lang="en-CA"/>
          </a:p>
        </p:txBody>
      </p:sp>
    </p:spTree>
    <p:extLst>
      <p:ext uri="{BB962C8B-B14F-4D97-AF65-F5344CB8AC3E}">
        <p14:creationId xmlns:p14="http://schemas.microsoft.com/office/powerpoint/2010/main" val="158876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1B8D926-5AC9-4B96-A648-3884AECD6881}" type="slidenum">
              <a:rPr lang="en-CA" smtClean="0"/>
              <a:t>11</a:t>
            </a:fld>
            <a:endParaRPr lang="en-CA"/>
          </a:p>
        </p:txBody>
      </p:sp>
    </p:spTree>
    <p:extLst>
      <p:ext uri="{BB962C8B-B14F-4D97-AF65-F5344CB8AC3E}">
        <p14:creationId xmlns:p14="http://schemas.microsoft.com/office/powerpoint/2010/main" val="2514145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David Kirke, privateer/pirate became the first governor</a:t>
            </a:r>
            <a:r>
              <a:rPr lang="en-CA" baseline="0" dirty="0" smtClean="0"/>
              <a:t> of Newfoundland and chased away Lord Baltimore’s old colonial supporters. </a:t>
            </a:r>
            <a:endParaRPr lang="en-CA" dirty="0"/>
          </a:p>
        </p:txBody>
      </p:sp>
      <p:sp>
        <p:nvSpPr>
          <p:cNvPr id="4" name="Slide Number Placeholder 3"/>
          <p:cNvSpPr>
            <a:spLocks noGrp="1"/>
          </p:cNvSpPr>
          <p:nvPr>
            <p:ph type="sldNum" sz="quarter" idx="10"/>
          </p:nvPr>
        </p:nvSpPr>
        <p:spPr/>
        <p:txBody>
          <a:bodyPr/>
          <a:lstStyle/>
          <a:p>
            <a:fld id="{F1B8D926-5AC9-4B96-A648-3884AECD6881}" type="slidenum">
              <a:rPr lang="en-CA" smtClean="0"/>
              <a:t>12</a:t>
            </a:fld>
            <a:endParaRPr lang="en-CA"/>
          </a:p>
        </p:txBody>
      </p:sp>
    </p:spTree>
    <p:extLst>
      <p:ext uri="{BB962C8B-B14F-4D97-AF65-F5344CB8AC3E}">
        <p14:creationId xmlns:p14="http://schemas.microsoft.com/office/powerpoint/2010/main" val="4030950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1B8D926-5AC9-4B96-A648-3884AECD6881}" type="slidenum">
              <a:rPr lang="en-CA" smtClean="0"/>
              <a:t>13</a:t>
            </a:fld>
            <a:endParaRPr lang="en-CA"/>
          </a:p>
        </p:txBody>
      </p:sp>
    </p:spTree>
    <p:extLst>
      <p:ext uri="{BB962C8B-B14F-4D97-AF65-F5344CB8AC3E}">
        <p14:creationId xmlns:p14="http://schemas.microsoft.com/office/powerpoint/2010/main" val="4184197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0" i="0" kern="1200" dirty="0" err="1" smtClean="0">
                <a:solidFill>
                  <a:schemeClr val="tx1"/>
                </a:solidFill>
                <a:effectLst/>
                <a:latin typeface="+mn-lt"/>
                <a:ea typeface="+mn-ea"/>
                <a:cs typeface="+mn-cs"/>
              </a:rPr>
              <a:t>Récollets</a:t>
            </a:r>
            <a:r>
              <a:rPr lang="en-US" sz="1200" b="0" i="0" kern="1200" dirty="0" smtClean="0">
                <a:solidFill>
                  <a:schemeClr val="tx1"/>
                </a:solidFill>
                <a:effectLst/>
                <a:latin typeface="+mn-lt"/>
                <a:ea typeface="+mn-ea"/>
                <a:cs typeface="+mn-cs"/>
              </a:rPr>
              <a:t> came to New France in 1615 and were present at various times in Acadia, Newfoundland and Québec. Missionaries and preachers, they were known for their simple and austere life; however, in 1763 British authorities forbade them to receive novices, and thus the order disappeared in 1848 when the last Canadian </a:t>
            </a:r>
            <a:r>
              <a:rPr lang="en-US" sz="1200" b="0" i="0" kern="1200" dirty="0" err="1" smtClean="0">
                <a:solidFill>
                  <a:schemeClr val="tx1"/>
                </a:solidFill>
                <a:effectLst/>
                <a:latin typeface="+mn-lt"/>
                <a:ea typeface="+mn-ea"/>
                <a:cs typeface="+mn-cs"/>
              </a:rPr>
              <a:t>Récollet</a:t>
            </a:r>
            <a:r>
              <a:rPr lang="en-US" sz="1200" b="0" i="0" kern="1200" dirty="0" smtClean="0">
                <a:solidFill>
                  <a:schemeClr val="tx1"/>
                </a:solidFill>
                <a:effectLst/>
                <a:latin typeface="+mn-lt"/>
                <a:ea typeface="+mn-ea"/>
                <a:cs typeface="+mn-cs"/>
              </a:rPr>
              <a:t> died in Montréal. </a:t>
            </a:r>
            <a:r>
              <a:rPr lang="en-US" sz="1200" b="0" i="0" kern="1200" dirty="0" err="1" smtClean="0">
                <a:solidFill>
                  <a:schemeClr val="tx1"/>
                </a:solidFill>
                <a:effectLst/>
                <a:latin typeface="+mn-lt"/>
                <a:ea typeface="+mn-ea"/>
                <a:cs typeface="+mn-cs"/>
              </a:rPr>
              <a:t>Récollets</a:t>
            </a:r>
            <a:r>
              <a:rPr lang="en-US" sz="1200" b="0" i="0" kern="1200" dirty="0" smtClean="0">
                <a:solidFill>
                  <a:schemeClr val="tx1"/>
                </a:solidFill>
                <a:effectLst/>
                <a:latin typeface="+mn-lt"/>
                <a:ea typeface="+mn-ea"/>
                <a:cs typeface="+mn-cs"/>
              </a:rPr>
              <a:t> returned to </a:t>
            </a:r>
            <a:r>
              <a:rPr lang="en-US" sz="1200" b="0" i="0" kern="1200" dirty="0" err="1" smtClean="0">
                <a:solidFill>
                  <a:schemeClr val="tx1"/>
                </a:solidFill>
                <a:effectLst/>
                <a:latin typeface="+mn-lt"/>
                <a:ea typeface="+mn-ea"/>
                <a:cs typeface="+mn-cs"/>
              </a:rPr>
              <a:t>Trois-Rivières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Qué</a:t>
            </a:r>
            <a:r>
              <a:rPr lang="en-US" sz="1200" b="0" i="0" kern="1200" dirty="0" smtClean="0">
                <a:solidFill>
                  <a:schemeClr val="tx1"/>
                </a:solidFill>
                <a:effectLst/>
                <a:latin typeface="+mn-lt"/>
                <a:ea typeface="+mn-ea"/>
                <a:cs typeface="+mn-cs"/>
              </a:rPr>
              <a:t>, in 1888 but they were united in 1897 with other branches to form the order known today as the Friars Minor (or Franciscans).</a:t>
            </a:r>
            <a:endParaRPr lang="en-CA" dirty="0"/>
          </a:p>
        </p:txBody>
      </p:sp>
      <p:sp>
        <p:nvSpPr>
          <p:cNvPr id="4" name="Slide Number Placeholder 3"/>
          <p:cNvSpPr>
            <a:spLocks noGrp="1"/>
          </p:cNvSpPr>
          <p:nvPr>
            <p:ph type="sldNum" sz="quarter" idx="10"/>
          </p:nvPr>
        </p:nvSpPr>
        <p:spPr/>
        <p:txBody>
          <a:bodyPr/>
          <a:lstStyle/>
          <a:p>
            <a:fld id="{F1B8D926-5AC9-4B96-A648-3884AECD6881}" type="slidenum">
              <a:rPr lang="en-CA" smtClean="0"/>
              <a:t>14</a:t>
            </a:fld>
            <a:endParaRPr lang="en-CA"/>
          </a:p>
        </p:txBody>
      </p:sp>
    </p:spTree>
    <p:extLst>
      <p:ext uri="{BB962C8B-B14F-4D97-AF65-F5344CB8AC3E}">
        <p14:creationId xmlns:p14="http://schemas.microsoft.com/office/powerpoint/2010/main" val="1636992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1B8D926-5AC9-4B96-A648-3884AECD6881}" type="slidenum">
              <a:rPr lang="en-CA" smtClean="0"/>
              <a:t>15</a:t>
            </a:fld>
            <a:endParaRPr lang="en-CA"/>
          </a:p>
        </p:txBody>
      </p:sp>
    </p:spTree>
    <p:extLst>
      <p:ext uri="{BB962C8B-B14F-4D97-AF65-F5344CB8AC3E}">
        <p14:creationId xmlns:p14="http://schemas.microsoft.com/office/powerpoint/2010/main" val="1300703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1B8D926-5AC9-4B96-A648-3884AECD6881}" type="slidenum">
              <a:rPr lang="en-CA" smtClean="0"/>
              <a:t>16</a:t>
            </a:fld>
            <a:endParaRPr lang="en-CA"/>
          </a:p>
        </p:txBody>
      </p:sp>
    </p:spTree>
    <p:extLst>
      <p:ext uri="{BB962C8B-B14F-4D97-AF65-F5344CB8AC3E}">
        <p14:creationId xmlns:p14="http://schemas.microsoft.com/office/powerpoint/2010/main" val="3096808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Port</a:t>
            </a:r>
            <a:r>
              <a:rPr lang="en-CA" baseline="0" dirty="0" smtClean="0"/>
              <a:t> Royal was abandoned in 1607 when de </a:t>
            </a:r>
            <a:r>
              <a:rPr lang="en-CA" baseline="0" dirty="0" err="1" smtClean="0"/>
              <a:t>Monts</a:t>
            </a:r>
            <a:r>
              <a:rPr lang="en-CA" baseline="0" dirty="0" smtClean="0"/>
              <a:t>’ trading monopoly was revoked.</a:t>
            </a:r>
            <a:endParaRPr lang="en-CA" dirty="0"/>
          </a:p>
        </p:txBody>
      </p:sp>
      <p:sp>
        <p:nvSpPr>
          <p:cNvPr id="4" name="Slide Number Placeholder 3"/>
          <p:cNvSpPr>
            <a:spLocks noGrp="1"/>
          </p:cNvSpPr>
          <p:nvPr>
            <p:ph type="sldNum" sz="quarter" idx="10"/>
          </p:nvPr>
        </p:nvSpPr>
        <p:spPr/>
        <p:txBody>
          <a:bodyPr/>
          <a:lstStyle/>
          <a:p>
            <a:fld id="{F1B8D926-5AC9-4B96-A648-3884AECD6881}" type="slidenum">
              <a:rPr lang="en-CA" smtClean="0"/>
              <a:t>17</a:t>
            </a:fld>
            <a:endParaRPr lang="en-CA"/>
          </a:p>
        </p:txBody>
      </p:sp>
    </p:spTree>
    <p:extLst>
      <p:ext uri="{BB962C8B-B14F-4D97-AF65-F5344CB8AC3E}">
        <p14:creationId xmlns:p14="http://schemas.microsoft.com/office/powerpoint/2010/main" val="1821474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1B8D926-5AC9-4B96-A648-3884AECD6881}" type="slidenum">
              <a:rPr lang="en-CA" smtClean="0"/>
              <a:t>18</a:t>
            </a:fld>
            <a:endParaRPr lang="en-CA"/>
          </a:p>
        </p:txBody>
      </p:sp>
    </p:spTree>
    <p:extLst>
      <p:ext uri="{BB962C8B-B14F-4D97-AF65-F5344CB8AC3E}">
        <p14:creationId xmlns:p14="http://schemas.microsoft.com/office/powerpoint/2010/main" val="43752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William Kidd</a:t>
            </a:r>
            <a:r>
              <a:rPr lang="en-US" dirty="0"/>
              <a:t>, also </a:t>
            </a:r>
            <a:r>
              <a:rPr lang="en-US" i="1" dirty="0"/>
              <a:t>Captain William Kidd</a:t>
            </a:r>
            <a:r>
              <a:rPr lang="en-US" dirty="0"/>
              <a:t> or simply </a:t>
            </a:r>
            <a:r>
              <a:rPr lang="en-US" i="1" dirty="0"/>
              <a:t>Captain Kidd</a:t>
            </a:r>
            <a:r>
              <a:rPr lang="en-US" dirty="0"/>
              <a:t> (</a:t>
            </a:r>
            <a:r>
              <a:rPr lang="en-US" dirty="0">
                <a:hlinkClick r:id="rId3" tooltip="Circa"/>
              </a:rPr>
              <a:t>c.</a:t>
            </a:r>
            <a:r>
              <a:rPr lang="en-US" dirty="0"/>
              <a:t>1654 – 23 May 1701)</a:t>
            </a:r>
            <a:r>
              <a:rPr lang="en-US" baseline="30000" dirty="0"/>
              <a:t> </a:t>
            </a:r>
            <a:r>
              <a:rPr lang="en-US" dirty="0"/>
              <a:t>was a Scottish sailor who was tried and executed for </a:t>
            </a:r>
            <a:r>
              <a:rPr lang="en-US" dirty="0">
                <a:hlinkClick r:id="rId4" tooltip="Piracy"/>
              </a:rPr>
              <a:t>piracy</a:t>
            </a:r>
            <a:r>
              <a:rPr lang="en-US" dirty="0"/>
              <a:t> after returning from a voyage to the </a:t>
            </a:r>
            <a:r>
              <a:rPr lang="en-US" dirty="0">
                <a:hlinkClick r:id="rId5" tooltip="Indian Ocean"/>
              </a:rPr>
              <a:t>Indian Ocean</a:t>
            </a:r>
            <a:r>
              <a:rPr lang="en-US" dirty="0"/>
              <a:t>. Some modern historians</a:t>
            </a:r>
            <a:r>
              <a:rPr lang="en-US" baseline="30000" dirty="0"/>
              <a:t> </a:t>
            </a:r>
            <a:r>
              <a:rPr lang="en-US" dirty="0"/>
              <a:t>deem his piratical reputation unjust as he looted a ship belonging to the powerful British East India Company.</a:t>
            </a:r>
          </a:p>
          <a:p>
            <a:r>
              <a:rPr lang="en-US" dirty="0"/>
              <a:t>Legend has it that his treasure, with which he bartered for his life, is buried at Oak Island in NS. </a:t>
            </a:r>
            <a:endParaRPr lang="en-CA" dirty="0"/>
          </a:p>
        </p:txBody>
      </p:sp>
      <p:sp>
        <p:nvSpPr>
          <p:cNvPr id="4" name="Slide Number Placeholder 3"/>
          <p:cNvSpPr>
            <a:spLocks noGrp="1"/>
          </p:cNvSpPr>
          <p:nvPr>
            <p:ph type="sldNum" sz="quarter" idx="10"/>
          </p:nvPr>
        </p:nvSpPr>
        <p:spPr/>
        <p:txBody>
          <a:bodyPr/>
          <a:lstStyle/>
          <a:p>
            <a:fld id="{F1B8D926-5AC9-4B96-A648-3884AECD6881}" type="slidenum">
              <a:rPr lang="en-CA" smtClean="0"/>
              <a:t>19</a:t>
            </a:fld>
            <a:endParaRPr lang="en-CA"/>
          </a:p>
        </p:txBody>
      </p:sp>
    </p:spTree>
    <p:extLst>
      <p:ext uri="{BB962C8B-B14F-4D97-AF65-F5344CB8AC3E}">
        <p14:creationId xmlns:p14="http://schemas.microsoft.com/office/powerpoint/2010/main" val="3691282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While there seemed</a:t>
            </a:r>
            <a:r>
              <a:rPr lang="en-CA" baseline="0" dirty="0" smtClean="0"/>
              <a:t> to be an abundance of activity in this new world, it still was a seasonal, transitional population: none of the settlements were occupied year-round.</a:t>
            </a:r>
            <a:endParaRPr lang="en-CA" dirty="0"/>
          </a:p>
        </p:txBody>
      </p:sp>
      <p:sp>
        <p:nvSpPr>
          <p:cNvPr id="4" name="Slide Number Placeholder 3"/>
          <p:cNvSpPr>
            <a:spLocks noGrp="1"/>
          </p:cNvSpPr>
          <p:nvPr>
            <p:ph type="sldNum" sz="quarter" idx="10"/>
          </p:nvPr>
        </p:nvSpPr>
        <p:spPr/>
        <p:txBody>
          <a:bodyPr/>
          <a:lstStyle/>
          <a:p>
            <a:fld id="{F1B8D926-5AC9-4B96-A648-3884AECD6881}" type="slidenum">
              <a:rPr lang="en-CA" smtClean="0"/>
              <a:t>2</a:t>
            </a:fld>
            <a:endParaRPr lang="en-CA"/>
          </a:p>
        </p:txBody>
      </p:sp>
    </p:spTree>
    <p:extLst>
      <p:ext uri="{BB962C8B-B14F-4D97-AF65-F5344CB8AC3E}">
        <p14:creationId xmlns:p14="http://schemas.microsoft.com/office/powerpoint/2010/main" val="2009722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Kirke brothers</a:t>
            </a:r>
            <a:r>
              <a:rPr lang="en-CA" baseline="0" dirty="0" smtClean="0"/>
              <a:t> had luck on their side as they captured 18 of the 20 ships belonging to the Company of One Hundred Associated that had just been restocked with supplies and colonists, 600 of whom were taken prisoner.</a:t>
            </a:r>
            <a:endParaRPr lang="en-CA" dirty="0"/>
          </a:p>
        </p:txBody>
      </p:sp>
      <p:sp>
        <p:nvSpPr>
          <p:cNvPr id="4" name="Slide Number Placeholder 3"/>
          <p:cNvSpPr>
            <a:spLocks noGrp="1"/>
          </p:cNvSpPr>
          <p:nvPr>
            <p:ph type="sldNum" sz="quarter" idx="10"/>
          </p:nvPr>
        </p:nvSpPr>
        <p:spPr/>
        <p:txBody>
          <a:bodyPr/>
          <a:lstStyle/>
          <a:p>
            <a:fld id="{F1B8D926-5AC9-4B96-A648-3884AECD6881}" type="slidenum">
              <a:rPr lang="en-CA" smtClean="0"/>
              <a:t>20</a:t>
            </a:fld>
            <a:endParaRPr lang="en-CA"/>
          </a:p>
        </p:txBody>
      </p:sp>
    </p:spTree>
    <p:extLst>
      <p:ext uri="{BB962C8B-B14F-4D97-AF65-F5344CB8AC3E}">
        <p14:creationId xmlns:p14="http://schemas.microsoft.com/office/powerpoint/2010/main" val="1514625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For 4 years New</a:t>
            </a:r>
            <a:r>
              <a:rPr lang="en-CA" baseline="0" dirty="0" smtClean="0"/>
              <a:t> France and Acadia remained under the control of the Kirke brothers until King Charles in England gave back the French colonies in exchange for a lump sum payment – he was broke at the time. New France was resurrected! </a:t>
            </a:r>
          </a:p>
          <a:p>
            <a:r>
              <a:rPr lang="en-US" b="1" dirty="0"/>
              <a:t>Sir David Kirke</a:t>
            </a:r>
            <a:r>
              <a:rPr lang="en-US" dirty="0"/>
              <a:t> (c. 1597–1654) (a.k.a. </a:t>
            </a:r>
            <a:r>
              <a:rPr lang="en-US" b="1" dirty="0"/>
              <a:t>David Ker</a:t>
            </a:r>
            <a:r>
              <a:rPr lang="en-US" dirty="0"/>
              <a:t>) was an adventurer, colonizer and governor for the king of </a:t>
            </a:r>
            <a:r>
              <a:rPr lang="en-US" dirty="0">
                <a:hlinkClick r:id="rId3" tooltip="England"/>
              </a:rPr>
              <a:t>England</a:t>
            </a:r>
            <a:r>
              <a:rPr lang="en-US" dirty="0"/>
              <a:t>. He is best known for his successful capture of </a:t>
            </a:r>
            <a:r>
              <a:rPr lang="en-US" dirty="0">
                <a:hlinkClick r:id="rId4" tooltip="New France"/>
              </a:rPr>
              <a:t>New France</a:t>
            </a:r>
            <a:r>
              <a:rPr lang="en-US" dirty="0"/>
              <a:t> in 1629 during the </a:t>
            </a:r>
            <a:r>
              <a:rPr lang="en-US" dirty="0">
                <a:hlinkClick r:id="rId5" tooltip="Thirty Years' War"/>
              </a:rPr>
              <a:t>Thirty Years' War</a:t>
            </a:r>
            <a:r>
              <a:rPr lang="en-US" dirty="0"/>
              <a:t> and his subsequent governorship of lands in </a:t>
            </a:r>
            <a:r>
              <a:rPr lang="en-US" dirty="0">
                <a:hlinkClick r:id="rId6" tooltip="Newfoundland (island)"/>
              </a:rPr>
              <a:t>Newfoundland</a:t>
            </a:r>
            <a:r>
              <a:rPr lang="en-US" dirty="0"/>
              <a:t>. A </a:t>
            </a:r>
            <a:r>
              <a:rPr lang="en-US" dirty="0" err="1"/>
              <a:t>favourite</a:t>
            </a:r>
            <a:r>
              <a:rPr lang="en-US" dirty="0"/>
              <a:t> of </a:t>
            </a:r>
            <a:r>
              <a:rPr lang="en-US" dirty="0">
                <a:hlinkClick r:id="rId7" tooltip="Charles I of England"/>
              </a:rPr>
              <a:t>Charles I of England</a:t>
            </a:r>
            <a:r>
              <a:rPr lang="en-US" dirty="0"/>
              <a:t>, the fall of the Crown during the </a:t>
            </a:r>
            <a:r>
              <a:rPr lang="en-US" dirty="0">
                <a:hlinkClick r:id="rId8" tooltip="English Civil War"/>
              </a:rPr>
              <a:t>English Civil War</a:t>
            </a:r>
            <a:r>
              <a:rPr lang="en-US" dirty="0"/>
              <a:t> led to Kirke's downfall. It is believed he died in prison.</a:t>
            </a:r>
            <a:endParaRPr lang="en-CA" dirty="0"/>
          </a:p>
        </p:txBody>
      </p:sp>
      <p:sp>
        <p:nvSpPr>
          <p:cNvPr id="4" name="Slide Number Placeholder 3"/>
          <p:cNvSpPr>
            <a:spLocks noGrp="1"/>
          </p:cNvSpPr>
          <p:nvPr>
            <p:ph type="sldNum" sz="quarter" idx="10"/>
          </p:nvPr>
        </p:nvSpPr>
        <p:spPr/>
        <p:txBody>
          <a:bodyPr/>
          <a:lstStyle/>
          <a:p>
            <a:fld id="{F1B8D926-5AC9-4B96-A648-3884AECD6881}" type="slidenum">
              <a:rPr lang="en-CA" smtClean="0"/>
              <a:t>21</a:t>
            </a:fld>
            <a:endParaRPr lang="en-CA"/>
          </a:p>
        </p:txBody>
      </p:sp>
    </p:spTree>
    <p:extLst>
      <p:ext uri="{BB962C8B-B14F-4D97-AF65-F5344CB8AC3E}">
        <p14:creationId xmlns:p14="http://schemas.microsoft.com/office/powerpoint/2010/main" val="600125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At the time of his death,</a:t>
            </a:r>
            <a:r>
              <a:rPr lang="en-CA" baseline="0" dirty="0" smtClean="0"/>
              <a:t> fewer then 200 people were living in New France. So much work and effort with so little to show for it.</a:t>
            </a:r>
            <a:endParaRPr lang="en-CA" dirty="0"/>
          </a:p>
        </p:txBody>
      </p:sp>
      <p:sp>
        <p:nvSpPr>
          <p:cNvPr id="4" name="Slide Number Placeholder 3"/>
          <p:cNvSpPr>
            <a:spLocks noGrp="1"/>
          </p:cNvSpPr>
          <p:nvPr>
            <p:ph type="sldNum" sz="quarter" idx="10"/>
          </p:nvPr>
        </p:nvSpPr>
        <p:spPr/>
        <p:txBody>
          <a:bodyPr/>
          <a:lstStyle/>
          <a:p>
            <a:fld id="{F1B8D926-5AC9-4B96-A648-3884AECD6881}" type="slidenum">
              <a:rPr lang="en-CA" smtClean="0"/>
              <a:t>22</a:t>
            </a:fld>
            <a:endParaRPr lang="en-CA"/>
          </a:p>
        </p:txBody>
      </p:sp>
    </p:spTree>
    <p:extLst>
      <p:ext uri="{BB962C8B-B14F-4D97-AF65-F5344CB8AC3E}">
        <p14:creationId xmlns:p14="http://schemas.microsoft.com/office/powerpoint/2010/main" val="2268899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B8D926-5AC9-4B96-A648-3884AECD6881}" type="slidenum">
              <a:rPr lang="en-CA" smtClean="0"/>
              <a:t>23</a:t>
            </a:fld>
            <a:endParaRPr lang="en-CA"/>
          </a:p>
        </p:txBody>
      </p:sp>
    </p:spTree>
    <p:extLst>
      <p:ext uri="{BB962C8B-B14F-4D97-AF65-F5344CB8AC3E}">
        <p14:creationId xmlns:p14="http://schemas.microsoft.com/office/powerpoint/2010/main" val="2876736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While this river originally</a:t>
            </a:r>
            <a:r>
              <a:rPr lang="en-CA" baseline="0" dirty="0" smtClean="0"/>
              <a:t> </a:t>
            </a:r>
            <a:r>
              <a:rPr lang="en-CA" dirty="0" smtClean="0"/>
              <a:t>served as a fishing and whaling destination, under Champlain</a:t>
            </a:r>
            <a:r>
              <a:rPr lang="en-CA" baseline="0" dirty="0" smtClean="0"/>
              <a:t> it was transformed into something more: a fur-trading artery and a “highway” into the heart of the continent.</a:t>
            </a:r>
          </a:p>
          <a:p>
            <a:r>
              <a:rPr lang="en-CA" baseline="0" dirty="0" smtClean="0"/>
              <a:t>Remember that this new world was originally an opportunity for expanding colonial power but also an opportunity to expand economic power.</a:t>
            </a:r>
            <a:endParaRPr lang="en-CA" dirty="0"/>
          </a:p>
        </p:txBody>
      </p:sp>
      <p:sp>
        <p:nvSpPr>
          <p:cNvPr id="4" name="Slide Number Placeholder 3"/>
          <p:cNvSpPr>
            <a:spLocks noGrp="1"/>
          </p:cNvSpPr>
          <p:nvPr>
            <p:ph type="sldNum" sz="quarter" idx="10"/>
          </p:nvPr>
        </p:nvSpPr>
        <p:spPr/>
        <p:txBody>
          <a:bodyPr/>
          <a:lstStyle/>
          <a:p>
            <a:fld id="{F1B8D926-5AC9-4B96-A648-3884AECD6881}" type="slidenum">
              <a:rPr lang="en-CA" smtClean="0"/>
              <a:t>3</a:t>
            </a:fld>
            <a:endParaRPr lang="en-CA"/>
          </a:p>
        </p:txBody>
      </p:sp>
    </p:spTree>
    <p:extLst>
      <p:ext uri="{BB962C8B-B14F-4D97-AF65-F5344CB8AC3E}">
        <p14:creationId xmlns:p14="http://schemas.microsoft.com/office/powerpoint/2010/main" val="3798713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Although Champlain had no official role or title on the expedition, he proved his mettle by making uncanny predictions about the network of lakes and other geographic features of the region.</a:t>
            </a:r>
            <a:endParaRPr lang="en-CA" dirty="0" smtClean="0"/>
          </a:p>
          <a:p>
            <a:endParaRPr lang="en-CA" dirty="0"/>
          </a:p>
        </p:txBody>
      </p:sp>
      <p:sp>
        <p:nvSpPr>
          <p:cNvPr id="4" name="Slide Number Placeholder 3"/>
          <p:cNvSpPr>
            <a:spLocks noGrp="1"/>
          </p:cNvSpPr>
          <p:nvPr>
            <p:ph type="sldNum" sz="quarter" idx="10"/>
          </p:nvPr>
        </p:nvSpPr>
        <p:spPr/>
        <p:txBody>
          <a:bodyPr/>
          <a:lstStyle/>
          <a:p>
            <a:fld id="{F1B8D926-5AC9-4B96-A648-3884AECD6881}" type="slidenum">
              <a:rPr lang="en-CA" smtClean="0"/>
              <a:t>4</a:t>
            </a:fld>
            <a:endParaRPr lang="en-CA"/>
          </a:p>
        </p:txBody>
      </p:sp>
    </p:spTree>
    <p:extLst>
      <p:ext uri="{BB962C8B-B14F-4D97-AF65-F5344CB8AC3E}">
        <p14:creationId xmlns:p14="http://schemas.microsoft.com/office/powerpoint/2010/main" val="1170855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1B8D926-5AC9-4B96-A648-3884AECD6881}" type="slidenum">
              <a:rPr lang="en-CA" smtClean="0"/>
              <a:t>5</a:t>
            </a:fld>
            <a:endParaRPr lang="en-CA"/>
          </a:p>
        </p:txBody>
      </p:sp>
    </p:spTree>
    <p:extLst>
      <p:ext uri="{BB962C8B-B14F-4D97-AF65-F5344CB8AC3E}">
        <p14:creationId xmlns:p14="http://schemas.microsoft.com/office/powerpoint/2010/main" val="2330842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Beautiful in the summer, despair in the winter.</a:t>
            </a:r>
          </a:p>
          <a:p>
            <a:r>
              <a:rPr lang="en-CA" dirty="0" smtClean="0"/>
              <a:t>The year that De </a:t>
            </a:r>
            <a:r>
              <a:rPr lang="en-CA" dirty="0" err="1" smtClean="0"/>
              <a:t>Monts</a:t>
            </a:r>
            <a:r>
              <a:rPr lang="en-CA" dirty="0" smtClean="0"/>
              <a:t> and Champlain spent on St. Croix had</a:t>
            </a:r>
            <a:r>
              <a:rPr lang="en-CA" baseline="0" dirty="0" smtClean="0"/>
              <a:t> one of the worst winters in a hundred years. Snow started falling in early October and didn’t stop. 36 o the 80 colonists died that winter…on to Port Royal in modern day Annapolis Royal in NS. </a:t>
            </a:r>
            <a:endParaRPr lang="en-CA" dirty="0"/>
          </a:p>
        </p:txBody>
      </p:sp>
      <p:sp>
        <p:nvSpPr>
          <p:cNvPr id="4" name="Slide Number Placeholder 3"/>
          <p:cNvSpPr>
            <a:spLocks noGrp="1"/>
          </p:cNvSpPr>
          <p:nvPr>
            <p:ph type="sldNum" sz="quarter" idx="10"/>
          </p:nvPr>
        </p:nvSpPr>
        <p:spPr/>
        <p:txBody>
          <a:bodyPr/>
          <a:lstStyle/>
          <a:p>
            <a:fld id="{F1B8D926-5AC9-4B96-A648-3884AECD6881}" type="slidenum">
              <a:rPr lang="en-CA" smtClean="0"/>
              <a:t>6</a:t>
            </a:fld>
            <a:endParaRPr lang="en-CA"/>
          </a:p>
        </p:txBody>
      </p:sp>
    </p:spTree>
    <p:extLst>
      <p:ext uri="{BB962C8B-B14F-4D97-AF65-F5344CB8AC3E}">
        <p14:creationId xmlns:p14="http://schemas.microsoft.com/office/powerpoint/2010/main" val="2120413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battle with the Iroquois</a:t>
            </a:r>
            <a:r>
              <a:rPr lang="en-CA" baseline="0" dirty="0" smtClean="0"/>
              <a:t> was due to Champlain attempts to befriend the Montagnais native with whom he had traded for furs. Champlain’s involvement in this and other raids against the Iroquois made him lifelong enemies, especially with the Mohawk.</a:t>
            </a:r>
          </a:p>
          <a:p>
            <a:r>
              <a:rPr lang="en-CA" baseline="0" dirty="0" smtClean="0"/>
              <a:t>Keep in mind that Cartier wad been upriver 70 years earlier but tribal warfare left the region a no-mans-land which made claiming it so much easier for Champlain and de </a:t>
            </a:r>
            <a:r>
              <a:rPr lang="en-CA" baseline="0" dirty="0" err="1" smtClean="0"/>
              <a:t>Monts</a:t>
            </a:r>
            <a:r>
              <a:rPr lang="en-CA" baseline="0" dirty="0" smtClean="0"/>
              <a:t>. </a:t>
            </a:r>
            <a:endParaRPr lang="en-CA" dirty="0"/>
          </a:p>
        </p:txBody>
      </p:sp>
      <p:sp>
        <p:nvSpPr>
          <p:cNvPr id="4" name="Slide Number Placeholder 3"/>
          <p:cNvSpPr>
            <a:spLocks noGrp="1"/>
          </p:cNvSpPr>
          <p:nvPr>
            <p:ph type="sldNum" sz="quarter" idx="10"/>
          </p:nvPr>
        </p:nvSpPr>
        <p:spPr/>
        <p:txBody>
          <a:bodyPr/>
          <a:lstStyle/>
          <a:p>
            <a:fld id="{F1B8D926-5AC9-4B96-A648-3884AECD6881}" type="slidenum">
              <a:rPr lang="en-CA" smtClean="0"/>
              <a:t>7</a:t>
            </a:fld>
            <a:endParaRPr lang="en-CA"/>
          </a:p>
        </p:txBody>
      </p:sp>
    </p:spTree>
    <p:extLst>
      <p:ext uri="{BB962C8B-B14F-4D97-AF65-F5344CB8AC3E}">
        <p14:creationId xmlns:p14="http://schemas.microsoft.com/office/powerpoint/2010/main" val="3465712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a:t>
            </a:r>
            <a:r>
              <a:rPr lang="en-CA" baseline="0" dirty="0" smtClean="0"/>
              <a:t> Battle of </a:t>
            </a:r>
            <a:r>
              <a:rPr lang="en-CA" baseline="0" dirty="0" smtClean="0"/>
              <a:t>Ticonderoga </a:t>
            </a:r>
            <a:r>
              <a:rPr lang="en-CA" baseline="0" dirty="0" smtClean="0"/>
              <a:t>Point, south of Quebec, 1609. This battle, according to some historians, was the first time that European weapons were used on the Iroquois. </a:t>
            </a:r>
            <a:endParaRPr lang="en-CA" dirty="0"/>
          </a:p>
        </p:txBody>
      </p:sp>
      <p:sp>
        <p:nvSpPr>
          <p:cNvPr id="4" name="Slide Number Placeholder 3"/>
          <p:cNvSpPr>
            <a:spLocks noGrp="1"/>
          </p:cNvSpPr>
          <p:nvPr>
            <p:ph type="sldNum" sz="quarter" idx="10"/>
          </p:nvPr>
        </p:nvSpPr>
        <p:spPr/>
        <p:txBody>
          <a:bodyPr/>
          <a:lstStyle/>
          <a:p>
            <a:fld id="{F1B8D926-5AC9-4B96-A648-3884AECD6881}" type="slidenum">
              <a:rPr lang="en-CA" smtClean="0"/>
              <a:t>8</a:t>
            </a:fld>
            <a:endParaRPr lang="en-CA"/>
          </a:p>
        </p:txBody>
      </p:sp>
    </p:spTree>
    <p:extLst>
      <p:ext uri="{BB962C8B-B14F-4D97-AF65-F5344CB8AC3E}">
        <p14:creationId xmlns:p14="http://schemas.microsoft.com/office/powerpoint/2010/main" val="2194013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Etienne Brule was the original </a:t>
            </a:r>
            <a:r>
              <a:rPr lang="en-CA" dirty="0" err="1" smtClean="0"/>
              <a:t>coureur</a:t>
            </a:r>
            <a:r>
              <a:rPr lang="en-CA" dirty="0" smtClean="0"/>
              <a:t> de bois, he had</a:t>
            </a:r>
            <a:r>
              <a:rPr lang="en-CA" baseline="0" dirty="0" smtClean="0"/>
              <a:t> been here 5 years before Champlain and spent 20 years living among and trading with the Huron…until they apparently assassinated him when a trade deal went wrong.</a:t>
            </a:r>
          </a:p>
          <a:p>
            <a:r>
              <a:rPr lang="en-CA" baseline="0" dirty="0" smtClean="0"/>
              <a:t>Louis Hebert, a former Acadian colonist, was asked by Champlain to move to New France. His move to New France ushered in a shift from Canada being a fur trading post to a colony of farming communities.</a:t>
            </a:r>
            <a:endParaRPr lang="en-CA" dirty="0"/>
          </a:p>
        </p:txBody>
      </p:sp>
      <p:sp>
        <p:nvSpPr>
          <p:cNvPr id="4" name="Slide Number Placeholder 3"/>
          <p:cNvSpPr>
            <a:spLocks noGrp="1"/>
          </p:cNvSpPr>
          <p:nvPr>
            <p:ph type="sldNum" sz="quarter" idx="10"/>
          </p:nvPr>
        </p:nvSpPr>
        <p:spPr/>
        <p:txBody>
          <a:bodyPr/>
          <a:lstStyle/>
          <a:p>
            <a:fld id="{F1B8D926-5AC9-4B96-A648-3884AECD6881}" type="slidenum">
              <a:rPr lang="en-CA" smtClean="0"/>
              <a:t>9</a:t>
            </a:fld>
            <a:endParaRPr lang="en-CA"/>
          </a:p>
        </p:txBody>
      </p:sp>
    </p:spTree>
    <p:extLst>
      <p:ext uri="{BB962C8B-B14F-4D97-AF65-F5344CB8AC3E}">
        <p14:creationId xmlns:p14="http://schemas.microsoft.com/office/powerpoint/2010/main" val="77764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9/24/2019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9/24/2019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9/24/2019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9/24/2019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9/24/2019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9/24/2019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9/24/2019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9/24/2019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sz="4400" dirty="0" smtClean="0"/>
              <a:t>The Early Years of French Settlements</a:t>
            </a:r>
            <a:endParaRPr lang="en-CA" sz="4400" dirty="0"/>
          </a:p>
        </p:txBody>
      </p:sp>
      <p:sp>
        <p:nvSpPr>
          <p:cNvPr id="3" name="Subtitle 2"/>
          <p:cNvSpPr>
            <a:spLocks noGrp="1"/>
          </p:cNvSpPr>
          <p:nvPr>
            <p:ph type="subTitle" idx="1"/>
          </p:nvPr>
        </p:nvSpPr>
        <p:spPr/>
        <p:txBody>
          <a:bodyPr/>
          <a:lstStyle/>
          <a:p>
            <a:r>
              <a:rPr lang="en-CA" dirty="0" smtClean="0"/>
              <a:t>1603 - 1663</a:t>
            </a:r>
            <a:endParaRPr lang="en-CA" dirty="0"/>
          </a:p>
        </p:txBody>
      </p:sp>
    </p:spTree>
    <p:extLst>
      <p:ext uri="{BB962C8B-B14F-4D97-AF65-F5344CB8AC3E}">
        <p14:creationId xmlns:p14="http://schemas.microsoft.com/office/powerpoint/2010/main" val="1597528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r>
              <a:rPr lang="en-CA" sz="2800" dirty="0" smtClean="0"/>
              <a:t>Louis Hebert</a:t>
            </a:r>
            <a:endParaRPr lang="en-CA" sz="2800" dirty="0"/>
          </a:p>
        </p:txBody>
      </p:sp>
      <p:pic>
        <p:nvPicPr>
          <p:cNvPr id="4098" name="Picture 2" descr="Image result for Louis Heb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382385"/>
            <a:ext cx="7715250" cy="579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32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Side note</a:t>
            </a:r>
            <a:endParaRPr lang="en-CA" dirty="0"/>
          </a:p>
        </p:txBody>
      </p:sp>
      <p:sp>
        <p:nvSpPr>
          <p:cNvPr id="5" name="Text Placeholder 4"/>
          <p:cNvSpPr>
            <a:spLocks noGrp="1"/>
          </p:cNvSpPr>
          <p:nvPr>
            <p:ph type="body" idx="1"/>
          </p:nvPr>
        </p:nvSpPr>
        <p:spPr/>
        <p:txBody>
          <a:bodyPr/>
          <a:lstStyle/>
          <a:p>
            <a:endParaRPr lang="en-CA"/>
          </a:p>
        </p:txBody>
      </p:sp>
    </p:spTree>
    <p:extLst>
      <p:ext uri="{BB962C8B-B14F-4D97-AF65-F5344CB8AC3E}">
        <p14:creationId xmlns:p14="http://schemas.microsoft.com/office/powerpoint/2010/main" val="288786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Sir George Calvert </a:t>
            </a:r>
            <a:r>
              <a:rPr lang="en-US" b="1" dirty="0"/>
              <a:t>(Lord Baltimore)</a:t>
            </a:r>
            <a:br>
              <a:rPr lang="en-US" b="1" dirty="0"/>
            </a:br>
            <a:r>
              <a:rPr lang="en-US" i="1" dirty="0"/>
              <a:t>Governor of Province of Avalon, 1627-1629</a:t>
            </a:r>
            <a:br>
              <a:rPr lang="en-US" i="1" dirty="0"/>
            </a:br>
            <a:endParaRPr lang="en-CA" dirty="0"/>
          </a:p>
        </p:txBody>
      </p:sp>
      <p:sp>
        <p:nvSpPr>
          <p:cNvPr id="3" name="Content Placeholder 2"/>
          <p:cNvSpPr>
            <a:spLocks noGrp="1"/>
          </p:cNvSpPr>
          <p:nvPr>
            <p:ph idx="1"/>
          </p:nvPr>
        </p:nvSpPr>
        <p:spPr>
          <a:xfrm>
            <a:off x="1251678" y="2622884"/>
            <a:ext cx="6625497" cy="3256708"/>
          </a:xfrm>
        </p:spPr>
        <p:txBody>
          <a:bodyPr>
            <a:normAutofit/>
          </a:bodyPr>
          <a:lstStyle/>
          <a:p>
            <a:r>
              <a:rPr lang="en-CA" sz="2800" i="1" dirty="0" smtClean="0"/>
              <a:t>“I have sent [my family] home after much sufferance in this </a:t>
            </a:r>
            <a:r>
              <a:rPr lang="en-CA" sz="2800" i="1" dirty="0" err="1" smtClean="0"/>
              <a:t>wofull</a:t>
            </a:r>
            <a:r>
              <a:rPr lang="en-CA" sz="2800" i="1" dirty="0" smtClean="0"/>
              <a:t> country, where with one intolerable winter were we almost undone. It is not to be expressed with my pen what wee have endured.”</a:t>
            </a:r>
          </a:p>
          <a:p>
            <a:endParaRPr lang="en-CA" sz="2800" dirty="0"/>
          </a:p>
        </p:txBody>
      </p:sp>
      <p:pic>
        <p:nvPicPr>
          <p:cNvPr id="12290" name="Picture 2" descr="Image result for lord baltim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175" y="2127162"/>
            <a:ext cx="3552825" cy="424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639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Back to the Early Years in New France…</a:t>
            </a:r>
            <a:endParaRPr lang="en-CA" dirty="0"/>
          </a:p>
        </p:txBody>
      </p:sp>
      <p:sp>
        <p:nvSpPr>
          <p:cNvPr id="5" name="Text Placeholder 4"/>
          <p:cNvSpPr>
            <a:spLocks noGrp="1"/>
          </p:cNvSpPr>
          <p:nvPr>
            <p:ph type="body" idx="1"/>
          </p:nvPr>
        </p:nvSpPr>
        <p:spPr/>
        <p:txBody>
          <a:bodyPr/>
          <a:lstStyle/>
          <a:p>
            <a:endParaRPr lang="en-CA"/>
          </a:p>
        </p:txBody>
      </p:sp>
    </p:spTree>
    <p:extLst>
      <p:ext uri="{BB962C8B-B14F-4D97-AF65-F5344CB8AC3E}">
        <p14:creationId xmlns:p14="http://schemas.microsoft.com/office/powerpoint/2010/main" val="1404237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Company of One Hundred </a:t>
            </a:r>
            <a:r>
              <a:rPr lang="en-CA" sz="2800" dirty="0" smtClean="0"/>
              <a:t>and the battle for Souls and Wealth</a:t>
            </a:r>
            <a:endParaRPr lang="en-CA" sz="2800" dirty="0"/>
          </a:p>
        </p:txBody>
      </p:sp>
      <p:sp>
        <p:nvSpPr>
          <p:cNvPr id="3" name="Content Placeholder 2"/>
          <p:cNvSpPr>
            <a:spLocks noGrp="1"/>
          </p:cNvSpPr>
          <p:nvPr>
            <p:ph idx="1"/>
          </p:nvPr>
        </p:nvSpPr>
        <p:spPr/>
        <p:txBody>
          <a:bodyPr>
            <a:noAutofit/>
          </a:bodyPr>
          <a:lstStyle/>
          <a:p>
            <a:r>
              <a:rPr lang="en-CA" sz="2800" dirty="0" smtClean="0"/>
              <a:t>Champlain felt that just trading with “the savages”  wouldn't be enough to bring about civilization. To remedy this he called on the Recollet friars to come to New France as missionaries.</a:t>
            </a:r>
          </a:p>
          <a:p>
            <a:r>
              <a:rPr lang="en-CA" sz="2800" dirty="0" smtClean="0"/>
              <a:t>Converting the Natives,  he declared, would “cement their commercial ties with the French as well as save them from eternal hell-fire in the next world.”</a:t>
            </a:r>
          </a:p>
          <a:p>
            <a:r>
              <a:rPr lang="en-CA" sz="2800" dirty="0" smtClean="0"/>
              <a:t> The Jesuits would come 10 years later with a renewed vigour to convert and save.</a:t>
            </a:r>
            <a:endParaRPr lang="en-CA" sz="2800" dirty="0"/>
          </a:p>
        </p:txBody>
      </p:sp>
    </p:spTree>
    <p:extLst>
      <p:ext uri="{BB962C8B-B14F-4D97-AF65-F5344CB8AC3E}">
        <p14:creationId xmlns:p14="http://schemas.microsoft.com/office/powerpoint/2010/main" val="674360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Tensions Rise</a:t>
            </a:r>
            <a:endParaRPr lang="en-CA" dirty="0"/>
          </a:p>
        </p:txBody>
      </p:sp>
      <p:sp>
        <p:nvSpPr>
          <p:cNvPr id="3" name="Content Placeholder 2"/>
          <p:cNvSpPr>
            <a:spLocks noGrp="1"/>
          </p:cNvSpPr>
          <p:nvPr>
            <p:ph idx="1"/>
          </p:nvPr>
        </p:nvSpPr>
        <p:spPr>
          <a:xfrm>
            <a:off x="1251678" y="1707151"/>
            <a:ext cx="10178322" cy="3593591"/>
          </a:xfrm>
        </p:spPr>
        <p:txBody>
          <a:bodyPr>
            <a:normAutofit/>
          </a:bodyPr>
          <a:lstStyle/>
          <a:p>
            <a:r>
              <a:rPr lang="en-CA" sz="2800" dirty="0" smtClean="0"/>
              <a:t>Tensions rose between the French Protestant traders (Huguenots) and the Catholic missionaries. The missionaries appealed to Cardinal Richelieu back in France who canceled the trade monopoly in 1627 and introduced the Company of One Hundred Associates.</a:t>
            </a:r>
          </a:p>
          <a:p>
            <a:r>
              <a:rPr lang="en-CA" sz="2800" dirty="0" smtClean="0"/>
              <a:t>It didn’t work out for long…</a:t>
            </a:r>
            <a:endParaRPr lang="en-CA" sz="2800" dirty="0"/>
          </a:p>
        </p:txBody>
      </p:sp>
      <p:pic>
        <p:nvPicPr>
          <p:cNvPr id="8194" name="Picture 2" descr="Image result for Cardinal Richeli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015" y="3948983"/>
            <a:ext cx="20955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550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Notable historic Figure</a:t>
            </a:r>
            <a:endParaRPr lang="en-CA" dirty="0"/>
          </a:p>
        </p:txBody>
      </p:sp>
      <p:sp>
        <p:nvSpPr>
          <p:cNvPr id="5" name="Text Placeholder 4"/>
          <p:cNvSpPr>
            <a:spLocks noGrp="1"/>
          </p:cNvSpPr>
          <p:nvPr>
            <p:ph type="body" idx="1"/>
          </p:nvPr>
        </p:nvSpPr>
        <p:spPr/>
        <p:txBody>
          <a:bodyPr/>
          <a:lstStyle/>
          <a:p>
            <a:r>
              <a:rPr lang="en-CA" dirty="0" smtClean="0"/>
              <a:t>The unsung father of Acadia?</a:t>
            </a:r>
            <a:endParaRPr lang="en-CA" dirty="0"/>
          </a:p>
        </p:txBody>
      </p:sp>
    </p:spTree>
    <p:extLst>
      <p:ext uri="{BB962C8B-B14F-4D97-AF65-F5344CB8AC3E}">
        <p14:creationId xmlns:p14="http://schemas.microsoft.com/office/powerpoint/2010/main" val="2847203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 in Acadia 1610</a:t>
            </a:r>
            <a:endParaRPr lang="en-CA" dirty="0"/>
          </a:p>
        </p:txBody>
      </p:sp>
      <p:sp>
        <p:nvSpPr>
          <p:cNvPr id="3" name="Content Placeholder 2"/>
          <p:cNvSpPr>
            <a:spLocks noGrp="1"/>
          </p:cNvSpPr>
          <p:nvPr>
            <p:ph idx="1"/>
          </p:nvPr>
        </p:nvSpPr>
        <p:spPr>
          <a:xfrm>
            <a:off x="1251678" y="1684422"/>
            <a:ext cx="10178322" cy="3593591"/>
          </a:xfrm>
        </p:spPr>
        <p:txBody>
          <a:bodyPr>
            <a:noAutofit/>
          </a:bodyPr>
          <a:lstStyle/>
          <a:p>
            <a:pPr marL="0" indent="0">
              <a:buNone/>
            </a:pPr>
            <a:r>
              <a:rPr lang="en-US" sz="2800" dirty="0" smtClean="0"/>
              <a:t>- Mi’kmaq Chief </a:t>
            </a:r>
            <a:r>
              <a:rPr lang="en-US" sz="2800" dirty="0" err="1" smtClean="0"/>
              <a:t>Membertou</a:t>
            </a:r>
            <a:r>
              <a:rPr lang="en-US" sz="2800" dirty="0" smtClean="0"/>
              <a:t> </a:t>
            </a:r>
            <a:r>
              <a:rPr lang="en-US" sz="2800" dirty="0"/>
              <a:t>(left in charge of Port Royal) did a great </a:t>
            </a:r>
            <a:r>
              <a:rPr lang="en-US" sz="2800" dirty="0" smtClean="0"/>
              <a:t>job keeping the colony successful.</a:t>
            </a:r>
            <a:r>
              <a:rPr lang="en-US" sz="2800" dirty="0"/>
              <a:t/>
            </a:r>
            <a:br>
              <a:rPr lang="en-US" sz="2800" dirty="0"/>
            </a:br>
            <a:r>
              <a:rPr lang="en-US" sz="2800" dirty="0"/>
              <a:t>- Mi'kmaq were attributed to the success of Acadia -- they supported the </a:t>
            </a:r>
            <a:r>
              <a:rPr lang="en-US" sz="2800" dirty="0" smtClean="0"/>
              <a:t>French and didn’t start conflict with the Acadians.</a:t>
            </a:r>
            <a:r>
              <a:rPr lang="en-US" sz="2800" dirty="0"/>
              <a:t/>
            </a:r>
            <a:br>
              <a:rPr lang="en-US" sz="2800" dirty="0"/>
            </a:br>
            <a:r>
              <a:rPr lang="en-US" sz="2800" dirty="0"/>
              <a:t>- </a:t>
            </a:r>
            <a:r>
              <a:rPr lang="en-US" sz="2800" dirty="0" err="1"/>
              <a:t>Membertou</a:t>
            </a:r>
            <a:r>
              <a:rPr lang="en-US" sz="2800" dirty="0"/>
              <a:t> set the tone for cooperation and </a:t>
            </a:r>
            <a:r>
              <a:rPr lang="en-US" sz="2800" dirty="0" smtClean="0"/>
              <a:t>friendship.</a:t>
            </a:r>
            <a:r>
              <a:rPr lang="en-US" sz="2800" dirty="0"/>
              <a:t/>
            </a:r>
            <a:br>
              <a:rPr lang="en-US" sz="2800" dirty="0"/>
            </a:br>
            <a:r>
              <a:rPr lang="en-US" sz="2800" dirty="0"/>
              <a:t>- Claimed he was over 100 years old and present when Cartier </a:t>
            </a:r>
            <a:r>
              <a:rPr lang="en-US" sz="2800" dirty="0" smtClean="0"/>
              <a:t>arrived 70 years prior.</a:t>
            </a:r>
            <a:r>
              <a:rPr lang="en-US" sz="2800" dirty="0"/>
              <a:t/>
            </a:r>
            <a:br>
              <a:rPr lang="en-US" sz="2800" dirty="0"/>
            </a:br>
            <a:r>
              <a:rPr lang="en-US" sz="2800" dirty="0"/>
              <a:t>- Converted to Catholicism</a:t>
            </a:r>
            <a:br>
              <a:rPr lang="en-US" sz="2800" dirty="0"/>
            </a:br>
            <a:r>
              <a:rPr lang="en-US" sz="2800" dirty="0"/>
              <a:t>- On his death bed: urged his people to maintain alliance and friendship</a:t>
            </a:r>
            <a:endParaRPr lang="en-CA" sz="2800" dirty="0"/>
          </a:p>
        </p:txBody>
      </p:sp>
    </p:spTree>
    <p:extLst>
      <p:ext uri="{BB962C8B-B14F-4D97-AF65-F5344CB8AC3E}">
        <p14:creationId xmlns:p14="http://schemas.microsoft.com/office/powerpoint/2010/main" val="1256574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Pirates or Privateers – </a:t>
            </a:r>
            <a:r>
              <a:rPr lang="en-CA" sz="4400" dirty="0" smtClean="0"/>
              <a:t>a fine line</a:t>
            </a:r>
            <a:endParaRPr lang="en-CA" sz="4400" dirty="0"/>
          </a:p>
        </p:txBody>
      </p:sp>
      <p:sp>
        <p:nvSpPr>
          <p:cNvPr id="3" name="Content Placeholder 2"/>
          <p:cNvSpPr>
            <a:spLocks noGrp="1"/>
          </p:cNvSpPr>
          <p:nvPr>
            <p:ph idx="1"/>
          </p:nvPr>
        </p:nvSpPr>
        <p:spPr>
          <a:xfrm>
            <a:off x="1251678" y="1588169"/>
            <a:ext cx="4523480" cy="4291424"/>
          </a:xfrm>
        </p:spPr>
        <p:txBody>
          <a:bodyPr>
            <a:normAutofit/>
          </a:bodyPr>
          <a:lstStyle/>
          <a:p>
            <a:r>
              <a:rPr lang="en-CA" sz="2800" dirty="0" smtClean="0"/>
              <a:t>What’s the difference?</a:t>
            </a:r>
          </a:p>
          <a:p>
            <a:r>
              <a:rPr lang="en-CA" sz="2800" dirty="0" smtClean="0"/>
              <a:t>Both plundered the seas and robbed ships of their bounty.</a:t>
            </a:r>
          </a:p>
          <a:p>
            <a:r>
              <a:rPr lang="en-CA" sz="2800" dirty="0" smtClean="0"/>
              <a:t>Privateers were “licensed pirates” who worked under a charter from the King/Queen.</a:t>
            </a:r>
          </a:p>
          <a:p>
            <a:endParaRPr lang="en-CA" sz="2800" dirty="0"/>
          </a:p>
        </p:txBody>
      </p:sp>
      <p:pic>
        <p:nvPicPr>
          <p:cNvPr id="9218" name="Picture 2" descr="Image result for private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796" y="2286001"/>
            <a:ext cx="5715000" cy="420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546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Captain Kidd</a:t>
            </a:r>
            <a:endParaRPr lang="en-CA" dirty="0"/>
          </a:p>
        </p:txBody>
      </p:sp>
      <p:sp>
        <p:nvSpPr>
          <p:cNvPr id="3" name="Content Placeholder 2"/>
          <p:cNvSpPr>
            <a:spLocks noGrp="1"/>
          </p:cNvSpPr>
          <p:nvPr>
            <p:ph idx="1"/>
          </p:nvPr>
        </p:nvSpPr>
        <p:spPr/>
        <p:txBody>
          <a:bodyPr/>
          <a:lstStyle/>
          <a:p>
            <a:endParaRPr lang="en-CA"/>
          </a:p>
        </p:txBody>
      </p:sp>
      <p:pic>
        <p:nvPicPr>
          <p:cNvPr id="10242" name="Picture 2" descr="https://upload.wikimedia.org/wikipedia/commons/thumb/6/62/Captain_Kidd_in_New_York_Harbor_cph.3f06373.jpg/800px-Captain_Kidd_in_New_York_Harbor_cph.3f063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268" y="1449133"/>
            <a:ext cx="7620000" cy="526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750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World of New France</a:t>
            </a:r>
            <a:endParaRPr lang="en-CA" dirty="0"/>
          </a:p>
        </p:txBody>
      </p:sp>
      <p:sp>
        <p:nvSpPr>
          <p:cNvPr id="3" name="Content Placeholder 2"/>
          <p:cNvSpPr>
            <a:spLocks noGrp="1"/>
          </p:cNvSpPr>
          <p:nvPr>
            <p:ph idx="1"/>
          </p:nvPr>
        </p:nvSpPr>
        <p:spPr/>
        <p:txBody>
          <a:bodyPr>
            <a:normAutofit/>
          </a:bodyPr>
          <a:lstStyle/>
          <a:p>
            <a:r>
              <a:rPr lang="en-US" sz="2800" dirty="0"/>
              <a:t>F</a:t>
            </a:r>
            <a:r>
              <a:rPr lang="en-US" sz="2800" dirty="0" smtClean="0"/>
              <a:t>or </a:t>
            </a:r>
            <a:r>
              <a:rPr lang="en-US" sz="2800" dirty="0"/>
              <a:t>at least 100 years prior to Samuel de Champlain's settlement, French had been fishing off </a:t>
            </a:r>
            <a:r>
              <a:rPr lang="en-US" sz="2800" dirty="0" smtClean="0"/>
              <a:t>the </a:t>
            </a:r>
            <a:r>
              <a:rPr lang="en-US" sz="2800" dirty="0"/>
              <a:t>coast of Eastern Canada and trading for furs with Aboriginal Peoples</a:t>
            </a:r>
            <a:r>
              <a:rPr lang="en-US" sz="2800" dirty="0" smtClean="0"/>
              <a:t>.</a:t>
            </a:r>
          </a:p>
          <a:p>
            <a:endParaRPr lang="en-US" sz="2800" dirty="0"/>
          </a:p>
          <a:p>
            <a:r>
              <a:rPr lang="en-US" sz="2800" dirty="0" smtClean="0"/>
              <a:t>When Champlain arrived the St. Lawrence River was bustling with activity. More than 500 ships from a half dozen European nations were fishing its waters. </a:t>
            </a:r>
            <a:endParaRPr lang="en-CA" sz="2800" dirty="0"/>
          </a:p>
        </p:txBody>
      </p:sp>
    </p:spTree>
    <p:extLst>
      <p:ext uri="{BB962C8B-B14F-4D97-AF65-F5344CB8AC3E}">
        <p14:creationId xmlns:p14="http://schemas.microsoft.com/office/powerpoint/2010/main" val="1557335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kirke</a:t>
            </a:r>
            <a:r>
              <a:rPr lang="en-CA" dirty="0" smtClean="0"/>
              <a:t> Brothers</a:t>
            </a:r>
            <a:endParaRPr lang="en-CA" dirty="0"/>
          </a:p>
        </p:txBody>
      </p:sp>
      <p:sp>
        <p:nvSpPr>
          <p:cNvPr id="3" name="Content Placeholder 2"/>
          <p:cNvSpPr>
            <a:spLocks noGrp="1"/>
          </p:cNvSpPr>
          <p:nvPr>
            <p:ph idx="1"/>
          </p:nvPr>
        </p:nvSpPr>
        <p:spPr/>
        <p:txBody>
          <a:bodyPr>
            <a:normAutofit/>
          </a:bodyPr>
          <a:lstStyle/>
          <a:p>
            <a:r>
              <a:rPr lang="en-CA" sz="2800" dirty="0" smtClean="0"/>
              <a:t>This group of 5 brothers were privateers but many historians from Quebec think of them more as pirates.</a:t>
            </a:r>
          </a:p>
          <a:p>
            <a:r>
              <a:rPr lang="en-CA" sz="2800" dirty="0" smtClean="0"/>
              <a:t>They earned this reputation in 1628 when they captured Quebec after terrorizing the Acadians as they travelled up the St. Lawrence.</a:t>
            </a:r>
          </a:p>
          <a:p>
            <a:r>
              <a:rPr lang="en-CA" sz="2800" dirty="0" smtClean="0"/>
              <a:t>They conquered </a:t>
            </a:r>
            <a:r>
              <a:rPr lang="en-CA" sz="2800" dirty="0" err="1" smtClean="0"/>
              <a:t>Tadoussac</a:t>
            </a:r>
            <a:r>
              <a:rPr lang="en-CA" sz="2800" dirty="0" smtClean="0"/>
              <a:t> and demanded that Champlain surrender as he was cut off in Quebec. </a:t>
            </a:r>
            <a:endParaRPr lang="en-CA" sz="2800" dirty="0"/>
          </a:p>
        </p:txBody>
      </p:sp>
    </p:spTree>
    <p:extLst>
      <p:ext uri="{BB962C8B-B14F-4D97-AF65-F5344CB8AC3E}">
        <p14:creationId xmlns:p14="http://schemas.microsoft.com/office/powerpoint/2010/main" val="4119241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791458"/>
            <a:ext cx="10178322" cy="1492132"/>
          </a:xfrm>
        </p:spPr>
        <p:txBody>
          <a:bodyPr/>
          <a:lstStyle/>
          <a:p>
            <a:r>
              <a:rPr lang="en-CA" dirty="0" smtClean="0"/>
              <a:t>Cruel but Effective</a:t>
            </a:r>
            <a:endParaRPr lang="en-CA" dirty="0"/>
          </a:p>
        </p:txBody>
      </p:sp>
      <p:sp>
        <p:nvSpPr>
          <p:cNvPr id="3" name="Content Placeholder 2"/>
          <p:cNvSpPr>
            <a:spLocks noGrp="1"/>
          </p:cNvSpPr>
          <p:nvPr>
            <p:ph idx="1"/>
          </p:nvPr>
        </p:nvSpPr>
        <p:spPr>
          <a:xfrm>
            <a:off x="1035109" y="2038526"/>
            <a:ext cx="6977923" cy="3593591"/>
          </a:xfrm>
        </p:spPr>
        <p:txBody>
          <a:bodyPr>
            <a:normAutofit/>
          </a:bodyPr>
          <a:lstStyle/>
          <a:p>
            <a:r>
              <a:rPr lang="en-CA" sz="2800" dirty="0" smtClean="0"/>
              <a:t>The </a:t>
            </a:r>
            <a:r>
              <a:rPr lang="en-CA" sz="2800" dirty="0" err="1" smtClean="0"/>
              <a:t>Kirkes</a:t>
            </a:r>
            <a:r>
              <a:rPr lang="en-CA" sz="2800" dirty="0" smtClean="0"/>
              <a:t> made a fortune and left Quebec to a winter without the much needed supplies from France. </a:t>
            </a:r>
          </a:p>
          <a:p>
            <a:r>
              <a:rPr lang="en-CA" sz="2800" dirty="0" smtClean="0"/>
              <a:t>When they returned in the summer Champlain had no choice but to surrender, he was taken back to England as a prisoner.</a:t>
            </a:r>
          </a:p>
          <a:p>
            <a:r>
              <a:rPr lang="en-CA" sz="2800" dirty="0" smtClean="0"/>
              <a:t>New France was done for…or was it?</a:t>
            </a:r>
            <a:endParaRPr lang="en-CA" sz="2800" dirty="0"/>
          </a:p>
        </p:txBody>
      </p:sp>
      <p:pic>
        <p:nvPicPr>
          <p:cNvPr id="11266" name="Picture 2" descr="https://upload.wikimedia.org/wikipedia/commons/thumb/c/c0/OUR_FIRST_FOOTING_IN_CANADA._CHAMPLAIN_SURRENDERING_QUEBEC_TO_ADMIRAL_KIRKE._JULY_20_1629.jpg/220px-OUR_FIRST_FOOTING_IN_CANADA._CHAMPLAIN_SURRENDERING_QUEBEC_TO_ADMIRAL_KIRKE._JULY_20_16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4722" y="1010654"/>
            <a:ext cx="2935658" cy="477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734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Death of Champlain</a:t>
            </a:r>
            <a:endParaRPr lang="en-CA" dirty="0"/>
          </a:p>
        </p:txBody>
      </p:sp>
      <p:sp>
        <p:nvSpPr>
          <p:cNvPr id="3" name="Content Placeholder 2"/>
          <p:cNvSpPr>
            <a:spLocks noGrp="1"/>
          </p:cNvSpPr>
          <p:nvPr>
            <p:ph idx="1"/>
          </p:nvPr>
        </p:nvSpPr>
        <p:spPr>
          <a:xfrm>
            <a:off x="1251678" y="1874517"/>
            <a:ext cx="10683648" cy="4005075"/>
          </a:xfrm>
        </p:spPr>
        <p:txBody>
          <a:bodyPr>
            <a:normAutofit/>
          </a:bodyPr>
          <a:lstStyle/>
          <a:p>
            <a:r>
              <a:rPr lang="en-CA" sz="3200" dirty="0" smtClean="0"/>
              <a:t>Champlain arrived back in Quebec in 1633 to find the colony stripped bare by the </a:t>
            </a:r>
            <a:r>
              <a:rPr lang="en-CA" sz="3200" dirty="0" err="1" smtClean="0"/>
              <a:t>Kirkes</a:t>
            </a:r>
            <a:r>
              <a:rPr lang="en-CA" sz="3200" dirty="0" smtClean="0"/>
              <a:t>.</a:t>
            </a:r>
          </a:p>
          <a:p>
            <a:r>
              <a:rPr lang="en-CA" sz="3200" dirty="0" smtClean="0"/>
              <a:t>He attempted to build the colony back up and even founded another post at Trois-</a:t>
            </a:r>
            <a:r>
              <a:rPr lang="en-CA" sz="3200" dirty="0" err="1" smtClean="0"/>
              <a:t>Rivieres</a:t>
            </a:r>
            <a:r>
              <a:rPr lang="en-CA" sz="3200" dirty="0" smtClean="0"/>
              <a:t> in1634 but his dream of a great inland colony along the St Lawrence had yet to be fulfilled. </a:t>
            </a:r>
          </a:p>
          <a:p>
            <a:r>
              <a:rPr lang="en-CA" sz="3200" dirty="0" smtClean="0"/>
              <a:t>He died on Christmas Day 1635, an exhausted man.</a:t>
            </a:r>
            <a:endParaRPr lang="en-CA" sz="3200" dirty="0"/>
          </a:p>
        </p:txBody>
      </p:sp>
    </p:spTree>
    <p:extLst>
      <p:ext uri="{BB962C8B-B14F-4D97-AF65-F5344CB8AC3E}">
        <p14:creationId xmlns:p14="http://schemas.microsoft.com/office/powerpoint/2010/main" val="3736808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sz="2800" dirty="0" smtClean="0"/>
              <a:t>How did Champlain and the European presence forever alter warfare between the Aboriginal groups?</a:t>
            </a:r>
          </a:p>
          <a:p>
            <a:r>
              <a:rPr lang="en-US" sz="2800" dirty="0" smtClean="0"/>
              <a:t>The early explorers described the seasons in this “New World”, how had these early experiences shaped Canadian culture and Identity?</a:t>
            </a:r>
            <a:endParaRPr lang="en-US" sz="2800" dirty="0"/>
          </a:p>
        </p:txBody>
      </p:sp>
    </p:spTree>
    <p:extLst>
      <p:ext uri="{BB962C8B-B14F-4D97-AF65-F5344CB8AC3E}">
        <p14:creationId xmlns:p14="http://schemas.microsoft.com/office/powerpoint/2010/main" val="1113451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96038"/>
            <a:ext cx="10178322" cy="1492132"/>
          </a:xfrm>
        </p:spPr>
        <p:txBody>
          <a:bodyPr/>
          <a:lstStyle/>
          <a:p>
            <a:r>
              <a:rPr lang="en-CA" dirty="0" smtClean="0"/>
              <a:t>The St. Lawrence River</a:t>
            </a:r>
            <a:endParaRPr lang="en-CA" dirty="0"/>
          </a:p>
        </p:txBody>
      </p:sp>
      <p:sp>
        <p:nvSpPr>
          <p:cNvPr id="3" name="Content Placeholder 2"/>
          <p:cNvSpPr>
            <a:spLocks noGrp="1"/>
          </p:cNvSpPr>
          <p:nvPr>
            <p:ph idx="1"/>
          </p:nvPr>
        </p:nvSpPr>
        <p:spPr>
          <a:xfrm>
            <a:off x="1251678" y="1588170"/>
            <a:ext cx="10178322" cy="3593591"/>
          </a:xfrm>
        </p:spPr>
        <p:txBody>
          <a:bodyPr/>
          <a:lstStyle/>
          <a:p>
            <a:pPr marL="0" indent="0">
              <a:buNone/>
            </a:pPr>
            <a:r>
              <a:rPr lang="en-CA" dirty="0" smtClean="0"/>
              <a:t>A shift in perspective</a:t>
            </a:r>
            <a:endParaRPr lang="en-CA"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678" y="750883"/>
            <a:ext cx="10021934" cy="6107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950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Samuel De Champlain</a:t>
            </a:r>
            <a:endParaRPr lang="en-CA" dirty="0"/>
          </a:p>
        </p:txBody>
      </p:sp>
      <p:sp>
        <p:nvSpPr>
          <p:cNvPr id="3" name="Content Placeholder 2"/>
          <p:cNvSpPr>
            <a:spLocks noGrp="1"/>
          </p:cNvSpPr>
          <p:nvPr>
            <p:ph idx="1"/>
          </p:nvPr>
        </p:nvSpPr>
        <p:spPr>
          <a:xfrm>
            <a:off x="1251678" y="1636296"/>
            <a:ext cx="10178322" cy="3593591"/>
          </a:xfrm>
        </p:spPr>
        <p:txBody>
          <a:bodyPr>
            <a:normAutofit/>
          </a:bodyPr>
          <a:lstStyle/>
          <a:p>
            <a:r>
              <a:rPr lang="en-US" sz="3200" dirty="0"/>
              <a:t>From 1601 to 1603, he was a geographer for King Henry IV, and then joined François </a:t>
            </a:r>
            <a:r>
              <a:rPr lang="en-US" sz="3200" dirty="0" err="1"/>
              <a:t>Gravé</a:t>
            </a:r>
            <a:r>
              <a:rPr lang="en-US" sz="3200" dirty="0"/>
              <a:t> Du Pont's expedition to Canada in 1603. The group sailed up the St. Lawrence and Saguenay rivers and explored the </a:t>
            </a:r>
            <a:r>
              <a:rPr lang="en-US" sz="3200" dirty="0" err="1"/>
              <a:t>Gaspé</a:t>
            </a:r>
            <a:r>
              <a:rPr lang="en-US" sz="3200" dirty="0"/>
              <a:t> Peninsula, ultimately arriving in Montreal. </a:t>
            </a:r>
            <a:endParaRPr lang="en-CA" sz="3200" dirty="0"/>
          </a:p>
        </p:txBody>
      </p:sp>
      <p:pic>
        <p:nvPicPr>
          <p:cNvPr id="512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245" y="3953537"/>
            <a:ext cx="3171825"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290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Champlain never Quits</a:t>
            </a:r>
            <a:endParaRPr lang="en-CA" dirty="0"/>
          </a:p>
        </p:txBody>
      </p:sp>
      <p:sp>
        <p:nvSpPr>
          <p:cNvPr id="3" name="Content Placeholder 2"/>
          <p:cNvSpPr>
            <a:spLocks noGrp="1"/>
          </p:cNvSpPr>
          <p:nvPr>
            <p:ph idx="1"/>
          </p:nvPr>
        </p:nvSpPr>
        <p:spPr>
          <a:xfrm>
            <a:off x="1251678" y="1874517"/>
            <a:ext cx="10178322" cy="3593591"/>
          </a:xfrm>
        </p:spPr>
        <p:txBody>
          <a:bodyPr>
            <a:noAutofit/>
          </a:bodyPr>
          <a:lstStyle/>
          <a:p>
            <a:r>
              <a:rPr lang="en-US" sz="3200" dirty="0"/>
              <a:t>Given his usefulness on Du Pont's voyage, the following year Champlain was chosen to be geographer on an expedition to Acadia led by Lieutenant-General Pierre Du </a:t>
            </a:r>
            <a:r>
              <a:rPr lang="en-US" sz="3200" dirty="0" err="1"/>
              <a:t>Gua</a:t>
            </a:r>
            <a:r>
              <a:rPr lang="en-US" sz="3200" dirty="0"/>
              <a:t> de </a:t>
            </a:r>
            <a:r>
              <a:rPr lang="en-US" sz="3200" dirty="0" err="1"/>
              <a:t>Monts</a:t>
            </a:r>
            <a:r>
              <a:rPr lang="en-US" sz="3200" dirty="0"/>
              <a:t>. </a:t>
            </a:r>
            <a:endParaRPr lang="en-US" sz="3200" dirty="0" smtClean="0"/>
          </a:p>
          <a:p>
            <a:r>
              <a:rPr lang="en-US" sz="3200" dirty="0" smtClean="0"/>
              <a:t>They </a:t>
            </a:r>
            <a:r>
              <a:rPr lang="en-US" sz="3200" dirty="0"/>
              <a:t>landed in May on the southeast coast of what is now Nova Scotia and Champlain was asked to choose a location for a temporary settlement. </a:t>
            </a:r>
            <a:endParaRPr lang="en-US" sz="3200" dirty="0" smtClean="0"/>
          </a:p>
        </p:txBody>
      </p:sp>
    </p:spTree>
    <p:extLst>
      <p:ext uri="{BB962C8B-B14F-4D97-AF65-F5344CB8AC3E}">
        <p14:creationId xmlns:p14="http://schemas.microsoft.com/office/powerpoint/2010/main" val="2102121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Poor Decisions</a:t>
            </a:r>
            <a:endParaRPr lang="en-CA" dirty="0"/>
          </a:p>
        </p:txBody>
      </p:sp>
      <p:sp>
        <p:nvSpPr>
          <p:cNvPr id="3" name="Content Placeholder 2"/>
          <p:cNvSpPr>
            <a:spLocks noGrp="1"/>
          </p:cNvSpPr>
          <p:nvPr>
            <p:ph idx="1"/>
          </p:nvPr>
        </p:nvSpPr>
        <p:spPr>
          <a:xfrm>
            <a:off x="962526" y="2197767"/>
            <a:ext cx="4005680" cy="4154907"/>
          </a:xfrm>
        </p:spPr>
        <p:txBody>
          <a:bodyPr>
            <a:noAutofit/>
          </a:bodyPr>
          <a:lstStyle/>
          <a:p>
            <a:r>
              <a:rPr lang="en-US" sz="2800" dirty="0"/>
              <a:t>He explored the Bay of Fundy and St. John River area before selecting a small island in the St. Croix River. The team built a fort and spent the winter there. It didn’t go well.</a:t>
            </a:r>
            <a:endParaRPr lang="en-CA" sz="2800" dirty="0"/>
          </a:p>
          <a:p>
            <a:endParaRPr lang="en-CA" sz="2800" dirty="0"/>
          </a:p>
        </p:txBody>
      </p:sp>
      <p:pic>
        <p:nvPicPr>
          <p:cNvPr id="6146" name="Picture 2" descr="Image result for st croix island n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206" y="2437898"/>
            <a:ext cx="6667500" cy="39147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st croix nb wi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642" y="2197767"/>
            <a:ext cx="6232358" cy="415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28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Quebec City</a:t>
            </a:r>
            <a:endParaRPr lang="en-CA" dirty="0"/>
          </a:p>
        </p:txBody>
      </p:sp>
      <p:sp>
        <p:nvSpPr>
          <p:cNvPr id="3" name="Content Placeholder 2"/>
          <p:cNvSpPr>
            <a:spLocks noGrp="1"/>
          </p:cNvSpPr>
          <p:nvPr>
            <p:ph idx="1"/>
          </p:nvPr>
        </p:nvSpPr>
        <p:spPr>
          <a:xfrm>
            <a:off x="722288" y="1150105"/>
            <a:ext cx="6482739" cy="5274758"/>
          </a:xfrm>
        </p:spPr>
        <p:txBody>
          <a:bodyPr>
            <a:normAutofit lnSpcReduction="10000"/>
          </a:bodyPr>
          <a:lstStyle/>
          <a:p>
            <a:r>
              <a:rPr lang="en-US" sz="2800" dirty="0">
                <a:solidFill>
                  <a:srgbClr val="333333"/>
                </a:solidFill>
                <a:latin typeface="open-sans"/>
              </a:rPr>
              <a:t>In 1608, Champlain was named lieutenant to de </a:t>
            </a:r>
            <a:r>
              <a:rPr lang="en-US" sz="2800" dirty="0" err="1">
                <a:solidFill>
                  <a:srgbClr val="333333"/>
                </a:solidFill>
                <a:latin typeface="open-sans"/>
              </a:rPr>
              <a:t>Monts</a:t>
            </a:r>
            <a:r>
              <a:rPr lang="en-US" sz="2800" dirty="0">
                <a:solidFill>
                  <a:srgbClr val="333333"/>
                </a:solidFill>
                <a:latin typeface="open-sans"/>
              </a:rPr>
              <a:t>, and they set off on another expedition up the St. Lawrence. </a:t>
            </a:r>
            <a:r>
              <a:rPr lang="en-US" sz="2800" dirty="0" smtClean="0">
                <a:solidFill>
                  <a:srgbClr val="333333"/>
                </a:solidFill>
                <a:latin typeface="open-sans"/>
              </a:rPr>
              <a:t>In </a:t>
            </a:r>
            <a:r>
              <a:rPr lang="en-US" sz="2800" dirty="0">
                <a:solidFill>
                  <a:srgbClr val="333333"/>
                </a:solidFill>
                <a:latin typeface="open-sans"/>
              </a:rPr>
              <a:t>June 1608, they constructed a fort in what is now Quebec City. Quebec would soon become the hub for French fur trading. The following summer, Champlain fought the first major battle against the Iroquois, cementing a hostile relationship that would last for more than a century.</a:t>
            </a:r>
            <a:endParaRPr lang="en-CA" sz="2800" dirty="0"/>
          </a:p>
        </p:txBody>
      </p:sp>
      <p:pic>
        <p:nvPicPr>
          <p:cNvPr id="7170" name="Picture 2" descr="Image result for early quebec 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417" y="382385"/>
            <a:ext cx="4986973" cy="426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045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839" y="0"/>
            <a:ext cx="9144000" cy="733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188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Tale of two Settlers</a:t>
            </a:r>
            <a:endParaRPr lang="en-CA" dirty="0"/>
          </a:p>
        </p:txBody>
      </p:sp>
      <p:sp>
        <p:nvSpPr>
          <p:cNvPr id="3" name="Content Placeholder 2"/>
          <p:cNvSpPr>
            <a:spLocks noGrp="1"/>
          </p:cNvSpPr>
          <p:nvPr>
            <p:ph idx="1"/>
          </p:nvPr>
        </p:nvSpPr>
        <p:spPr>
          <a:xfrm>
            <a:off x="938463" y="1419727"/>
            <a:ext cx="6215285" cy="4908884"/>
          </a:xfrm>
        </p:spPr>
        <p:txBody>
          <a:bodyPr>
            <a:noAutofit/>
          </a:bodyPr>
          <a:lstStyle/>
          <a:p>
            <a:r>
              <a:rPr lang="en-CA" sz="2800" dirty="0" smtClean="0"/>
              <a:t>During the early days of New France settlers fell into two types of categories: the “</a:t>
            </a:r>
            <a:r>
              <a:rPr lang="en-CA" sz="2800" i="1" dirty="0" err="1" smtClean="0"/>
              <a:t>coureur</a:t>
            </a:r>
            <a:r>
              <a:rPr lang="en-CA" sz="2800" i="1" dirty="0" smtClean="0"/>
              <a:t> de bois</a:t>
            </a:r>
            <a:r>
              <a:rPr lang="en-CA" sz="2800" dirty="0" smtClean="0"/>
              <a:t>” and the </a:t>
            </a:r>
            <a:r>
              <a:rPr lang="en-CA" sz="2800" i="1" dirty="0" smtClean="0"/>
              <a:t>habitant</a:t>
            </a:r>
            <a:r>
              <a:rPr lang="en-CA" sz="2800" dirty="0" smtClean="0"/>
              <a:t>, or the forest vs the farm.</a:t>
            </a:r>
          </a:p>
          <a:p>
            <a:r>
              <a:rPr lang="en-CA" sz="2800" dirty="0" smtClean="0"/>
              <a:t>These “</a:t>
            </a:r>
            <a:r>
              <a:rPr lang="en-CA" sz="2800" i="1" dirty="0" err="1" smtClean="0"/>
              <a:t>coureur</a:t>
            </a:r>
            <a:r>
              <a:rPr lang="en-CA" sz="2800" i="1" dirty="0" smtClean="0"/>
              <a:t> de bois</a:t>
            </a:r>
            <a:r>
              <a:rPr lang="en-CA" sz="2800" dirty="0" smtClean="0"/>
              <a:t>” were the “runners of the woods” who hunted for pelts to sell and trade with the local native population.</a:t>
            </a:r>
          </a:p>
          <a:p>
            <a:r>
              <a:rPr lang="en-CA" sz="2800" dirty="0" smtClean="0"/>
              <a:t>The </a:t>
            </a:r>
            <a:r>
              <a:rPr lang="en-CA" sz="2800" i="1" dirty="0" smtClean="0"/>
              <a:t>habitant</a:t>
            </a:r>
            <a:r>
              <a:rPr lang="en-CA" sz="2800" dirty="0" smtClean="0"/>
              <a:t>s </a:t>
            </a:r>
            <a:r>
              <a:rPr lang="en-CA" sz="2800" smtClean="0"/>
              <a:t>came here </a:t>
            </a:r>
            <a:r>
              <a:rPr lang="en-CA" sz="2800" dirty="0" smtClean="0"/>
              <a:t>to settle down, clear land and plant crops. </a:t>
            </a:r>
            <a:endParaRPr lang="en-CA" sz="2800" dirty="0"/>
          </a:p>
        </p:txBody>
      </p:sp>
      <p:pic>
        <p:nvPicPr>
          <p:cNvPr id="3074" name="Picture 2" descr="Image result for etienne br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9247" y="1128451"/>
            <a:ext cx="3885254" cy="5153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711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240</TotalTime>
  <Words>1557</Words>
  <Application>Microsoft Office PowerPoint</Application>
  <PresentationFormat>Widescreen</PresentationFormat>
  <Paragraphs>101</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Gill Sans MT</vt:lpstr>
      <vt:lpstr>Impact</vt:lpstr>
      <vt:lpstr>open-sans</vt:lpstr>
      <vt:lpstr>Badge</vt:lpstr>
      <vt:lpstr>The Early Years of French Settlements</vt:lpstr>
      <vt:lpstr>The World of New France</vt:lpstr>
      <vt:lpstr>The St. Lawrence River</vt:lpstr>
      <vt:lpstr>Samuel De Champlain</vt:lpstr>
      <vt:lpstr>Champlain never Quits</vt:lpstr>
      <vt:lpstr>Poor Decisions</vt:lpstr>
      <vt:lpstr>Quebec City</vt:lpstr>
      <vt:lpstr>PowerPoint Presentation</vt:lpstr>
      <vt:lpstr>A Tale of two Settlers</vt:lpstr>
      <vt:lpstr>PowerPoint Presentation</vt:lpstr>
      <vt:lpstr>Side note</vt:lpstr>
      <vt:lpstr>Sir George Calvert (Lord Baltimore) Governor of Province of Avalon, 1627-1629 </vt:lpstr>
      <vt:lpstr>Back to the Early Years in New France…</vt:lpstr>
      <vt:lpstr>Company of One Hundred and the battle for Souls and Wealth</vt:lpstr>
      <vt:lpstr>Tensions Rise</vt:lpstr>
      <vt:lpstr>Notable historic Figure</vt:lpstr>
      <vt:lpstr>Back in Acadia 1610</vt:lpstr>
      <vt:lpstr>Pirates or Privateers – a fine line</vt:lpstr>
      <vt:lpstr>Captain Kidd</vt:lpstr>
      <vt:lpstr>The kirke Brothers</vt:lpstr>
      <vt:lpstr>Cruel but Effective</vt:lpstr>
      <vt:lpstr>Death of Champlain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Early Years of French Settlements</dc:title>
  <dc:creator>Champion, Andrew    (ASD-W)</dc:creator>
  <cp:lastModifiedBy>Champion, Andrew    (ASD-W)</cp:lastModifiedBy>
  <cp:revision>32</cp:revision>
  <cp:lastPrinted>2019-09-24T12:23:29Z</cp:lastPrinted>
  <dcterms:created xsi:type="dcterms:W3CDTF">2017-10-11T22:18:09Z</dcterms:created>
  <dcterms:modified xsi:type="dcterms:W3CDTF">2019-09-24T12:27:33Z</dcterms:modified>
</cp:coreProperties>
</file>