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892" autoAdjust="0"/>
  </p:normalViewPr>
  <p:slideViewPr>
    <p:cSldViewPr snapToGrid="0">
      <p:cViewPr>
        <p:scale>
          <a:sx n="50" d="100"/>
          <a:sy n="50" d="100"/>
        </p:scale>
        <p:origin x="141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EF811-A945-4D52-A18D-4080D3E2B772}" type="datetimeFigureOut">
              <a:rPr lang="en-CA" smtClean="0"/>
              <a:t>19/09/2016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1E4F1-DB70-4FCE-AB11-83CBD883597D}" type="slidenum">
              <a:rPr lang="en-CA" smtClean="0"/>
              <a:t>‹#›</a:t>
            </a:fld>
            <a:endParaRPr lang="en-CA"/>
          </a:p>
        </p:txBody>
      </p:sp>
    </p:spTree>
    <p:extLst>
      <p:ext uri="{BB962C8B-B14F-4D97-AF65-F5344CB8AC3E}">
        <p14:creationId xmlns:p14="http://schemas.microsoft.com/office/powerpoint/2010/main" val="279399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war the demand for food for the war effort</a:t>
            </a:r>
            <a:r>
              <a:rPr lang="en-US" baseline="0" dirty="0" smtClean="0"/>
              <a:t> drove the economy and provided plenty of opportunity for farmers and manufacturers to sell goods at a inflated price. </a:t>
            </a:r>
            <a:endParaRPr lang="en-CA" dirty="0"/>
          </a:p>
        </p:txBody>
      </p:sp>
      <p:sp>
        <p:nvSpPr>
          <p:cNvPr id="4" name="Slide Number Placeholder 3"/>
          <p:cNvSpPr>
            <a:spLocks noGrp="1"/>
          </p:cNvSpPr>
          <p:nvPr>
            <p:ph type="sldNum" sz="quarter" idx="10"/>
          </p:nvPr>
        </p:nvSpPr>
        <p:spPr/>
        <p:txBody>
          <a:bodyPr/>
          <a:lstStyle/>
          <a:p>
            <a:fld id="{5291E4F1-DB70-4FCE-AB11-83CBD883597D}" type="slidenum">
              <a:rPr lang="en-CA" smtClean="0"/>
              <a:t>6</a:t>
            </a:fld>
            <a:endParaRPr lang="en-CA"/>
          </a:p>
        </p:txBody>
      </p:sp>
    </p:spTree>
    <p:extLst>
      <p:ext uri="{BB962C8B-B14F-4D97-AF65-F5344CB8AC3E}">
        <p14:creationId xmlns:p14="http://schemas.microsoft.com/office/powerpoint/2010/main" val="335026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war ended</a:t>
            </a:r>
            <a:r>
              <a:rPr lang="en-US" baseline="0" dirty="0" smtClean="0"/>
              <a:t> so did the demand for Canadian products, which created a slump in the Canadian economy. The Prairies and the Maritimes felt it the hardest as the price for wheat and fish dropped. </a:t>
            </a:r>
          </a:p>
          <a:p>
            <a:r>
              <a:rPr lang="en-US" baseline="0" dirty="0" smtClean="0"/>
              <a:t>In addition, the war created a temporary spike in the cost for goods and services, after the war ended the prices remained high while wages for workers were lowered. To make matters worse many returning soldiers couldn’t find employment and therefore struggled to provide for themselves and their families.</a:t>
            </a:r>
            <a:endParaRPr lang="en-CA" dirty="0"/>
          </a:p>
        </p:txBody>
      </p:sp>
      <p:sp>
        <p:nvSpPr>
          <p:cNvPr id="4" name="Slide Number Placeholder 3"/>
          <p:cNvSpPr>
            <a:spLocks noGrp="1"/>
          </p:cNvSpPr>
          <p:nvPr>
            <p:ph type="sldNum" sz="quarter" idx="10"/>
          </p:nvPr>
        </p:nvSpPr>
        <p:spPr/>
        <p:txBody>
          <a:bodyPr/>
          <a:lstStyle/>
          <a:p>
            <a:fld id="{5291E4F1-DB70-4FCE-AB11-83CBD883597D}" type="slidenum">
              <a:rPr lang="en-CA" smtClean="0"/>
              <a:t>8</a:t>
            </a:fld>
            <a:endParaRPr lang="en-CA"/>
          </a:p>
        </p:txBody>
      </p:sp>
    </p:spTree>
    <p:extLst>
      <p:ext uri="{BB962C8B-B14F-4D97-AF65-F5344CB8AC3E}">
        <p14:creationId xmlns:p14="http://schemas.microsoft.com/office/powerpoint/2010/main" val="137233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2AC1DC-9D42-4E8D-9847-0E2453C3D9CC}" type="datetimeFigureOut">
              <a:rPr lang="en-CA" smtClean="0"/>
              <a:t>19/09/2016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22199085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AC1DC-9D42-4E8D-9847-0E2453C3D9CC}" type="datetimeFigureOut">
              <a:rPr lang="en-CA" smtClean="0"/>
              <a:t>19/09/2016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336065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662AC1DC-9D42-4E8D-9847-0E2453C3D9CC}" type="datetimeFigureOut">
              <a:rPr lang="en-CA" smtClean="0"/>
              <a:t>19/09/2016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222368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662AC1DC-9D42-4E8D-9847-0E2453C3D9CC}" type="datetimeFigureOut">
              <a:rPr lang="en-CA" smtClean="0"/>
              <a:t>19/09/2016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255408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2AC1DC-9D42-4E8D-9847-0E2453C3D9CC}" type="datetimeFigureOut">
              <a:rPr lang="en-CA" smtClean="0"/>
              <a:t>19/09/2016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3983982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2AC1DC-9D42-4E8D-9847-0E2453C3D9CC}" type="datetimeFigureOut">
              <a:rPr lang="en-CA" smtClean="0"/>
              <a:t>19/09/2016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130095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2AC1DC-9D42-4E8D-9847-0E2453C3D9CC}" type="datetimeFigureOut">
              <a:rPr lang="en-CA" smtClean="0"/>
              <a:t>19/09/2016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38924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AC1DC-9D42-4E8D-9847-0E2453C3D9CC}" type="datetimeFigureOut">
              <a:rPr lang="en-CA" smtClean="0"/>
              <a:t>19/09/2016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267921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2AC1DC-9D42-4E8D-9847-0E2453C3D9CC}" type="datetimeFigureOut">
              <a:rPr lang="en-CA" smtClean="0"/>
              <a:t>19/09/2016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71308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2AC1DC-9D42-4E8D-9847-0E2453C3D9CC}" type="datetimeFigureOut">
              <a:rPr lang="en-CA" smtClean="0"/>
              <a:t>19/09/2016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169383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2AC1DC-9D42-4E8D-9847-0E2453C3D9CC}" type="datetimeFigureOut">
              <a:rPr lang="en-CA" smtClean="0"/>
              <a:t>19/09/2016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420461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AC1DC-9D42-4E8D-9847-0E2453C3D9CC}" type="datetimeFigureOut">
              <a:rPr lang="en-CA" smtClean="0"/>
              <a:t>19/09/2016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31550350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AC1DC-9D42-4E8D-9847-0E2453C3D9CC}" type="datetimeFigureOut">
              <a:rPr lang="en-CA" smtClean="0"/>
              <a:t>19/09/2016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40508319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662AC1DC-9D42-4E8D-9847-0E2453C3D9CC}" type="datetimeFigureOut">
              <a:rPr lang="en-CA" smtClean="0"/>
              <a:t>19/09/2016</a:t>
            </a:fld>
            <a:endParaRPr lang="en-CA"/>
          </a:p>
        </p:txBody>
      </p:sp>
      <p:sp>
        <p:nvSpPr>
          <p:cNvPr id="6" name="Footer Placeholder 5"/>
          <p:cNvSpPr>
            <a:spLocks noGrp="1"/>
          </p:cNvSpPr>
          <p:nvPr>
            <p:ph type="ftr" sz="quarter" idx="11"/>
          </p:nvPr>
        </p:nvSpPr>
        <p:spPr>
          <a:xfrm>
            <a:off x="590396" y="6041362"/>
            <a:ext cx="3295413" cy="365125"/>
          </a:xfrm>
        </p:spPr>
        <p:txBody>
          <a:bodyPr/>
          <a:lstStyle/>
          <a:p>
            <a:endParaRPr lang="en-CA"/>
          </a:p>
        </p:txBody>
      </p:sp>
      <p:sp>
        <p:nvSpPr>
          <p:cNvPr id="7" name="Slide Number Placeholder 6"/>
          <p:cNvSpPr>
            <a:spLocks noGrp="1"/>
          </p:cNvSpPr>
          <p:nvPr>
            <p:ph type="sldNum" sz="quarter" idx="12"/>
          </p:nvPr>
        </p:nvSpPr>
        <p:spPr>
          <a:xfrm>
            <a:off x="4862689" y="5915888"/>
            <a:ext cx="1062155" cy="490599"/>
          </a:xfrm>
        </p:spPr>
        <p:txBody>
          <a:bodyPr/>
          <a:lstStyle/>
          <a:p>
            <a:fld id="{A226B1DC-F6FA-4065-AC27-151084B6A8C4}" type="slidenum">
              <a:rPr lang="en-CA" smtClean="0"/>
              <a:t>‹#›</a:t>
            </a:fld>
            <a:endParaRPr lang="en-CA"/>
          </a:p>
        </p:txBody>
      </p:sp>
    </p:spTree>
    <p:extLst>
      <p:ext uri="{BB962C8B-B14F-4D97-AF65-F5344CB8AC3E}">
        <p14:creationId xmlns:p14="http://schemas.microsoft.com/office/powerpoint/2010/main" val="305441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CA"/>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62AC1DC-9D42-4E8D-9847-0E2453C3D9CC}" type="datetimeFigureOut">
              <a:rPr lang="en-CA" smtClean="0"/>
              <a:t>19/09/2016</a:t>
            </a:fld>
            <a:endParaRPr lang="en-CA"/>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226B1DC-F6FA-4065-AC27-151084B6A8C4}" type="slidenum">
              <a:rPr lang="en-CA" smtClean="0"/>
              <a:t>‹#›</a:t>
            </a:fld>
            <a:endParaRPr lang="en-CA"/>
          </a:p>
        </p:txBody>
      </p:sp>
    </p:spTree>
    <p:extLst>
      <p:ext uri="{BB962C8B-B14F-4D97-AF65-F5344CB8AC3E}">
        <p14:creationId xmlns:p14="http://schemas.microsoft.com/office/powerpoint/2010/main" val="2028459279"/>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a/url?sa=i&amp;rct=j&amp;q=&amp;esrc=s&amp;frm=1&amp;source=images&amp;cd=&amp;cad=rja&amp;docid=29QaIXeQX-PohM&amp;tbnid=CFqsFVYvaW2aDM:&amp;ved=0CAUQjRw&amp;url=http://legionmagazine.com/en/index.php/2012/01/historic-wwi-photo-young-soldiers/&amp;ei=WPFdUuOaCoK9rQGr3ICICQ&amp;bvm=bv.54176721,d.aWM&amp;psig=AFQjCNFTb9L84X50ZOH6rgZVXENcq63btQ&amp;ust=1381974701373287"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frm=1&amp;source=images&amp;cd=&amp;cad=rja&amp;docid=iIOY-rY_BN2jmM&amp;tbnid=VeRom1hK9xOTJM:&amp;ved=0CAUQjRw&amp;url=http://en.wikipedia.org/wiki/Ypres_Reservoir_Commonwealth_War_Graves_Commission_Cemetery&amp;ei=6PBdUqOxFsajrAHlpICgCA&amp;bvm=bv.54176721,d.aWM&amp;psig=AFQjCNGOR1n4OPYc3HZ0PEHMCR6yoK7QcQ&amp;ust=1381974525633128"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Cv7r6BhkUmKqEM&amp;tbnid=Q3K7YttMI4YB2M:&amp;ved=0CAUQjRw&amp;url=http://www.canadianmilitaryhistory.ca/wednesday-podcast-surprising-health-findings-about-canadian-soldiers-during-wwi/&amp;ei=-u9dUpiOJpT7rAHzloGYAg&amp;bvm=bv.54176721,d.aWM&amp;psig=AFQjCNH3mRqLg1gQmYrrJ2jSDIq5_cCxPw&amp;ust=138197436328880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u5vztjN4zFu2DM&amp;tbnid=AoH5zKzS1zaBqM:&amp;ved=0CAUQjRw&amp;url=http://www.cbc.ca/history/SECTIONSE1EP12CH1LE.html&amp;ei=nu5dUu-dDofmqwHnioDADQ&amp;bvm=bv.54176721,d.aWM&amp;psig=AFQjCNHchDB21ejIda99q8wWcQSjW8cW2Q&amp;ust=138197403639429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First World War</a:t>
            </a:r>
            <a:endParaRPr lang="en-CA" dirty="0"/>
          </a:p>
        </p:txBody>
      </p:sp>
      <p:sp>
        <p:nvSpPr>
          <p:cNvPr id="3" name="Subtitle 2"/>
          <p:cNvSpPr>
            <a:spLocks noGrp="1"/>
          </p:cNvSpPr>
          <p:nvPr>
            <p:ph type="subTitle" idx="1"/>
          </p:nvPr>
        </p:nvSpPr>
        <p:spPr/>
        <p:txBody>
          <a:bodyPr/>
          <a:lstStyle/>
          <a:p>
            <a:r>
              <a:rPr lang="en-US" dirty="0" smtClean="0"/>
              <a:t>Its Impact on Canadian Society</a:t>
            </a:r>
            <a:endParaRPr lang="en-CA" dirty="0"/>
          </a:p>
        </p:txBody>
      </p:sp>
    </p:spTree>
    <p:extLst>
      <p:ext uri="{BB962C8B-B14F-4D97-AF65-F5344CB8AC3E}">
        <p14:creationId xmlns:p14="http://schemas.microsoft.com/office/powerpoint/2010/main" val="39062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Consequences - Activity</a:t>
            </a:r>
            <a:endParaRPr lang="en-CA" dirty="0"/>
          </a:p>
        </p:txBody>
      </p:sp>
      <p:sp>
        <p:nvSpPr>
          <p:cNvPr id="3" name="Content Placeholder 2"/>
          <p:cNvSpPr>
            <a:spLocks noGrp="1"/>
          </p:cNvSpPr>
          <p:nvPr>
            <p:ph idx="1"/>
          </p:nvPr>
        </p:nvSpPr>
        <p:spPr>
          <a:xfrm>
            <a:off x="818712" y="2222287"/>
            <a:ext cx="10554574" cy="4254713"/>
          </a:xfrm>
        </p:spPr>
        <p:txBody>
          <a:bodyPr>
            <a:normAutofit/>
          </a:bodyPr>
          <a:lstStyle/>
          <a:p>
            <a:pPr marL="0" indent="0" algn="ctr">
              <a:buNone/>
            </a:pPr>
            <a:r>
              <a:rPr lang="en-US" sz="2400" b="1" dirty="0"/>
              <a:t>ACTION </a:t>
            </a:r>
            <a:r>
              <a:rPr lang="en-US" sz="2400" b="1" dirty="0">
                <a:sym typeface="Wingdings" panose="05000000000000000000" pitchFamily="2" charset="2"/>
              </a:rPr>
              <a:t> RESULT</a:t>
            </a:r>
          </a:p>
          <a:p>
            <a:pPr marL="0" indent="0" algn="ctr">
              <a:buNone/>
            </a:pPr>
            <a:endParaRPr lang="en-US" sz="2400" b="1" dirty="0">
              <a:sym typeface="Wingdings" panose="05000000000000000000" pitchFamily="2" charset="2"/>
            </a:endParaRPr>
          </a:p>
          <a:p>
            <a:pPr marL="0" indent="0" algn="ctr">
              <a:buNone/>
            </a:pPr>
            <a:r>
              <a:rPr lang="en-US" sz="2400" b="1" dirty="0">
                <a:sym typeface="Wingdings" panose="05000000000000000000" pitchFamily="2" charset="2"/>
              </a:rPr>
              <a:t>1</a:t>
            </a:r>
            <a:r>
              <a:rPr lang="en-US" sz="2400" b="1" baseline="30000" dirty="0">
                <a:sym typeface="Wingdings" panose="05000000000000000000" pitchFamily="2" charset="2"/>
              </a:rPr>
              <a:t>ST</a:t>
            </a:r>
            <a:r>
              <a:rPr lang="en-US" sz="2400" b="1" dirty="0">
                <a:sym typeface="Wingdings" panose="05000000000000000000" pitchFamily="2" charset="2"/>
              </a:rPr>
              <a:t> EVENT  2</a:t>
            </a:r>
            <a:r>
              <a:rPr lang="en-US" sz="2400" b="1" baseline="30000" dirty="0">
                <a:sym typeface="Wingdings" panose="05000000000000000000" pitchFamily="2" charset="2"/>
              </a:rPr>
              <a:t>ND</a:t>
            </a:r>
            <a:r>
              <a:rPr lang="en-US" sz="2400" b="1" dirty="0">
                <a:sym typeface="Wingdings" panose="05000000000000000000" pitchFamily="2" charset="2"/>
              </a:rPr>
              <a:t> EVENT</a:t>
            </a:r>
          </a:p>
          <a:p>
            <a:pPr marL="0" indent="0" algn="ctr">
              <a:buNone/>
            </a:pPr>
            <a:endParaRPr lang="en-US" sz="2400" b="1" dirty="0">
              <a:sym typeface="Wingdings" panose="05000000000000000000" pitchFamily="2" charset="2"/>
            </a:endParaRPr>
          </a:p>
          <a:p>
            <a:pPr marL="0" indent="0" algn="ctr">
              <a:buNone/>
            </a:pPr>
            <a:r>
              <a:rPr lang="en-US" sz="2400" b="1" dirty="0">
                <a:sym typeface="Wingdings" panose="05000000000000000000" pitchFamily="2" charset="2"/>
              </a:rPr>
              <a:t>NOTHING HAPPENS IN ISOLATION!</a:t>
            </a:r>
          </a:p>
          <a:p>
            <a:pPr marL="0" indent="0" algn="ctr">
              <a:buNone/>
            </a:pPr>
            <a:endParaRPr lang="en-US" dirty="0">
              <a:sym typeface="Wingdings" panose="05000000000000000000" pitchFamily="2" charset="2"/>
            </a:endParaRPr>
          </a:p>
          <a:p>
            <a:pPr marL="0" indent="0" algn="ctr">
              <a:buNone/>
            </a:pPr>
            <a:endParaRPr lang="en-US" dirty="0">
              <a:sym typeface="Wingdings" panose="05000000000000000000" pitchFamily="2" charset="2"/>
            </a:endParaRPr>
          </a:p>
          <a:p>
            <a:pPr marL="0" indent="0" algn="ctr">
              <a:buNone/>
            </a:pPr>
            <a:endParaRPr lang="en-US" dirty="0">
              <a:sym typeface="Wingdings" panose="05000000000000000000" pitchFamily="2" charset="2"/>
            </a:endParaRPr>
          </a:p>
          <a:p>
            <a:pPr marL="0" indent="0" algn="ctr">
              <a:buNone/>
            </a:pPr>
            <a:r>
              <a:rPr lang="en-US" dirty="0">
                <a:sym typeface="Wingdings" panose="05000000000000000000" pitchFamily="2" charset="2"/>
              </a:rPr>
              <a:t>__________________________  ________________________</a:t>
            </a:r>
            <a:endParaRPr lang="en-US" dirty="0"/>
          </a:p>
          <a:p>
            <a:endParaRPr lang="en-CA" dirty="0"/>
          </a:p>
        </p:txBody>
      </p:sp>
    </p:spTree>
    <p:extLst>
      <p:ext uri="{BB962C8B-B14F-4D97-AF65-F5344CB8AC3E}">
        <p14:creationId xmlns:p14="http://schemas.microsoft.com/office/powerpoint/2010/main" val="102764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1950" y="190500"/>
            <a:ext cx="11582400" cy="1943100"/>
            <a:chOff x="-1916906" y="0"/>
            <a:chExt cx="11582400" cy="1943100"/>
          </a:xfrm>
        </p:grpSpPr>
        <p:sp>
          <p:nvSpPr>
            <p:cNvPr id="15" name="Rectangle 14"/>
            <p:cNvSpPr/>
            <p:nvPr/>
          </p:nvSpPr>
          <p:spPr>
            <a:xfrm>
              <a:off x="0" y="0"/>
              <a:ext cx="7634287" cy="1943100"/>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sp>
          <p:nvSpPr>
            <p:cNvPr id="16" name="Rectangle 15"/>
            <p:cNvSpPr/>
            <p:nvPr/>
          </p:nvSpPr>
          <p:spPr>
            <a:xfrm>
              <a:off x="-1916906" y="0"/>
              <a:ext cx="11582400" cy="19431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Consequences of WWI in Canadian History</a:t>
              </a:r>
              <a:endParaRPr lang="en-US" sz="5600" kern="1200" dirty="0"/>
            </a:p>
          </p:txBody>
        </p:sp>
      </p:grpSp>
      <p:grpSp>
        <p:nvGrpSpPr>
          <p:cNvPr id="5" name="Group 4"/>
          <p:cNvGrpSpPr/>
          <p:nvPr/>
        </p:nvGrpSpPr>
        <p:grpSpPr>
          <a:xfrm>
            <a:off x="2282583" y="2133600"/>
            <a:ext cx="2542277" cy="4169197"/>
            <a:chOff x="3727" y="1943100"/>
            <a:chExt cx="2542277" cy="4169197"/>
          </a:xfrm>
        </p:grpSpPr>
        <p:sp>
          <p:nvSpPr>
            <p:cNvPr id="13" name="Rectangle 12"/>
            <p:cNvSpPr/>
            <p:nvPr/>
          </p:nvSpPr>
          <p:spPr>
            <a:xfrm>
              <a:off x="3727" y="1943100"/>
              <a:ext cx="2542277" cy="4080510"/>
            </a:xfrm>
            <a:prstGeom prst="rect">
              <a:avLst/>
            </a:pr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4" name="Rectangle 13"/>
            <p:cNvSpPr/>
            <p:nvPr/>
          </p:nvSpPr>
          <p:spPr>
            <a:xfrm>
              <a:off x="3727" y="2031787"/>
              <a:ext cx="2542277" cy="4080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BLUE OPTION</a:t>
              </a:r>
            </a:p>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r>
                <a:rPr lang="en-US" sz="2300" kern="1200" dirty="0" smtClean="0"/>
                <a:t>Use the list of “causes” from the WWI overview and match the with possible “consequences” on Canadian history.</a:t>
              </a:r>
            </a:p>
            <a:p>
              <a:pPr lvl="0" algn="ctr" defTabSz="1022350">
                <a:lnSpc>
                  <a:spcPct val="90000"/>
                </a:lnSpc>
                <a:spcBef>
                  <a:spcPct val="0"/>
                </a:spcBef>
                <a:spcAft>
                  <a:spcPct val="35000"/>
                </a:spcAft>
              </a:pPr>
              <a:endParaRPr lang="en-US" sz="2300" kern="1200" dirty="0"/>
            </a:p>
          </p:txBody>
        </p:sp>
      </p:grpSp>
      <p:grpSp>
        <p:nvGrpSpPr>
          <p:cNvPr id="6" name="Group 5"/>
          <p:cNvGrpSpPr/>
          <p:nvPr/>
        </p:nvGrpSpPr>
        <p:grpSpPr>
          <a:xfrm>
            <a:off x="4824859" y="2133600"/>
            <a:ext cx="2542278" cy="4169197"/>
            <a:chOff x="2546003" y="1943100"/>
            <a:chExt cx="2542278" cy="4169197"/>
          </a:xfrm>
        </p:grpSpPr>
        <p:sp>
          <p:nvSpPr>
            <p:cNvPr id="11" name="Rectangle 10"/>
            <p:cNvSpPr/>
            <p:nvPr/>
          </p:nvSpPr>
          <p:spPr>
            <a:xfrm>
              <a:off x="2546004" y="1943100"/>
              <a:ext cx="2542277" cy="4080510"/>
            </a:xfrm>
            <a:prstGeom prst="rect">
              <a:avLst/>
            </a:prstGeom>
            <a:solidFill>
              <a:srgbClr val="92D05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2" name="Rectangle 11"/>
            <p:cNvSpPr/>
            <p:nvPr/>
          </p:nvSpPr>
          <p:spPr>
            <a:xfrm>
              <a:off x="2546003" y="2031787"/>
              <a:ext cx="2542277" cy="4080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GREEN OPTION</a:t>
              </a:r>
            </a:p>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r>
                <a:rPr lang="en-US" sz="2300" kern="1200" dirty="0" smtClean="0"/>
                <a:t>Use the list of “causes” provided from the WWI overview and predict possible consequences. </a:t>
              </a:r>
            </a:p>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endParaRPr lang="en-US" sz="2300" kern="1200" dirty="0" smtClean="0"/>
            </a:p>
          </p:txBody>
        </p:sp>
      </p:grpSp>
      <p:grpSp>
        <p:nvGrpSpPr>
          <p:cNvPr id="7" name="Group 6"/>
          <p:cNvGrpSpPr/>
          <p:nvPr/>
        </p:nvGrpSpPr>
        <p:grpSpPr>
          <a:xfrm>
            <a:off x="7367138" y="2133600"/>
            <a:ext cx="2542277" cy="4080510"/>
            <a:chOff x="5088282" y="1943100"/>
            <a:chExt cx="2542277" cy="4080510"/>
          </a:xfrm>
        </p:grpSpPr>
        <p:sp>
          <p:nvSpPr>
            <p:cNvPr id="9" name="Rectangle 8"/>
            <p:cNvSpPr/>
            <p:nvPr/>
          </p:nvSpPr>
          <p:spPr>
            <a:xfrm>
              <a:off x="5088282" y="1943100"/>
              <a:ext cx="2542277" cy="4080510"/>
            </a:xfrm>
            <a:prstGeom prst="rect">
              <a:avLst/>
            </a:prstGeom>
            <a:solidFill>
              <a:schemeClr val="accent4">
                <a:lumMod val="60000"/>
                <a:lumOff val="4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0" name="Rectangle 9"/>
            <p:cNvSpPr/>
            <p:nvPr/>
          </p:nvSpPr>
          <p:spPr>
            <a:xfrm>
              <a:off x="5088282" y="1943100"/>
              <a:ext cx="2542277" cy="4080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PINK OPTION</a:t>
              </a:r>
            </a:p>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r>
                <a:rPr lang="en-US" sz="2300" kern="1200" dirty="0" smtClean="0"/>
                <a:t>Use your notes in order to predict cause and consequence from WWI</a:t>
              </a:r>
            </a:p>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endParaRPr lang="en-US" sz="2300" kern="1200" dirty="0"/>
            </a:p>
          </p:txBody>
        </p:sp>
      </p:grpSp>
      <p:sp>
        <p:nvSpPr>
          <p:cNvPr id="8" name="Rectangle 7"/>
          <p:cNvSpPr/>
          <p:nvPr/>
        </p:nvSpPr>
        <p:spPr>
          <a:xfrm>
            <a:off x="2278856" y="6214110"/>
            <a:ext cx="7634287" cy="453390"/>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6487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Details</a:t>
            </a:r>
            <a:endParaRPr lang="en-CA" dirty="0"/>
          </a:p>
        </p:txBody>
      </p:sp>
      <p:sp>
        <p:nvSpPr>
          <p:cNvPr id="3" name="Content Placeholder 2"/>
          <p:cNvSpPr>
            <a:spLocks noGrp="1"/>
          </p:cNvSpPr>
          <p:nvPr>
            <p:ph idx="1"/>
          </p:nvPr>
        </p:nvSpPr>
        <p:spPr>
          <a:xfrm>
            <a:off x="481263" y="1828800"/>
            <a:ext cx="3224463" cy="4547937"/>
          </a:xfrm>
        </p:spPr>
        <p:txBody>
          <a:bodyPr>
            <a:normAutofit/>
          </a:bodyPr>
          <a:lstStyle/>
          <a:p>
            <a:r>
              <a:rPr lang="en-US" sz="2000" dirty="0" smtClean="0"/>
              <a:t>The “Great War” originated in Europe but expanded to include the Middle East, Africa and into Asia.</a:t>
            </a:r>
          </a:p>
          <a:p>
            <a:r>
              <a:rPr lang="en-US" sz="2000" dirty="0" smtClean="0"/>
              <a:t>Starting in 1914 it lasted a grueling 4 year and ended on Nov. 11, 1918.</a:t>
            </a:r>
            <a:endParaRPr lang="en-CA" sz="2000" dirty="0"/>
          </a:p>
        </p:txBody>
      </p:sp>
      <p:pic>
        <p:nvPicPr>
          <p:cNvPr id="1026" name="Picture 2" descr="Image result for map of w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726" y="1586081"/>
            <a:ext cx="8248500" cy="495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4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836583"/>
          </a:xfrm>
        </p:spPr>
        <p:txBody>
          <a:bodyPr/>
          <a:lstStyle/>
          <a:p>
            <a:r>
              <a:rPr lang="en-US" b="1" dirty="0" smtClean="0"/>
              <a:t>Shocking Statistics</a:t>
            </a:r>
            <a:endParaRPr lang="en-CA" b="1" dirty="0"/>
          </a:p>
        </p:txBody>
      </p:sp>
      <p:sp>
        <p:nvSpPr>
          <p:cNvPr id="4" name="Text Placeholder 3"/>
          <p:cNvSpPr>
            <a:spLocks noGrp="1"/>
          </p:cNvSpPr>
          <p:nvPr>
            <p:ph type="body" sz="half" idx="2"/>
          </p:nvPr>
        </p:nvSpPr>
        <p:spPr>
          <a:xfrm>
            <a:off x="814727" y="2344684"/>
            <a:ext cx="5283389" cy="3516365"/>
          </a:xfrm>
        </p:spPr>
        <p:txBody>
          <a:bodyPr>
            <a:noAutofit/>
          </a:bodyPr>
          <a:lstStyle/>
          <a:p>
            <a:pPr marL="285750" indent="-285750">
              <a:buFont typeface="Arial" panose="020B0604020202020204" pitchFamily="34" charset="0"/>
              <a:buChar char="•"/>
            </a:pPr>
            <a:r>
              <a:rPr lang="fr-CA" sz="2000" dirty="0"/>
              <a:t>The population of Canada </a:t>
            </a:r>
            <a:r>
              <a:rPr lang="fr-CA" sz="2000" dirty="0" err="1"/>
              <a:t>was</a:t>
            </a:r>
            <a:r>
              <a:rPr lang="fr-CA" sz="2000" dirty="0"/>
              <a:t> </a:t>
            </a:r>
            <a:r>
              <a:rPr lang="fr-CA" sz="2000" dirty="0" err="1"/>
              <a:t>around</a:t>
            </a:r>
            <a:r>
              <a:rPr lang="fr-CA" sz="2000" dirty="0"/>
              <a:t> 8 </a:t>
            </a:r>
            <a:r>
              <a:rPr lang="fr-CA" sz="2000" dirty="0" smtClean="0"/>
              <a:t>million.</a:t>
            </a:r>
            <a:endParaRPr lang="fr-CA" sz="20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r>
              <a:rPr lang="fr-CA" sz="2000" dirty="0"/>
              <a:t>620 000 </a:t>
            </a:r>
            <a:r>
              <a:rPr lang="fr-CA" sz="2000" dirty="0" err="1"/>
              <a:t>Canadians</a:t>
            </a:r>
            <a:r>
              <a:rPr lang="fr-CA" sz="2000" dirty="0"/>
              <a:t> </a:t>
            </a:r>
            <a:r>
              <a:rPr lang="fr-CA" sz="2000" dirty="0" err="1"/>
              <a:t>served</a:t>
            </a:r>
            <a:r>
              <a:rPr lang="fr-CA" sz="2000" dirty="0"/>
              <a:t> in the </a:t>
            </a:r>
            <a:r>
              <a:rPr lang="fr-CA" sz="2000" dirty="0" err="1" smtClean="0"/>
              <a:t>war</a:t>
            </a:r>
            <a:r>
              <a:rPr lang="fr-CA" sz="2000" dirty="0" smtClean="0"/>
              <a:t>.</a:t>
            </a:r>
            <a:endParaRPr lang="fr-CA" sz="20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r>
              <a:rPr lang="fr-CA" sz="2000" dirty="0"/>
              <a:t>66 000 </a:t>
            </a:r>
            <a:r>
              <a:rPr lang="fr-CA" sz="2000" dirty="0" err="1"/>
              <a:t>were</a:t>
            </a:r>
            <a:r>
              <a:rPr lang="fr-CA" sz="2000" dirty="0"/>
              <a:t> </a:t>
            </a:r>
            <a:r>
              <a:rPr lang="fr-CA" sz="2000" dirty="0" err="1" smtClean="0"/>
              <a:t>killed</a:t>
            </a:r>
            <a:r>
              <a:rPr lang="fr-CA" sz="2000" dirty="0" smtClean="0"/>
              <a:t>.</a:t>
            </a:r>
            <a:endParaRPr lang="fr-CA" sz="20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r>
              <a:rPr lang="fr-CA" sz="2000" dirty="0"/>
              <a:t>170 000 </a:t>
            </a:r>
            <a:r>
              <a:rPr lang="fr-CA" sz="2000" dirty="0" err="1"/>
              <a:t>were</a:t>
            </a:r>
            <a:r>
              <a:rPr lang="fr-CA" sz="2000" dirty="0"/>
              <a:t> </a:t>
            </a:r>
            <a:r>
              <a:rPr lang="fr-CA" sz="2000" dirty="0" err="1" smtClean="0"/>
              <a:t>injured</a:t>
            </a:r>
            <a:r>
              <a:rPr lang="fr-CA" sz="2000" dirty="0" smtClean="0"/>
              <a:t>.</a:t>
            </a:r>
            <a:endParaRPr lang="en-US" sz="2000" dirty="0"/>
          </a:p>
          <a:p>
            <a:pPr marL="285750" indent="-285750">
              <a:buFont typeface="Arial" panose="020B0604020202020204" pitchFamily="34" charset="0"/>
              <a:buChar char="•"/>
            </a:pPr>
            <a:endParaRPr lang="en-CA" sz="2000" dirty="0"/>
          </a:p>
        </p:txBody>
      </p:sp>
      <p:sp>
        <p:nvSpPr>
          <p:cNvPr id="7" name="Picture Placeholder 6"/>
          <p:cNvSpPr>
            <a:spLocks noGrp="1"/>
          </p:cNvSpPr>
          <p:nvPr>
            <p:ph type="pic" sz="quarter" idx="13"/>
          </p:nvPr>
        </p:nvSpPr>
        <p:spPr/>
      </p:sp>
      <p:pic>
        <p:nvPicPr>
          <p:cNvPr id="8" name="Picture 2" descr="http://blog.legionmagazine.com/wp-content/uploads/2011/10/WWI-GOVIP05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935" y="727522"/>
            <a:ext cx="3741160" cy="5976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1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6" name="Content Placeholder 5"/>
          <p:cNvSpPr>
            <a:spLocks noGrp="1"/>
          </p:cNvSpPr>
          <p:nvPr>
            <p:ph sz="half" idx="1"/>
          </p:nvPr>
        </p:nvSpPr>
        <p:spPr/>
        <p:txBody>
          <a:bodyPr/>
          <a:lstStyle/>
          <a:p>
            <a:r>
              <a:rPr lang="fr-CA" dirty="0" err="1"/>
              <a:t>Around</a:t>
            </a:r>
            <a:r>
              <a:rPr lang="fr-CA" dirty="0"/>
              <a:t> 50% of men </a:t>
            </a:r>
            <a:r>
              <a:rPr lang="fr-CA" dirty="0" err="1"/>
              <a:t>from</a:t>
            </a:r>
            <a:r>
              <a:rPr lang="fr-CA" dirty="0"/>
              <a:t> </a:t>
            </a:r>
            <a:r>
              <a:rPr lang="fr-CA" dirty="0" err="1"/>
              <a:t>ages</a:t>
            </a:r>
            <a:r>
              <a:rPr lang="fr-CA" dirty="0"/>
              <a:t> 16-30 </a:t>
            </a:r>
            <a:r>
              <a:rPr lang="fr-CA" dirty="0" err="1"/>
              <a:t>served</a:t>
            </a:r>
            <a:r>
              <a:rPr lang="fr-CA" dirty="0"/>
              <a:t> in the </a:t>
            </a:r>
            <a:r>
              <a:rPr lang="fr-CA" dirty="0" err="1" smtClean="0"/>
              <a:t>war</a:t>
            </a:r>
            <a:r>
              <a:rPr lang="fr-CA" dirty="0" smtClean="0"/>
              <a:t>.</a:t>
            </a:r>
            <a:endParaRPr lang="fr-CA" dirty="0"/>
          </a:p>
          <a:p>
            <a:endParaRPr lang="fr-CA" dirty="0"/>
          </a:p>
          <a:p>
            <a:r>
              <a:rPr lang="fr-CA" dirty="0"/>
              <a:t>10% of </a:t>
            </a:r>
            <a:r>
              <a:rPr lang="fr-CA" dirty="0" err="1"/>
              <a:t>those</a:t>
            </a:r>
            <a:r>
              <a:rPr lang="fr-CA" dirty="0"/>
              <a:t> </a:t>
            </a:r>
            <a:r>
              <a:rPr lang="fr-CA" dirty="0" err="1"/>
              <a:t>that</a:t>
            </a:r>
            <a:r>
              <a:rPr lang="fr-CA" dirty="0"/>
              <a:t> </a:t>
            </a:r>
            <a:r>
              <a:rPr lang="fr-CA" dirty="0" err="1"/>
              <a:t>served</a:t>
            </a:r>
            <a:r>
              <a:rPr lang="fr-CA" dirty="0"/>
              <a:t> </a:t>
            </a:r>
            <a:r>
              <a:rPr lang="fr-CA" dirty="0" err="1"/>
              <a:t>were</a:t>
            </a:r>
            <a:r>
              <a:rPr lang="fr-CA" dirty="0"/>
              <a:t> </a:t>
            </a:r>
            <a:r>
              <a:rPr lang="fr-CA" dirty="0" err="1" smtClean="0"/>
              <a:t>killed</a:t>
            </a:r>
            <a:r>
              <a:rPr lang="fr-CA" dirty="0" smtClean="0"/>
              <a:t>.</a:t>
            </a:r>
            <a:endParaRPr lang="en-US" dirty="0"/>
          </a:p>
          <a:p>
            <a:endParaRPr lang="en-CA" dirty="0"/>
          </a:p>
        </p:txBody>
      </p:sp>
      <p:pic>
        <p:nvPicPr>
          <p:cNvPr id="8" name="Picture 2" descr="http://upload.wikimedia.org/wikipedia/commons/1/17/Commonwealth-war-graves-WWI-cemetery-Belgium.jpg">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590665" y="2553797"/>
            <a:ext cx="4389120" cy="2975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4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Because the War was overseas…</a:t>
            </a:r>
            <a:endParaRPr lang="en-CA" dirty="0"/>
          </a:p>
        </p:txBody>
      </p:sp>
      <p:sp>
        <p:nvSpPr>
          <p:cNvPr id="6" name="Content Placeholder 5"/>
          <p:cNvSpPr>
            <a:spLocks noGrp="1"/>
          </p:cNvSpPr>
          <p:nvPr>
            <p:ph idx="1"/>
          </p:nvPr>
        </p:nvSpPr>
        <p:spPr>
          <a:xfrm>
            <a:off x="818712" y="2222287"/>
            <a:ext cx="4667688" cy="3988013"/>
          </a:xfrm>
        </p:spPr>
        <p:txBody>
          <a:bodyPr>
            <a:normAutofit/>
          </a:bodyPr>
          <a:lstStyle/>
          <a:p>
            <a:pPr marL="0" indent="0">
              <a:buNone/>
            </a:pPr>
            <a:r>
              <a:rPr lang="en-US" sz="2400" b="1" dirty="0" smtClean="0"/>
              <a:t>Industry</a:t>
            </a:r>
          </a:p>
          <a:p>
            <a:r>
              <a:rPr lang="fr-CA" sz="2400" dirty="0"/>
              <a:t>Canadian </a:t>
            </a:r>
            <a:r>
              <a:rPr lang="fr-CA" sz="2400" dirty="0" err="1"/>
              <a:t>factories</a:t>
            </a:r>
            <a:r>
              <a:rPr lang="fr-CA" sz="2400" dirty="0"/>
              <a:t> </a:t>
            </a:r>
            <a:r>
              <a:rPr lang="fr-CA" sz="2400" dirty="0" err="1"/>
              <a:t>were</a:t>
            </a:r>
            <a:r>
              <a:rPr lang="fr-CA" sz="2400" dirty="0"/>
              <a:t> not in danger of </a:t>
            </a:r>
            <a:r>
              <a:rPr lang="fr-CA" sz="2400" dirty="0" err="1"/>
              <a:t>being</a:t>
            </a:r>
            <a:r>
              <a:rPr lang="fr-CA" sz="2400" dirty="0"/>
              <a:t> </a:t>
            </a:r>
            <a:r>
              <a:rPr lang="fr-CA" sz="2400" dirty="0" err="1" smtClean="0"/>
              <a:t>destroyed</a:t>
            </a:r>
            <a:r>
              <a:rPr lang="fr-CA" sz="2400" dirty="0" smtClean="0"/>
              <a:t>.</a:t>
            </a:r>
            <a:endParaRPr lang="fr-CA" sz="2400" dirty="0"/>
          </a:p>
          <a:p>
            <a:endParaRPr lang="fr-CA" sz="2400" dirty="0"/>
          </a:p>
          <a:p>
            <a:r>
              <a:rPr lang="fr-CA" sz="2400" dirty="0" err="1"/>
              <a:t>Canadians</a:t>
            </a:r>
            <a:r>
              <a:rPr lang="fr-CA" sz="2400" dirty="0"/>
              <a:t> </a:t>
            </a:r>
            <a:r>
              <a:rPr lang="fr-CA" sz="2400" dirty="0" err="1"/>
              <a:t>were</a:t>
            </a:r>
            <a:r>
              <a:rPr lang="fr-CA" sz="2400" dirty="0"/>
              <a:t> able to </a:t>
            </a:r>
            <a:r>
              <a:rPr lang="fr-CA" sz="2400" dirty="0" err="1"/>
              <a:t>build</a:t>
            </a:r>
            <a:r>
              <a:rPr lang="fr-CA" sz="2400" dirty="0"/>
              <a:t> millions of </a:t>
            </a:r>
            <a:r>
              <a:rPr lang="fr-CA" sz="2400" dirty="0" err="1"/>
              <a:t>bombs</a:t>
            </a:r>
            <a:r>
              <a:rPr lang="fr-CA" sz="2400" dirty="0"/>
              <a:t> and guns </a:t>
            </a:r>
            <a:r>
              <a:rPr lang="fr-CA" sz="2400" dirty="0" err="1"/>
              <a:t>each</a:t>
            </a:r>
            <a:r>
              <a:rPr lang="fr-CA" sz="2400" dirty="0"/>
              <a:t> </a:t>
            </a:r>
            <a:r>
              <a:rPr lang="fr-CA" sz="2400" dirty="0" err="1" smtClean="0"/>
              <a:t>week</a:t>
            </a:r>
            <a:r>
              <a:rPr lang="fr-CA" sz="2400" dirty="0" smtClean="0"/>
              <a:t>.</a:t>
            </a:r>
            <a:endParaRPr lang="en-US" sz="2400" dirty="0"/>
          </a:p>
          <a:p>
            <a:endParaRPr lang="en-CA" sz="2400" dirty="0"/>
          </a:p>
        </p:txBody>
      </p:sp>
      <p:pic>
        <p:nvPicPr>
          <p:cNvPr id="2052" name="Picture 4" descr="Image result for canadian factories 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2412787"/>
            <a:ext cx="59055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8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at War</a:t>
            </a:r>
            <a:endParaRPr lang="en-CA" dirty="0"/>
          </a:p>
        </p:txBody>
      </p:sp>
      <p:sp>
        <p:nvSpPr>
          <p:cNvPr id="3" name="Content Placeholder 2"/>
          <p:cNvSpPr>
            <a:spLocks noGrp="1"/>
          </p:cNvSpPr>
          <p:nvPr>
            <p:ph idx="1"/>
          </p:nvPr>
        </p:nvSpPr>
        <p:spPr>
          <a:xfrm>
            <a:off x="381000" y="2222287"/>
            <a:ext cx="5410200" cy="3636511"/>
          </a:xfrm>
        </p:spPr>
        <p:txBody>
          <a:bodyPr>
            <a:normAutofit/>
          </a:bodyPr>
          <a:lstStyle/>
          <a:p>
            <a:pPr marL="0" indent="0">
              <a:buNone/>
            </a:pPr>
            <a:r>
              <a:rPr lang="fr-CA" sz="2400" b="1" dirty="0" smtClean="0"/>
              <a:t>Agriculture</a:t>
            </a:r>
          </a:p>
          <a:p>
            <a:r>
              <a:rPr lang="fr-CA" sz="2400" dirty="0" smtClean="0"/>
              <a:t>Canada </a:t>
            </a:r>
            <a:r>
              <a:rPr lang="fr-CA" sz="2400" dirty="0"/>
              <a:t>has lots of open </a:t>
            </a:r>
            <a:r>
              <a:rPr lang="fr-CA" sz="2400" dirty="0" err="1" smtClean="0"/>
              <a:t>space</a:t>
            </a:r>
            <a:r>
              <a:rPr lang="fr-CA" sz="2400" dirty="0" smtClean="0"/>
              <a:t>.</a:t>
            </a:r>
            <a:endParaRPr lang="fr-CA" sz="2400" dirty="0"/>
          </a:p>
          <a:p>
            <a:r>
              <a:rPr lang="fr-CA" sz="2400" dirty="0" err="1"/>
              <a:t>Farms</a:t>
            </a:r>
            <a:r>
              <a:rPr lang="fr-CA" sz="2400" dirty="0"/>
              <a:t> </a:t>
            </a:r>
            <a:r>
              <a:rPr lang="fr-CA" sz="2400" dirty="0" err="1"/>
              <a:t>were</a:t>
            </a:r>
            <a:r>
              <a:rPr lang="fr-CA" sz="2400" dirty="0"/>
              <a:t> not in danger </a:t>
            </a:r>
            <a:r>
              <a:rPr lang="fr-CA" sz="2400" dirty="0" err="1"/>
              <a:t>from</a:t>
            </a:r>
            <a:r>
              <a:rPr lang="fr-CA" sz="2400" dirty="0"/>
              <a:t> the </a:t>
            </a:r>
            <a:r>
              <a:rPr lang="fr-CA" sz="2400" dirty="0" err="1" smtClean="0"/>
              <a:t>war</a:t>
            </a:r>
            <a:r>
              <a:rPr lang="fr-CA" sz="2400" dirty="0" smtClean="0"/>
              <a:t>.</a:t>
            </a:r>
            <a:endParaRPr lang="fr-CA" sz="2400" dirty="0"/>
          </a:p>
          <a:p>
            <a:r>
              <a:rPr lang="fr-CA" sz="2400" dirty="0" err="1" smtClean="0"/>
              <a:t>Plenty</a:t>
            </a:r>
            <a:r>
              <a:rPr lang="fr-CA" sz="2400" dirty="0" smtClean="0"/>
              <a:t> of </a:t>
            </a:r>
            <a:r>
              <a:rPr lang="fr-CA" sz="2400" dirty="0"/>
              <a:t>extra </a:t>
            </a:r>
            <a:r>
              <a:rPr lang="fr-CA" sz="2400" dirty="0" err="1"/>
              <a:t>food</a:t>
            </a:r>
            <a:r>
              <a:rPr lang="fr-CA" sz="2400" dirty="0"/>
              <a:t> </a:t>
            </a:r>
            <a:r>
              <a:rPr lang="fr-CA" sz="2400" dirty="0" err="1"/>
              <a:t>could</a:t>
            </a:r>
            <a:r>
              <a:rPr lang="fr-CA" sz="2400" dirty="0"/>
              <a:t> </a:t>
            </a:r>
            <a:r>
              <a:rPr lang="fr-CA" sz="2400" dirty="0" err="1"/>
              <a:t>be</a:t>
            </a:r>
            <a:r>
              <a:rPr lang="fr-CA" sz="2400" dirty="0"/>
              <a:t> made, </a:t>
            </a:r>
            <a:r>
              <a:rPr lang="fr-CA" sz="2400" dirty="0" err="1"/>
              <a:t>sold</a:t>
            </a:r>
            <a:r>
              <a:rPr lang="fr-CA" sz="2400" dirty="0"/>
              <a:t> and </a:t>
            </a:r>
            <a:r>
              <a:rPr lang="fr-CA" sz="2400" dirty="0" err="1"/>
              <a:t>shipped</a:t>
            </a:r>
            <a:r>
              <a:rPr lang="fr-CA" sz="2400" dirty="0"/>
              <a:t> to </a:t>
            </a:r>
            <a:r>
              <a:rPr lang="fr-CA" sz="2400" dirty="0" err="1"/>
              <a:t>coutries</a:t>
            </a:r>
            <a:r>
              <a:rPr lang="fr-CA" sz="2400" dirty="0"/>
              <a:t> at </a:t>
            </a:r>
            <a:r>
              <a:rPr lang="fr-CA" sz="2400" dirty="0" err="1"/>
              <a:t>war</a:t>
            </a:r>
            <a:r>
              <a:rPr lang="fr-CA" sz="2400" dirty="0"/>
              <a:t>.</a:t>
            </a:r>
            <a:endParaRPr lang="en-US" sz="2400" dirty="0"/>
          </a:p>
          <a:p>
            <a:endParaRPr lang="en-CA" sz="2400" dirty="0"/>
          </a:p>
        </p:txBody>
      </p:sp>
      <p:pic>
        <p:nvPicPr>
          <p:cNvPr id="4" name="Picture 2" descr="http://i1.wp.com/www.collectionscanada.gc.ca/obj/013/f1/xx011176-v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603037"/>
            <a:ext cx="3276600" cy="43799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canadian farms w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2925" y="2269425"/>
            <a:ext cx="22479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0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National Effort</a:t>
            </a:r>
            <a:endParaRPr lang="en-CA" dirty="0"/>
          </a:p>
        </p:txBody>
      </p:sp>
      <p:sp>
        <p:nvSpPr>
          <p:cNvPr id="3" name="Content Placeholder 2"/>
          <p:cNvSpPr>
            <a:spLocks noGrp="1"/>
          </p:cNvSpPr>
          <p:nvPr>
            <p:ph idx="1"/>
          </p:nvPr>
        </p:nvSpPr>
        <p:spPr>
          <a:xfrm>
            <a:off x="818712" y="2222287"/>
            <a:ext cx="5753538" cy="4369013"/>
          </a:xfrm>
        </p:spPr>
        <p:txBody>
          <a:bodyPr>
            <a:normAutofit/>
          </a:bodyPr>
          <a:lstStyle/>
          <a:p>
            <a:r>
              <a:rPr lang="fr-CA" sz="2400" dirty="0"/>
              <a:t>To </a:t>
            </a:r>
            <a:r>
              <a:rPr lang="fr-CA" sz="2400" dirty="0" err="1"/>
              <a:t>start</a:t>
            </a:r>
            <a:r>
              <a:rPr lang="fr-CA" sz="2400" dirty="0"/>
              <a:t>, </a:t>
            </a:r>
            <a:r>
              <a:rPr lang="fr-CA" sz="2400" dirty="0" err="1"/>
              <a:t>Canadians</a:t>
            </a:r>
            <a:r>
              <a:rPr lang="fr-CA" sz="2400" dirty="0"/>
              <a:t> </a:t>
            </a:r>
            <a:r>
              <a:rPr lang="fr-CA" sz="2400" dirty="0" err="1"/>
              <a:t>with</a:t>
            </a:r>
            <a:r>
              <a:rPr lang="fr-CA" sz="2400" dirty="0"/>
              <a:t> British </a:t>
            </a:r>
            <a:r>
              <a:rPr lang="fr-CA" sz="2400" dirty="0" err="1"/>
              <a:t>origins</a:t>
            </a:r>
            <a:r>
              <a:rPr lang="fr-CA" sz="2400" dirty="0"/>
              <a:t> </a:t>
            </a:r>
            <a:r>
              <a:rPr lang="fr-CA" sz="2400" dirty="0" err="1"/>
              <a:t>played</a:t>
            </a:r>
            <a:r>
              <a:rPr lang="fr-CA" sz="2400" dirty="0"/>
              <a:t> the </a:t>
            </a:r>
            <a:r>
              <a:rPr lang="fr-CA" sz="2400" dirty="0" err="1"/>
              <a:t>largest</a:t>
            </a:r>
            <a:r>
              <a:rPr lang="fr-CA" sz="2400" dirty="0"/>
              <a:t> </a:t>
            </a:r>
            <a:r>
              <a:rPr lang="fr-CA" sz="2400" dirty="0" err="1" smtClean="0"/>
              <a:t>role</a:t>
            </a:r>
            <a:r>
              <a:rPr lang="fr-CA" sz="2400" dirty="0" smtClean="0"/>
              <a:t>.</a:t>
            </a:r>
            <a:endParaRPr lang="fr-CA" sz="2400" dirty="0"/>
          </a:p>
          <a:p>
            <a:r>
              <a:rPr lang="fr-CA" sz="2400" dirty="0"/>
              <a:t>By the end of the </a:t>
            </a:r>
            <a:r>
              <a:rPr lang="fr-CA" sz="2400" dirty="0" err="1"/>
              <a:t>war</a:t>
            </a:r>
            <a:r>
              <a:rPr lang="fr-CA" sz="2400" dirty="0"/>
              <a:t>, </a:t>
            </a:r>
            <a:r>
              <a:rPr lang="fr-CA" sz="2400" dirty="0" err="1"/>
              <a:t>Canadians</a:t>
            </a:r>
            <a:r>
              <a:rPr lang="fr-CA" sz="2400" dirty="0"/>
              <a:t> of all backgrounds </a:t>
            </a:r>
            <a:r>
              <a:rPr lang="fr-CA" sz="2400" dirty="0" err="1"/>
              <a:t>took</a:t>
            </a:r>
            <a:r>
              <a:rPr lang="fr-CA" sz="2400" dirty="0"/>
              <a:t> </a:t>
            </a:r>
            <a:r>
              <a:rPr lang="fr-CA" sz="2400" dirty="0" smtClean="0"/>
              <a:t>part.</a:t>
            </a:r>
            <a:endParaRPr lang="fr-CA" sz="2400" dirty="0"/>
          </a:p>
          <a:p>
            <a:r>
              <a:rPr lang="fr-CA" sz="2400" dirty="0"/>
              <a:t>Canada </a:t>
            </a:r>
            <a:r>
              <a:rPr lang="fr-CA" sz="2400" dirty="0" err="1"/>
              <a:t>joined</a:t>
            </a:r>
            <a:r>
              <a:rPr lang="fr-CA" sz="2400" dirty="0"/>
              <a:t> the </a:t>
            </a:r>
            <a:r>
              <a:rPr lang="fr-CA" sz="2400" dirty="0" err="1"/>
              <a:t>war</a:t>
            </a:r>
            <a:r>
              <a:rPr lang="fr-CA" sz="2400" dirty="0"/>
              <a:t> as a British </a:t>
            </a:r>
            <a:r>
              <a:rPr lang="fr-CA" sz="2400" dirty="0" err="1"/>
              <a:t>subject</a:t>
            </a:r>
            <a:r>
              <a:rPr lang="fr-CA" sz="2400" dirty="0"/>
              <a:t>. Canada </a:t>
            </a:r>
            <a:r>
              <a:rPr lang="fr-CA" sz="2400" dirty="0" err="1"/>
              <a:t>ended</a:t>
            </a:r>
            <a:r>
              <a:rPr lang="fr-CA" sz="2400" dirty="0"/>
              <a:t> the </a:t>
            </a:r>
            <a:r>
              <a:rPr lang="fr-CA" sz="2400" dirty="0" err="1"/>
              <a:t>war</a:t>
            </a:r>
            <a:r>
              <a:rPr lang="fr-CA" sz="2400" dirty="0"/>
              <a:t> as an </a:t>
            </a:r>
            <a:r>
              <a:rPr lang="fr-CA" sz="2400" dirty="0" err="1"/>
              <a:t>individual</a:t>
            </a:r>
            <a:r>
              <a:rPr lang="fr-CA" sz="2400" dirty="0"/>
              <a:t> signature on the </a:t>
            </a:r>
            <a:r>
              <a:rPr lang="fr-CA" sz="2400" dirty="0" err="1"/>
              <a:t>Treaty</a:t>
            </a:r>
            <a:r>
              <a:rPr lang="fr-CA" sz="2400" dirty="0"/>
              <a:t> </a:t>
            </a:r>
            <a:r>
              <a:rPr lang="fr-CA" sz="2400" dirty="0" smtClean="0"/>
              <a:t>of </a:t>
            </a:r>
            <a:r>
              <a:rPr lang="fr-CA" sz="2400" dirty="0" err="1" smtClean="0"/>
              <a:t>Versaille</a:t>
            </a:r>
            <a:r>
              <a:rPr lang="fr-CA" sz="2400" dirty="0" smtClean="0"/>
              <a:t>.</a:t>
            </a:r>
            <a:endParaRPr lang="en-US" sz="2400" dirty="0"/>
          </a:p>
        </p:txBody>
      </p:sp>
      <p:pic>
        <p:nvPicPr>
          <p:cNvPr id="4098" name="Picture 2" descr="Image result for canada in 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49" y="301466"/>
            <a:ext cx="4460875" cy="628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3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is Over!</a:t>
            </a:r>
            <a:endParaRPr lang="en-CA" dirty="0"/>
          </a:p>
        </p:txBody>
      </p:sp>
      <p:sp>
        <p:nvSpPr>
          <p:cNvPr id="3" name="Content Placeholder 2"/>
          <p:cNvSpPr>
            <a:spLocks noGrp="1"/>
          </p:cNvSpPr>
          <p:nvPr>
            <p:ph idx="1"/>
          </p:nvPr>
        </p:nvSpPr>
        <p:spPr>
          <a:xfrm>
            <a:off x="6477000" y="1417639"/>
            <a:ext cx="5334000" cy="4441160"/>
          </a:xfrm>
        </p:spPr>
        <p:txBody>
          <a:bodyPr>
            <a:noAutofit/>
          </a:bodyPr>
          <a:lstStyle/>
          <a:p>
            <a:endParaRPr lang="fr-CA" sz="2800" dirty="0"/>
          </a:p>
          <a:p>
            <a:endParaRPr lang="fr-CA" sz="2800" dirty="0"/>
          </a:p>
          <a:p>
            <a:r>
              <a:rPr lang="fr-CA" sz="2800" dirty="0" err="1"/>
              <a:t>After</a:t>
            </a:r>
            <a:r>
              <a:rPr lang="fr-CA" sz="2800" dirty="0"/>
              <a:t> the </a:t>
            </a:r>
            <a:r>
              <a:rPr lang="fr-CA" sz="2800" dirty="0" err="1"/>
              <a:t>war</a:t>
            </a:r>
            <a:r>
              <a:rPr lang="fr-CA" sz="2800" dirty="0"/>
              <a:t>, Canadian </a:t>
            </a:r>
            <a:r>
              <a:rPr lang="fr-CA" sz="2800" dirty="0" err="1"/>
              <a:t>soldiers</a:t>
            </a:r>
            <a:r>
              <a:rPr lang="fr-CA" sz="2800" dirty="0"/>
              <a:t> </a:t>
            </a:r>
            <a:r>
              <a:rPr lang="fr-CA" sz="2800" dirty="0" err="1"/>
              <a:t>returned</a:t>
            </a:r>
            <a:r>
              <a:rPr lang="fr-CA" sz="2800" dirty="0"/>
              <a:t> to life in </a:t>
            </a:r>
            <a:r>
              <a:rPr lang="fr-CA" sz="2800" dirty="0" smtClean="0"/>
              <a:t>Canada.</a:t>
            </a:r>
            <a:endParaRPr lang="fr-CA" sz="2800" dirty="0"/>
          </a:p>
          <a:p>
            <a:endParaRPr lang="fr-CA" sz="2800" dirty="0"/>
          </a:p>
          <a:p>
            <a:r>
              <a:rPr lang="fr-CA" sz="2800" dirty="0"/>
              <a:t>Life </a:t>
            </a:r>
            <a:r>
              <a:rPr lang="fr-CA" sz="2800" dirty="0" err="1"/>
              <a:t>was</a:t>
            </a:r>
            <a:r>
              <a:rPr lang="fr-CA" sz="2800" dirty="0"/>
              <a:t> </a:t>
            </a:r>
            <a:r>
              <a:rPr lang="fr-CA" sz="2800" dirty="0" err="1"/>
              <a:t>difficult</a:t>
            </a:r>
            <a:r>
              <a:rPr lang="fr-CA" sz="2800" dirty="0"/>
              <a:t> for </a:t>
            </a:r>
            <a:r>
              <a:rPr lang="fr-CA" sz="2800" dirty="0" err="1"/>
              <a:t>returned</a:t>
            </a:r>
            <a:r>
              <a:rPr lang="fr-CA" sz="2800" dirty="0"/>
              <a:t> </a:t>
            </a:r>
            <a:r>
              <a:rPr lang="fr-CA" sz="2800" dirty="0" err="1"/>
              <a:t>soldiers</a:t>
            </a:r>
            <a:r>
              <a:rPr lang="fr-CA" sz="2800" dirty="0"/>
              <a:t>, </a:t>
            </a:r>
            <a:r>
              <a:rPr lang="fr-CA" sz="2800" dirty="0" err="1"/>
              <a:t>especially</a:t>
            </a:r>
            <a:r>
              <a:rPr lang="fr-CA" sz="2800" dirty="0"/>
              <a:t> </a:t>
            </a:r>
            <a:r>
              <a:rPr lang="fr-CA" sz="2800" dirty="0" err="1"/>
              <a:t>those</a:t>
            </a:r>
            <a:r>
              <a:rPr lang="fr-CA" sz="2800" dirty="0"/>
              <a:t> </a:t>
            </a:r>
            <a:r>
              <a:rPr lang="fr-CA" sz="2800" dirty="0" err="1"/>
              <a:t>that</a:t>
            </a:r>
            <a:r>
              <a:rPr lang="fr-CA" sz="2800" dirty="0"/>
              <a:t> </a:t>
            </a:r>
            <a:r>
              <a:rPr lang="fr-CA" sz="2800" dirty="0" err="1"/>
              <a:t>were</a:t>
            </a:r>
            <a:r>
              <a:rPr lang="fr-CA" sz="2800" dirty="0"/>
              <a:t> </a:t>
            </a:r>
            <a:r>
              <a:rPr lang="fr-CA" sz="2800" dirty="0" err="1"/>
              <a:t>injured</a:t>
            </a:r>
            <a:r>
              <a:rPr lang="fr-CA" sz="2800" dirty="0"/>
              <a:t>. </a:t>
            </a:r>
            <a:r>
              <a:rPr lang="fr-CA" sz="2800" dirty="0" smtClean="0"/>
              <a:t> </a:t>
            </a:r>
            <a:r>
              <a:rPr lang="fr-CA" sz="2800" dirty="0" err="1" smtClean="0"/>
              <a:t>Why</a:t>
            </a:r>
            <a:r>
              <a:rPr lang="fr-CA" sz="2800" dirty="0" smtClean="0"/>
              <a:t>?</a:t>
            </a:r>
            <a:endParaRPr lang="en-US" sz="2800" dirty="0"/>
          </a:p>
          <a:p>
            <a:endParaRPr lang="en-CA" sz="2800" dirty="0"/>
          </a:p>
        </p:txBody>
      </p:sp>
      <p:pic>
        <p:nvPicPr>
          <p:cNvPr id="4" name="Picture 2" descr="http://www.cbc.ca/history/histo_en_fichiers/a_05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49" y="2222287"/>
            <a:ext cx="5219701" cy="4277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CA" dirty="0"/>
          </a:p>
        </p:txBody>
      </p:sp>
      <p:sp>
        <p:nvSpPr>
          <p:cNvPr id="3" name="Content Placeholder 2"/>
          <p:cNvSpPr>
            <a:spLocks noGrp="1"/>
          </p:cNvSpPr>
          <p:nvPr>
            <p:ph idx="1"/>
          </p:nvPr>
        </p:nvSpPr>
        <p:spPr>
          <a:xfrm>
            <a:off x="448050" y="2253824"/>
            <a:ext cx="5952750" cy="3759413"/>
          </a:xfrm>
        </p:spPr>
        <p:txBody>
          <a:bodyPr>
            <a:normAutofit/>
          </a:bodyPr>
          <a:lstStyle/>
          <a:p>
            <a:r>
              <a:rPr lang="en-US" sz="2400" dirty="0" smtClean="0"/>
              <a:t>How would you feel if you had served overseas during the war and upon your return you couldn’t find a job and found yourself without any trade or skill that was needed for a career? </a:t>
            </a:r>
            <a:endParaRPr lang="en-CA" sz="2400" dirty="0"/>
          </a:p>
        </p:txBody>
      </p:sp>
      <p:pic>
        <p:nvPicPr>
          <p:cNvPr id="5122" name="Picture 2" descr="Image result for canada in ww1 returning sold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2222287"/>
            <a:ext cx="4724838" cy="352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48</TotalTime>
  <Words>500</Words>
  <Application>Microsoft Office PowerPoint</Application>
  <PresentationFormat>Widescreen</PresentationFormat>
  <Paragraphs>63</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Wingdings</vt:lpstr>
      <vt:lpstr>Wingdings 2</vt:lpstr>
      <vt:lpstr>Quotable</vt:lpstr>
      <vt:lpstr>The First World War</vt:lpstr>
      <vt:lpstr>The Details</vt:lpstr>
      <vt:lpstr>Shocking Statistics</vt:lpstr>
      <vt:lpstr>PowerPoint Presentation</vt:lpstr>
      <vt:lpstr>Because the War was overseas…</vt:lpstr>
      <vt:lpstr>Canada at War</vt:lpstr>
      <vt:lpstr>A National Effort</vt:lpstr>
      <vt:lpstr>The War is Over!</vt:lpstr>
      <vt:lpstr>What if…?</vt:lpstr>
      <vt:lpstr>Cause and Consequences - Activity</vt:lpstr>
      <vt:lpstr>PowerPoint Presentation</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World War</dc:title>
  <dc:creator>Champion, Andrew    (ASD-W)</dc:creator>
  <cp:lastModifiedBy>Champion, Andrew    (ASD-W)</cp:lastModifiedBy>
  <cp:revision>8</cp:revision>
  <dcterms:created xsi:type="dcterms:W3CDTF">2016-09-19T23:11:33Z</dcterms:created>
  <dcterms:modified xsi:type="dcterms:W3CDTF">2016-09-20T00:00:18Z</dcterms:modified>
</cp:coreProperties>
</file>