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31"/>
  </p:notesMasterIdLst>
  <p:sldIdLst>
    <p:sldId id="256" r:id="rId2"/>
    <p:sldId id="257" r:id="rId3"/>
    <p:sldId id="266" r:id="rId4"/>
    <p:sldId id="268" r:id="rId5"/>
    <p:sldId id="270" r:id="rId6"/>
    <p:sldId id="260" r:id="rId7"/>
    <p:sldId id="259" r:id="rId8"/>
    <p:sldId id="258" r:id="rId9"/>
    <p:sldId id="262" r:id="rId10"/>
    <p:sldId id="263" r:id="rId11"/>
    <p:sldId id="264" r:id="rId12"/>
    <p:sldId id="265" r:id="rId13"/>
    <p:sldId id="271" r:id="rId14"/>
    <p:sldId id="272" r:id="rId15"/>
    <p:sldId id="261" r:id="rId16"/>
    <p:sldId id="267" r:id="rId17"/>
    <p:sldId id="269" r:id="rId18"/>
    <p:sldId id="273" r:id="rId19"/>
    <p:sldId id="285" r:id="rId20"/>
    <p:sldId id="274" r:id="rId21"/>
    <p:sldId id="275" r:id="rId22"/>
    <p:sldId id="277" r:id="rId23"/>
    <p:sldId id="276" r:id="rId24"/>
    <p:sldId id="278" r:id="rId25"/>
    <p:sldId id="279" r:id="rId26"/>
    <p:sldId id="280" r:id="rId27"/>
    <p:sldId id="282" r:id="rId28"/>
    <p:sldId id="283" r:id="rId29"/>
    <p:sldId id="28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842" autoAdjust="0"/>
  </p:normalViewPr>
  <p:slideViewPr>
    <p:cSldViewPr snapToGrid="0">
      <p:cViewPr varScale="1">
        <p:scale>
          <a:sx n="59" d="100"/>
          <a:sy n="59"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FB011A-E092-4728-A325-AD347A82D359}" type="datetimeFigureOut">
              <a:rPr lang="en-CA" smtClean="0"/>
              <a:t>2017-12-15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30937B-F334-469A-969A-B7B02C6EF06C}" type="slidenum">
              <a:rPr lang="en-CA" smtClean="0"/>
              <a:t>‹#›</a:t>
            </a:fld>
            <a:endParaRPr lang="en-CA"/>
          </a:p>
        </p:txBody>
      </p:sp>
    </p:spTree>
    <p:extLst>
      <p:ext uri="{BB962C8B-B14F-4D97-AF65-F5344CB8AC3E}">
        <p14:creationId xmlns:p14="http://schemas.microsoft.com/office/powerpoint/2010/main" val="201066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a:t>
            </a:fld>
            <a:endParaRPr lang="en-CA"/>
          </a:p>
        </p:txBody>
      </p:sp>
    </p:spTree>
    <p:extLst>
      <p:ext uri="{BB962C8B-B14F-4D97-AF65-F5344CB8AC3E}">
        <p14:creationId xmlns:p14="http://schemas.microsoft.com/office/powerpoint/2010/main" val="260834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10</a:t>
            </a:fld>
            <a:endParaRPr lang="en-CA"/>
          </a:p>
        </p:txBody>
      </p:sp>
    </p:spTree>
    <p:extLst>
      <p:ext uri="{BB962C8B-B14F-4D97-AF65-F5344CB8AC3E}">
        <p14:creationId xmlns:p14="http://schemas.microsoft.com/office/powerpoint/2010/main" val="140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Farmers had hoped</a:t>
            </a:r>
            <a:r>
              <a:rPr lang="en-US" baseline="0" dirty="0" smtClean="0"/>
              <a:t> that the stockpile of wheat would pay off when prices rose but by 1928-29 it was clear that the global economy was not going to rebound.</a:t>
            </a:r>
            <a:endParaRPr lang="en-CA" dirty="0" smtClean="0"/>
          </a:p>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11</a:t>
            </a:fld>
            <a:endParaRPr lang="en-CA"/>
          </a:p>
        </p:txBody>
      </p:sp>
    </p:spTree>
    <p:extLst>
      <p:ext uri="{BB962C8B-B14F-4D97-AF65-F5344CB8AC3E}">
        <p14:creationId xmlns:p14="http://schemas.microsoft.com/office/powerpoint/2010/main" val="51732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12</a:t>
            </a:fld>
            <a:endParaRPr lang="en-CA"/>
          </a:p>
        </p:txBody>
      </p:sp>
    </p:spTree>
    <p:extLst>
      <p:ext uri="{BB962C8B-B14F-4D97-AF65-F5344CB8AC3E}">
        <p14:creationId xmlns:p14="http://schemas.microsoft.com/office/powerpoint/2010/main" val="19610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13</a:t>
            </a:fld>
            <a:endParaRPr lang="en-CA"/>
          </a:p>
        </p:txBody>
      </p:sp>
    </p:spTree>
    <p:extLst>
      <p:ext uri="{BB962C8B-B14F-4D97-AF65-F5344CB8AC3E}">
        <p14:creationId xmlns:p14="http://schemas.microsoft.com/office/powerpoint/2010/main" val="169482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14</a:t>
            </a:fld>
            <a:endParaRPr lang="en-CA"/>
          </a:p>
        </p:txBody>
      </p:sp>
    </p:spTree>
    <p:extLst>
      <p:ext uri="{BB962C8B-B14F-4D97-AF65-F5344CB8AC3E}">
        <p14:creationId xmlns:p14="http://schemas.microsoft.com/office/powerpoint/2010/main" val="404128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15</a:t>
            </a:fld>
            <a:endParaRPr lang="en-CA"/>
          </a:p>
        </p:txBody>
      </p:sp>
    </p:spTree>
    <p:extLst>
      <p:ext uri="{BB962C8B-B14F-4D97-AF65-F5344CB8AC3E}">
        <p14:creationId xmlns:p14="http://schemas.microsoft.com/office/powerpoint/2010/main" val="244606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16</a:t>
            </a:fld>
            <a:endParaRPr lang="en-CA"/>
          </a:p>
        </p:txBody>
      </p:sp>
    </p:spTree>
    <p:extLst>
      <p:ext uri="{BB962C8B-B14F-4D97-AF65-F5344CB8AC3E}">
        <p14:creationId xmlns:p14="http://schemas.microsoft.com/office/powerpoint/2010/main" val="241348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17</a:t>
            </a:fld>
            <a:endParaRPr lang="en-CA"/>
          </a:p>
        </p:txBody>
      </p:sp>
    </p:spTree>
    <p:extLst>
      <p:ext uri="{BB962C8B-B14F-4D97-AF65-F5344CB8AC3E}">
        <p14:creationId xmlns:p14="http://schemas.microsoft.com/office/powerpoint/2010/main" val="378445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During the 1930s, the unemployed received uneven treatment across Canada. Married men or men with families were </a:t>
            </a:r>
            <a:r>
              <a:rPr lang="en-US" sz="1200" b="0" i="0" kern="1200" dirty="0" err="1" smtClean="0">
                <a:solidFill>
                  <a:schemeClr val="tx1"/>
                </a:solidFill>
                <a:effectLst/>
                <a:latin typeface="+mn-lt"/>
                <a:ea typeface="+mn-ea"/>
                <a:cs typeface="+mn-cs"/>
              </a:rPr>
              <a:t>favoured</a:t>
            </a:r>
            <a:r>
              <a:rPr lang="en-US" sz="1200" b="0" i="0" kern="1200" dirty="0" smtClean="0">
                <a:solidFill>
                  <a:schemeClr val="tx1"/>
                </a:solidFill>
                <a:effectLst/>
                <a:latin typeface="+mn-lt"/>
                <a:ea typeface="+mn-ea"/>
                <a:cs typeface="+mn-cs"/>
              </a:rPr>
              <a:t> over single men and women when relief or relief work was distributed. Many cities established residence requirements to keep out job seekers from other provinces or towns.</a:t>
            </a:r>
          </a:p>
          <a:p>
            <a:r>
              <a:rPr lang="en-US" sz="1200" b="0" i="0" kern="1200" dirty="0" smtClean="0">
                <a:solidFill>
                  <a:schemeClr val="tx1"/>
                </a:solidFill>
                <a:effectLst/>
                <a:latin typeface="+mn-lt"/>
                <a:ea typeface="+mn-ea"/>
                <a:cs typeface="+mn-cs"/>
              </a:rPr>
              <a:t>To help spur an economic recovery, the federal government increased its spending on relief, subsidies and work camps, among other things. This resulted in a ballooning national debt.</a:t>
            </a:r>
          </a:p>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21</a:t>
            </a:fld>
            <a:endParaRPr lang="en-CA"/>
          </a:p>
        </p:txBody>
      </p:sp>
    </p:spTree>
    <p:extLst>
      <p:ext uri="{BB962C8B-B14F-4D97-AF65-F5344CB8AC3E}">
        <p14:creationId xmlns:p14="http://schemas.microsoft.com/office/powerpoint/2010/main" val="3722510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assist your group with what to include in your presentation answer questions 1 and 2 in the </a:t>
            </a:r>
            <a:r>
              <a:rPr lang="en-US" sz="1200" i="1" dirty="0" smtClean="0"/>
              <a:t>Review and Reflect </a:t>
            </a:r>
            <a:r>
              <a:rPr lang="en-US" sz="1200" dirty="0" smtClean="0"/>
              <a:t>section found on page 102.</a:t>
            </a:r>
            <a:endParaRPr lang="en-CA" sz="1200" smtClean="0"/>
          </a:p>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29</a:t>
            </a:fld>
            <a:endParaRPr lang="en-CA"/>
          </a:p>
        </p:txBody>
      </p:sp>
    </p:spTree>
    <p:extLst>
      <p:ext uri="{BB962C8B-B14F-4D97-AF65-F5344CB8AC3E}">
        <p14:creationId xmlns:p14="http://schemas.microsoft.com/office/powerpoint/2010/main" val="26043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30937B-F334-469A-969A-B7B02C6EF06C}" type="slidenum">
              <a:rPr lang="en-CA" smtClean="0"/>
              <a:t>2</a:t>
            </a:fld>
            <a:endParaRPr lang="en-CA"/>
          </a:p>
        </p:txBody>
      </p:sp>
    </p:spTree>
    <p:extLst>
      <p:ext uri="{BB962C8B-B14F-4D97-AF65-F5344CB8AC3E}">
        <p14:creationId xmlns:p14="http://schemas.microsoft.com/office/powerpoint/2010/main" val="411086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3</a:t>
            </a:fld>
            <a:endParaRPr lang="en-CA"/>
          </a:p>
        </p:txBody>
      </p:sp>
    </p:spTree>
    <p:extLst>
      <p:ext uri="{BB962C8B-B14F-4D97-AF65-F5344CB8AC3E}">
        <p14:creationId xmlns:p14="http://schemas.microsoft.com/office/powerpoint/2010/main" val="292280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4</a:t>
            </a:fld>
            <a:endParaRPr lang="en-CA"/>
          </a:p>
        </p:txBody>
      </p:sp>
    </p:spTree>
    <p:extLst>
      <p:ext uri="{BB962C8B-B14F-4D97-AF65-F5344CB8AC3E}">
        <p14:creationId xmlns:p14="http://schemas.microsoft.com/office/powerpoint/2010/main" val="372187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5</a:t>
            </a:fld>
            <a:endParaRPr lang="en-CA"/>
          </a:p>
        </p:txBody>
      </p:sp>
    </p:spTree>
    <p:extLst>
      <p:ext uri="{BB962C8B-B14F-4D97-AF65-F5344CB8AC3E}">
        <p14:creationId xmlns:p14="http://schemas.microsoft.com/office/powerpoint/2010/main" val="2824547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6</a:t>
            </a:fld>
            <a:endParaRPr lang="en-CA"/>
          </a:p>
        </p:txBody>
      </p:sp>
    </p:spTree>
    <p:extLst>
      <p:ext uri="{BB962C8B-B14F-4D97-AF65-F5344CB8AC3E}">
        <p14:creationId xmlns:p14="http://schemas.microsoft.com/office/powerpoint/2010/main" val="279689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7</a:t>
            </a:fld>
            <a:endParaRPr lang="en-CA"/>
          </a:p>
        </p:txBody>
      </p:sp>
    </p:spTree>
    <p:extLst>
      <p:ext uri="{BB962C8B-B14F-4D97-AF65-F5344CB8AC3E}">
        <p14:creationId xmlns:p14="http://schemas.microsoft.com/office/powerpoint/2010/main" val="319858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8</a:t>
            </a:fld>
            <a:endParaRPr lang="en-CA"/>
          </a:p>
        </p:txBody>
      </p:sp>
    </p:spTree>
    <p:extLst>
      <p:ext uri="{BB962C8B-B14F-4D97-AF65-F5344CB8AC3E}">
        <p14:creationId xmlns:p14="http://schemas.microsoft.com/office/powerpoint/2010/main" val="3003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30937B-F334-469A-969A-B7B02C6EF06C}" type="slidenum">
              <a:rPr lang="en-CA" smtClean="0"/>
              <a:t>9</a:t>
            </a:fld>
            <a:endParaRPr lang="en-CA"/>
          </a:p>
        </p:txBody>
      </p:sp>
    </p:spTree>
    <p:extLst>
      <p:ext uri="{BB962C8B-B14F-4D97-AF65-F5344CB8AC3E}">
        <p14:creationId xmlns:p14="http://schemas.microsoft.com/office/powerpoint/2010/main" val="381926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85CF9AC-D426-4F1B-9B4B-A6C345183ECA}" type="datetimeFigureOut">
              <a:rPr lang="en-CA" smtClean="0"/>
              <a:t>2017-12-15</a:t>
            </a:fld>
            <a:endParaRPr lang="en-C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C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268592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CF9AC-D426-4F1B-9B4B-A6C345183ECA}" type="datetimeFigureOut">
              <a:rPr lang="en-CA" smtClean="0"/>
              <a:t>2017-12-15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156613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85CF9AC-D426-4F1B-9B4B-A6C345183ECA}" type="datetimeFigureOut">
              <a:rPr lang="en-CA" smtClean="0"/>
              <a:t>2017-12-15</a:t>
            </a:fld>
            <a:endParaRPr lang="en-CA"/>
          </a:p>
        </p:txBody>
      </p:sp>
      <p:sp>
        <p:nvSpPr>
          <p:cNvPr id="5" name="Footer Placeholder 4"/>
          <p:cNvSpPr>
            <a:spLocks noGrp="1"/>
          </p:cNvSpPr>
          <p:nvPr>
            <p:ph type="ftr" sz="quarter" idx="11"/>
          </p:nvPr>
        </p:nvSpPr>
        <p:spPr>
          <a:xfrm>
            <a:off x="774923" y="5951811"/>
            <a:ext cx="7896279" cy="365125"/>
          </a:xfrm>
        </p:spPr>
        <p:txBody>
          <a:bodyPr/>
          <a:lstStyle/>
          <a:p>
            <a:endParaRPr lang="en-C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371744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CF9AC-D426-4F1B-9B4B-A6C345183ECA}" type="datetimeFigureOut">
              <a:rPr lang="en-CA" smtClean="0"/>
              <a:t>2017-12-15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558300" y="5956137"/>
            <a:ext cx="1052508" cy="365125"/>
          </a:xfrm>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419386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85CF9AC-D426-4F1B-9B4B-A6C345183ECA}" type="datetimeFigureOut">
              <a:rPr lang="en-CA" smtClean="0"/>
              <a:t>2017-12-15</a:t>
            </a:fld>
            <a:endParaRPr lang="en-C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50156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5CF9AC-D426-4F1B-9B4B-A6C345183ECA}" type="datetimeFigureOut">
              <a:rPr lang="en-CA" smtClean="0"/>
              <a:t>2017-12-15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2814602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5CF9AC-D426-4F1B-9B4B-A6C345183ECA}" type="datetimeFigureOut">
              <a:rPr lang="en-CA" smtClean="0"/>
              <a:t>2017-12-15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39101381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5CF9AC-D426-4F1B-9B4B-A6C345183ECA}" type="datetimeFigureOut">
              <a:rPr lang="en-CA" smtClean="0"/>
              <a:t>2017-12-15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378819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CF9AC-D426-4F1B-9B4B-A6C345183ECA}" type="datetimeFigureOut">
              <a:rPr lang="en-CA" smtClean="0"/>
              <a:t>2017-12-15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404836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85CF9AC-D426-4F1B-9B4B-A6C345183ECA}" type="datetimeFigureOut">
              <a:rPr lang="en-CA" smtClean="0"/>
              <a:t>2017-12-15</a:t>
            </a:fld>
            <a:endParaRPr lang="en-C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CAEDDB5-44CA-489F-9549-5F555147EB5D}" type="slidenum">
              <a:rPr lang="en-CA" smtClean="0"/>
              <a:t>‹#›</a:t>
            </a:fld>
            <a:endParaRPr lang="en-CA"/>
          </a:p>
        </p:txBody>
      </p:sp>
    </p:spTree>
    <p:extLst>
      <p:ext uri="{BB962C8B-B14F-4D97-AF65-F5344CB8AC3E}">
        <p14:creationId xmlns:p14="http://schemas.microsoft.com/office/powerpoint/2010/main" val="97409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CF9AC-D426-4F1B-9B4B-A6C345183ECA}" type="datetimeFigureOut">
              <a:rPr lang="en-CA" smtClean="0"/>
              <a:t>2017-12-15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AEDDB5-44CA-489F-9549-5F555147EB5D}" type="slidenum">
              <a:rPr lang="en-CA" smtClean="0"/>
              <a:t>‹#›</a:t>
            </a:fld>
            <a:endParaRPr lang="en-CA"/>
          </a:p>
        </p:txBody>
      </p:sp>
    </p:spTree>
    <p:extLst>
      <p:ext uri="{BB962C8B-B14F-4D97-AF65-F5344CB8AC3E}">
        <p14:creationId xmlns:p14="http://schemas.microsoft.com/office/powerpoint/2010/main" val="332969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85CF9AC-D426-4F1B-9B4B-A6C345183ECA}" type="datetimeFigureOut">
              <a:rPr lang="en-CA" smtClean="0"/>
              <a:t>2017-12-15</a:t>
            </a:fld>
            <a:endParaRPr lang="en-C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C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CAEDDB5-44CA-489F-9549-5F555147EB5D}" type="slidenum">
              <a:rPr lang="en-CA" smtClean="0"/>
              <a:t>‹#›</a:t>
            </a:fld>
            <a:endParaRPr lang="en-C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7223504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3QpgXBtDe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 &amp; The Dirty Thirties</a:t>
            </a:r>
            <a:endParaRPr lang="en-CA" dirty="0"/>
          </a:p>
        </p:txBody>
      </p:sp>
      <p:sp>
        <p:nvSpPr>
          <p:cNvPr id="3" name="Subtitle 2"/>
          <p:cNvSpPr>
            <a:spLocks noGrp="1"/>
          </p:cNvSpPr>
          <p:nvPr>
            <p:ph type="subTitle" idx="1"/>
          </p:nvPr>
        </p:nvSpPr>
        <p:spPr/>
        <p:txBody>
          <a:bodyPr/>
          <a:lstStyle/>
          <a:p>
            <a:r>
              <a:rPr lang="en-US" dirty="0" smtClean="0"/>
              <a:t>1929-1939</a:t>
            </a:r>
            <a:endParaRPr lang="en-CA" dirty="0"/>
          </a:p>
        </p:txBody>
      </p:sp>
      <p:pic>
        <p:nvPicPr>
          <p:cNvPr id="8194" name="Picture 2" descr="http://hkellysocials.weebly.com/uploads/8/8/1/2/8812239/549723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803" y="3467100"/>
            <a:ext cx="23812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33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63" y="587856"/>
            <a:ext cx="11029616" cy="1013800"/>
          </a:xfrm>
        </p:spPr>
        <p:txBody>
          <a:bodyPr/>
          <a:lstStyle/>
          <a:p>
            <a:r>
              <a:rPr lang="en-US" dirty="0" smtClean="0"/>
              <a:t>Too much of a good thing</a:t>
            </a:r>
            <a:endParaRPr lang="en-CA" dirty="0"/>
          </a:p>
        </p:txBody>
      </p:sp>
      <p:sp>
        <p:nvSpPr>
          <p:cNvPr id="3" name="Content Placeholder 2"/>
          <p:cNvSpPr>
            <a:spLocks noGrp="1"/>
          </p:cNvSpPr>
          <p:nvPr>
            <p:ph idx="1"/>
          </p:nvPr>
        </p:nvSpPr>
        <p:spPr>
          <a:xfrm>
            <a:off x="425736" y="2001103"/>
            <a:ext cx="11168743" cy="2717855"/>
          </a:xfrm>
        </p:spPr>
        <p:txBody>
          <a:bodyPr>
            <a:normAutofit/>
          </a:bodyPr>
          <a:lstStyle/>
          <a:p>
            <a:r>
              <a:rPr lang="en-US" sz="2400" dirty="0" smtClean="0">
                <a:solidFill>
                  <a:schemeClr val="tx1"/>
                </a:solidFill>
              </a:rPr>
              <a:t>The </a:t>
            </a:r>
            <a:r>
              <a:rPr lang="en-US" sz="2400" dirty="0">
                <a:solidFill>
                  <a:schemeClr val="tx1"/>
                </a:solidFill>
              </a:rPr>
              <a:t>1920s saw great strides in production techniques, especially in industries like automobiles. The production line enable </a:t>
            </a:r>
            <a:r>
              <a:rPr lang="en-US" sz="2400" dirty="0" smtClean="0">
                <a:solidFill>
                  <a:schemeClr val="tx1"/>
                </a:solidFill>
              </a:rPr>
              <a:t>great </a:t>
            </a:r>
            <a:r>
              <a:rPr lang="en-US" sz="2400" dirty="0">
                <a:solidFill>
                  <a:schemeClr val="tx1"/>
                </a:solidFill>
              </a:rPr>
              <a:t>increases in production. However, demand for buying expensive cars and consumer goods were struggling to keep up. </a:t>
            </a:r>
            <a:r>
              <a:rPr lang="en-US" sz="2400" dirty="0" smtClean="0">
                <a:solidFill>
                  <a:schemeClr val="tx1"/>
                </a:solidFill>
              </a:rPr>
              <a:t> Therefore</a:t>
            </a:r>
            <a:r>
              <a:rPr lang="en-US" sz="2400" dirty="0">
                <a:solidFill>
                  <a:schemeClr val="tx1"/>
                </a:solidFill>
              </a:rPr>
              <a:t>, towards the end of the 1920s many firms were struggling to sell all their production. </a:t>
            </a:r>
            <a:endParaRPr lang="en-US" sz="2400" dirty="0" smtClean="0">
              <a:solidFill>
                <a:schemeClr val="tx1"/>
              </a:solidFill>
            </a:endParaRPr>
          </a:p>
          <a:p>
            <a:endParaRPr lang="en-US" sz="2400" dirty="0">
              <a:solidFill>
                <a:schemeClr val="tx1"/>
              </a:solidFill>
            </a:endParaRPr>
          </a:p>
          <a:p>
            <a:endParaRPr lang="en-CA" sz="2400" dirty="0"/>
          </a:p>
        </p:txBody>
      </p:sp>
      <p:pic>
        <p:nvPicPr>
          <p:cNvPr id="3076" name="Picture 4" descr="Image result for automobile production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923" y="3482059"/>
            <a:ext cx="6644368" cy="337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7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Increased Production and the Struggle for Demand to Keep Up</a:t>
            </a:r>
            <a:r>
              <a:rPr lang="en-CA" dirty="0"/>
              <a:t/>
            </a:r>
            <a:br>
              <a:rPr lang="en-CA" dirty="0"/>
            </a:br>
            <a:endParaRPr lang="en-CA" dirty="0"/>
          </a:p>
        </p:txBody>
      </p:sp>
      <p:sp>
        <p:nvSpPr>
          <p:cNvPr id="3" name="Content Placeholder 2"/>
          <p:cNvSpPr>
            <a:spLocks noGrp="1"/>
          </p:cNvSpPr>
          <p:nvPr>
            <p:ph idx="1"/>
          </p:nvPr>
        </p:nvSpPr>
        <p:spPr>
          <a:xfrm>
            <a:off x="581192" y="2180496"/>
            <a:ext cx="7632079" cy="4416247"/>
          </a:xfrm>
        </p:spPr>
        <p:txBody>
          <a:bodyPr>
            <a:normAutofit/>
          </a:bodyPr>
          <a:lstStyle/>
          <a:p>
            <a:r>
              <a:rPr lang="en-US" sz="2400" dirty="0" smtClean="0">
                <a:solidFill>
                  <a:schemeClr val="tx1"/>
                </a:solidFill>
              </a:rPr>
              <a:t>The agricultural </a:t>
            </a:r>
            <a:r>
              <a:rPr lang="en-US" sz="2400" dirty="0">
                <a:solidFill>
                  <a:schemeClr val="tx1"/>
                </a:solidFill>
              </a:rPr>
              <a:t>sector was struggling to maintain profitability. Many small farmers were driven out of business because they could not compete </a:t>
            </a:r>
            <a:r>
              <a:rPr lang="en-US" sz="2400" dirty="0" smtClean="0">
                <a:solidFill>
                  <a:schemeClr val="tx1"/>
                </a:solidFill>
              </a:rPr>
              <a:t>with larger farms. Better </a:t>
            </a:r>
            <a:r>
              <a:rPr lang="en-US" sz="2400" dirty="0">
                <a:solidFill>
                  <a:schemeClr val="tx1"/>
                </a:solidFill>
              </a:rPr>
              <a:t>technology was increasing supply, but demand for food was not increasing at the same rate. Therefore, prices fell and farmers incomes </a:t>
            </a:r>
            <a:r>
              <a:rPr lang="en-US" sz="2400" dirty="0" smtClean="0">
                <a:solidFill>
                  <a:schemeClr val="tx1"/>
                </a:solidFill>
              </a:rPr>
              <a:t>dropped and many struggled to remain profitable.</a:t>
            </a:r>
          </a:p>
          <a:p>
            <a:r>
              <a:rPr lang="en-US" sz="2400" dirty="0">
                <a:solidFill>
                  <a:schemeClr val="tx1"/>
                </a:solidFill>
              </a:rPr>
              <a:t>Surpluses of goods piled up in warehouses and farmers continued to grow wheat even when the demand peaked in 1927. </a:t>
            </a:r>
            <a:r>
              <a:rPr lang="en-US" sz="2400" dirty="0" smtClean="0">
                <a:solidFill>
                  <a:schemeClr val="tx1"/>
                </a:solidFill>
              </a:rPr>
              <a:t> ($1.03 &gt; $0.29) </a:t>
            </a:r>
            <a:endParaRPr lang="en-US" sz="2400" dirty="0">
              <a:solidFill>
                <a:schemeClr val="tx1"/>
              </a:solidFill>
            </a:endParaRPr>
          </a:p>
          <a:p>
            <a:endParaRPr lang="en-CA" sz="2400" dirty="0"/>
          </a:p>
          <a:p>
            <a:endParaRPr lang="en-CA" sz="2400" dirty="0"/>
          </a:p>
        </p:txBody>
      </p:sp>
      <p:pic>
        <p:nvPicPr>
          <p:cNvPr id="4" name="Picture 2" descr="Image result for surplus wheat in canada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937" y="2028330"/>
            <a:ext cx="3488871" cy="28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Stock Market Crash of 1929</a:t>
            </a:r>
            <a:endParaRPr lang="en-CA" dirty="0"/>
          </a:p>
        </p:txBody>
      </p:sp>
      <p:sp>
        <p:nvSpPr>
          <p:cNvPr id="3" name="Content Placeholder 2"/>
          <p:cNvSpPr>
            <a:spLocks noGrp="1"/>
          </p:cNvSpPr>
          <p:nvPr>
            <p:ph idx="1"/>
          </p:nvPr>
        </p:nvSpPr>
        <p:spPr/>
        <p:txBody>
          <a:bodyPr>
            <a:normAutofit/>
          </a:bodyPr>
          <a:lstStyle/>
          <a:p>
            <a:r>
              <a:rPr lang="en-US" sz="2400" dirty="0"/>
              <a:t>On October 29, 1929, Black Tuesday hit Wall Street as investors traded some 16 million shares on the New York Stock Exchange in a single day. Billions of dollars were lost, wiping out thousands of investors</a:t>
            </a:r>
            <a:r>
              <a:rPr lang="en-US" sz="2400" dirty="0" smtClean="0"/>
              <a:t>.</a:t>
            </a:r>
          </a:p>
          <a:p>
            <a:endParaRPr lang="en-US" sz="2400" dirty="0"/>
          </a:p>
          <a:p>
            <a:r>
              <a:rPr lang="en-US" sz="2400" dirty="0" smtClean="0"/>
              <a:t>Investors were frantically trying to sell their shares as soon as possible so they wouldn’t lose all of their money but as the fear spread it was too late for many and market continued to plummet.</a:t>
            </a:r>
            <a:endParaRPr lang="en-CA" sz="2400" dirty="0"/>
          </a:p>
        </p:txBody>
      </p:sp>
    </p:spTree>
    <p:extLst>
      <p:ext uri="{BB962C8B-B14F-4D97-AF65-F5344CB8AC3E}">
        <p14:creationId xmlns:p14="http://schemas.microsoft.com/office/powerpoint/2010/main" val="2885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and  the  USA  and  the  world</a:t>
            </a:r>
            <a:endParaRPr lang="en-CA" dirty="0"/>
          </a:p>
        </p:txBody>
      </p:sp>
      <p:sp>
        <p:nvSpPr>
          <p:cNvPr id="3" name="Content Placeholder 2"/>
          <p:cNvSpPr>
            <a:spLocks noGrp="1"/>
          </p:cNvSpPr>
          <p:nvPr>
            <p:ph idx="1"/>
          </p:nvPr>
        </p:nvSpPr>
        <p:spPr/>
        <p:txBody>
          <a:bodyPr>
            <a:normAutofit/>
          </a:bodyPr>
          <a:lstStyle/>
          <a:p>
            <a:r>
              <a:rPr lang="en-US" sz="2400" dirty="0" smtClean="0"/>
              <a:t>With our close trading ties Canada and the USA both suffered from this economic collapse.  As the American economy slowed so did their interest in Canadian imports.  American companies began to pull out of Canada and branch plants closed down. Thousands and thousands of people lost their jobs and this again multiplied the problems that Canada faced.</a:t>
            </a:r>
          </a:p>
          <a:p>
            <a:endParaRPr lang="en-US" sz="2400" dirty="0"/>
          </a:p>
          <a:p>
            <a:r>
              <a:rPr lang="en-US" sz="2400" dirty="0" smtClean="0"/>
              <a:t>By 1932, international trade dropped by 50% from its heights in the 1920s and many countries increased tariffs on imports. </a:t>
            </a:r>
            <a:endParaRPr lang="en-CA" sz="2400" dirty="0"/>
          </a:p>
        </p:txBody>
      </p:sp>
    </p:spTree>
    <p:extLst>
      <p:ext uri="{BB962C8B-B14F-4D97-AF65-F5344CB8AC3E}">
        <p14:creationId xmlns:p14="http://schemas.microsoft.com/office/powerpoint/2010/main" val="397853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Banks and other Businesses</a:t>
            </a:r>
            <a:endParaRPr lang="en-CA" dirty="0"/>
          </a:p>
        </p:txBody>
      </p:sp>
      <p:sp>
        <p:nvSpPr>
          <p:cNvPr id="3" name="Content Placeholder 2"/>
          <p:cNvSpPr>
            <a:spLocks noGrp="1"/>
          </p:cNvSpPr>
          <p:nvPr>
            <p:ph idx="1"/>
          </p:nvPr>
        </p:nvSpPr>
        <p:spPr>
          <a:xfrm>
            <a:off x="126714" y="2115182"/>
            <a:ext cx="6829257" cy="4350932"/>
          </a:xfrm>
        </p:spPr>
        <p:txBody>
          <a:bodyPr>
            <a:normAutofit lnSpcReduction="10000"/>
          </a:bodyPr>
          <a:lstStyle/>
          <a:p>
            <a:r>
              <a:rPr lang="en-US" sz="2400" dirty="0" smtClean="0"/>
              <a:t>Financial institutions were not safe from the economic crisis, and although Canada wasn’t hit as hard as the USA we still experienced great losses. People’s saving accounts were lost as banks went out of business. </a:t>
            </a:r>
          </a:p>
          <a:p>
            <a:endParaRPr lang="en-US" sz="2400" dirty="0" smtClean="0"/>
          </a:p>
          <a:p>
            <a:r>
              <a:rPr lang="en-US" sz="2400" dirty="0" smtClean="0"/>
              <a:t>Companies that managed to stay open were forced to lay off workers in order to stay afloat. This increased unemployment further compounded the problems faced by banks because unemployed workers couldn’t pay off their debt.</a:t>
            </a:r>
            <a:endParaRPr lang="en-CA" sz="2400" dirty="0"/>
          </a:p>
        </p:txBody>
      </p:sp>
      <p:pic>
        <p:nvPicPr>
          <p:cNvPr id="9218" name="Picture 2" descr="Image result for canadian banks during the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042" y="2371360"/>
            <a:ext cx="4953000"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6" name="Picture 2" descr="Image result for bank credit during the great depres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896" y="305594"/>
            <a:ext cx="7492093" cy="4128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ock market crash of 19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333" y="2924733"/>
            <a:ext cx="6865711" cy="441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07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 in Canada</a:t>
            </a:r>
            <a:endParaRPr lang="en-CA" dirty="0"/>
          </a:p>
        </p:txBody>
      </p:sp>
      <p:sp>
        <p:nvSpPr>
          <p:cNvPr id="3" name="Content Placeholder 2"/>
          <p:cNvSpPr>
            <a:spLocks noGrp="1"/>
          </p:cNvSpPr>
          <p:nvPr>
            <p:ph idx="1"/>
          </p:nvPr>
        </p:nvSpPr>
        <p:spPr/>
        <p:txBody>
          <a:bodyPr>
            <a:normAutofit/>
          </a:bodyPr>
          <a:lstStyle/>
          <a:p>
            <a:r>
              <a:rPr lang="en-US" sz="2800" dirty="0"/>
              <a:t>The worldwide Great Depression of the early 1930s was a social and economic shock that left millions of Canadians unemployed, hungry and often homeless. </a:t>
            </a:r>
            <a:endParaRPr lang="en-US" sz="2800" dirty="0" smtClean="0"/>
          </a:p>
          <a:p>
            <a:endParaRPr lang="en-US" sz="2800" dirty="0" smtClean="0"/>
          </a:p>
          <a:p>
            <a:r>
              <a:rPr lang="en-US" sz="2800" dirty="0" smtClean="0"/>
              <a:t>Few </a:t>
            </a:r>
            <a:r>
              <a:rPr lang="en-US" sz="2800" dirty="0"/>
              <a:t>countries were affected as severely as Canada during what became known as the </a:t>
            </a:r>
            <a:r>
              <a:rPr lang="en-US" sz="2800" i="1" dirty="0"/>
              <a:t>Dirty Thirties</a:t>
            </a:r>
            <a:r>
              <a:rPr lang="en-US" sz="2800" dirty="0"/>
              <a:t>, due to Canada’s heavy dependence on raw material and farm exports, combined with a crippling Prairies drought.</a:t>
            </a:r>
            <a:endParaRPr lang="en-CA" sz="2800" dirty="0"/>
          </a:p>
        </p:txBody>
      </p:sp>
    </p:spTree>
    <p:extLst>
      <p:ext uri="{BB962C8B-B14F-4D97-AF65-F5344CB8AC3E}">
        <p14:creationId xmlns:p14="http://schemas.microsoft.com/office/powerpoint/2010/main" val="6122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Prairie Drought in Saskatchewan in the late 1920s</a:t>
            </a:r>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Image result for prairie drought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114" y="1838829"/>
            <a:ext cx="7789862" cy="47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33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a:t>
            </a:r>
            <a:endParaRPr lang="en-CA" dirty="0"/>
          </a:p>
        </p:txBody>
      </p:sp>
      <p:sp>
        <p:nvSpPr>
          <p:cNvPr id="3" name="Content Placeholder 2"/>
          <p:cNvSpPr>
            <a:spLocks noGrp="1"/>
          </p:cNvSpPr>
          <p:nvPr>
            <p:ph idx="1"/>
          </p:nvPr>
        </p:nvSpPr>
        <p:spPr/>
        <p:txBody>
          <a:bodyPr>
            <a:normAutofit/>
          </a:bodyPr>
          <a:lstStyle/>
          <a:p>
            <a:r>
              <a:rPr lang="en-US" sz="2400" dirty="0" smtClean="0"/>
              <a:t>Using the knowledge about the “Roaring 20s” and the “Dirty 30s” write about the </a:t>
            </a:r>
            <a:r>
              <a:rPr lang="en-US" sz="2400" i="1" dirty="0" smtClean="0"/>
              <a:t>Historical Significance </a:t>
            </a:r>
            <a:r>
              <a:rPr lang="en-US" sz="2400" dirty="0" smtClean="0"/>
              <a:t>of knowing about this time period. Also, write about examples of </a:t>
            </a:r>
            <a:r>
              <a:rPr lang="en-US" sz="2400" i="1" dirty="0" smtClean="0"/>
              <a:t>Cause and Consequences</a:t>
            </a:r>
            <a:r>
              <a:rPr lang="en-US" sz="2400" dirty="0" smtClean="0"/>
              <a:t> of “Black Tuesday”.</a:t>
            </a:r>
          </a:p>
          <a:p>
            <a:endParaRPr lang="en-US" sz="2400" dirty="0"/>
          </a:p>
          <a:p>
            <a:r>
              <a:rPr lang="en-US" sz="2400" dirty="0" smtClean="0"/>
              <a:t>This mini-assignment will be able to used as evidence of your understanding.</a:t>
            </a:r>
          </a:p>
          <a:p>
            <a:endParaRPr lang="en-CA" sz="2400" dirty="0"/>
          </a:p>
        </p:txBody>
      </p:sp>
    </p:spTree>
    <p:extLst>
      <p:ext uri="{BB962C8B-B14F-4D97-AF65-F5344CB8AC3E}">
        <p14:creationId xmlns:p14="http://schemas.microsoft.com/office/powerpoint/2010/main" val="687784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Unemployment Numbers</a:t>
            </a:r>
            <a:endParaRPr lang="en-CA" dirty="0"/>
          </a:p>
        </p:txBody>
      </p:sp>
      <p:sp>
        <p:nvSpPr>
          <p:cNvPr id="3" name="Content Placeholder 2"/>
          <p:cNvSpPr>
            <a:spLocks noGrp="1"/>
          </p:cNvSpPr>
          <p:nvPr>
            <p:ph idx="1"/>
          </p:nvPr>
        </p:nvSpPr>
        <p:spPr/>
        <p:txBody>
          <a:bodyPr>
            <a:noAutofit/>
          </a:bodyPr>
          <a:lstStyle/>
          <a:p>
            <a:r>
              <a:rPr lang="en-US" sz="2400" dirty="0">
                <a:latin typeface="Calibri" panose="020F0502020204030204" pitchFamily="34" charset="0"/>
                <a:cs typeface="Calibri" panose="020F0502020204030204" pitchFamily="34" charset="0"/>
              </a:rPr>
              <a:t>By 1933, 30% of the </a:t>
            </a:r>
            <a:r>
              <a:rPr lang="en-US" sz="2400" dirty="0" err="1">
                <a:latin typeface="Calibri" panose="020F0502020204030204" pitchFamily="34" charset="0"/>
                <a:cs typeface="Calibri" panose="020F0502020204030204" pitchFamily="34" charset="0"/>
              </a:rPr>
              <a:t>labour</a:t>
            </a:r>
            <a:r>
              <a:rPr lang="en-US" sz="2400" dirty="0">
                <a:latin typeface="Calibri" panose="020F0502020204030204" pitchFamily="34" charset="0"/>
                <a:cs typeface="Calibri" panose="020F0502020204030204" pitchFamily="34" charset="0"/>
              </a:rPr>
              <a:t> force was out of </a:t>
            </a:r>
            <a:r>
              <a:rPr lang="en-US" sz="2400" dirty="0" smtClean="0">
                <a:latin typeface="Calibri" panose="020F0502020204030204" pitchFamily="34" charset="0"/>
                <a:cs typeface="Calibri" panose="020F0502020204030204" pitchFamily="34" charset="0"/>
              </a:rPr>
              <a:t>work. The </a:t>
            </a:r>
            <a:r>
              <a:rPr lang="en-CA" sz="2400" dirty="0" smtClean="0">
                <a:latin typeface="Calibri" panose="020F0502020204030204" pitchFamily="34" charset="0"/>
                <a:cs typeface="Calibri" panose="020F0502020204030204" pitchFamily="34" charset="0"/>
              </a:rPr>
              <a:t>unemployment in Canada reached an average of 32% in many cities and in Windsor, Ont. it reached a whopping 50%.</a:t>
            </a:r>
          </a:p>
          <a:p>
            <a:r>
              <a:rPr lang="en-CA" sz="2400" dirty="0" smtClean="0">
                <a:latin typeface="Calibri" panose="020F0502020204030204" pitchFamily="34" charset="0"/>
                <a:cs typeface="Calibri" panose="020F0502020204030204" pitchFamily="34" charset="0"/>
              </a:rPr>
              <a:t>The Maritime provinces reached up to 60% unemployment.</a:t>
            </a:r>
          </a:p>
          <a:p>
            <a:r>
              <a:rPr lang="en-US" sz="2400" dirty="0" smtClean="0">
                <a:latin typeface="Calibri" panose="020F0502020204030204" pitchFamily="34" charset="0"/>
                <a:cs typeface="Calibri" panose="020F0502020204030204" pitchFamily="34" charset="0"/>
              </a:rPr>
              <a:t>By 1932 one </a:t>
            </a:r>
            <a:r>
              <a:rPr lang="en-US" sz="2400" dirty="0">
                <a:latin typeface="Calibri" panose="020F0502020204030204" pitchFamily="34" charset="0"/>
                <a:cs typeface="Calibri" panose="020F0502020204030204" pitchFamily="34" charset="0"/>
              </a:rPr>
              <a:t>in five Canadians had become dependent upon government relief for survival. The unemployment rate would remain above 12% until the start of the Second World War in 1939.</a:t>
            </a:r>
            <a:r>
              <a:rPr lang="en-CA" sz="2400" dirty="0" smtClean="0">
                <a:latin typeface="Calibri" panose="020F0502020204030204" pitchFamily="34" charset="0"/>
                <a:cs typeface="Calibri" panose="020F0502020204030204" pitchFamily="34" charset="0"/>
              </a:rPr>
              <a:t> </a:t>
            </a:r>
          </a:p>
          <a:p>
            <a:r>
              <a:rPr lang="en-CA" sz="2400" dirty="0" smtClean="0">
                <a:latin typeface="Calibri" panose="020F0502020204030204" pitchFamily="34" charset="0"/>
                <a:cs typeface="Calibri" panose="020F0502020204030204" pitchFamily="34" charset="0"/>
              </a:rPr>
              <a:t>Germany’s unemployment numbers went from 650,000 in 1928 to 6,100,000 in 1933.</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2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good times – Stock Market Crash</a:t>
            </a:r>
            <a:endParaRPr lang="en-CA" dirty="0"/>
          </a:p>
        </p:txBody>
      </p:sp>
      <p:sp>
        <p:nvSpPr>
          <p:cNvPr id="3" name="Content Placeholder 2"/>
          <p:cNvSpPr>
            <a:spLocks noGrp="1"/>
          </p:cNvSpPr>
          <p:nvPr>
            <p:ph idx="1"/>
          </p:nvPr>
        </p:nvSpPr>
        <p:spPr>
          <a:xfrm>
            <a:off x="581193" y="2180496"/>
            <a:ext cx="7076908" cy="3678303"/>
          </a:xfrm>
        </p:spPr>
        <p:txBody>
          <a:bodyPr>
            <a:noAutofit/>
          </a:bodyPr>
          <a:lstStyle/>
          <a:p>
            <a:r>
              <a:rPr lang="en-US" sz="2400" dirty="0" smtClean="0"/>
              <a:t>As the 1920s ended so did the prosperity and good times.</a:t>
            </a:r>
          </a:p>
          <a:p>
            <a:endParaRPr lang="en-US" sz="2400" dirty="0" smtClean="0"/>
          </a:p>
          <a:p>
            <a:r>
              <a:rPr lang="en-US" sz="2400" dirty="0" smtClean="0"/>
              <a:t>On October 29</a:t>
            </a:r>
            <a:r>
              <a:rPr lang="en-US" sz="2400" baseline="30000" dirty="0" smtClean="0"/>
              <a:t>th</a:t>
            </a:r>
            <a:r>
              <a:rPr lang="en-US" sz="2400" dirty="0" smtClean="0"/>
              <a:t>, 1929, a date known as “Black Tuesday” the New York Stock Market crashed.</a:t>
            </a:r>
          </a:p>
          <a:p>
            <a:endParaRPr lang="en-US" sz="2400" dirty="0" smtClean="0"/>
          </a:p>
          <a:p>
            <a:r>
              <a:rPr lang="en-US" sz="2400" dirty="0" smtClean="0"/>
              <a:t>Because Canada and the USA are so closely connected economically and socially, we too felt the crash in a major way.</a:t>
            </a:r>
            <a:endParaRPr lang="en-CA" sz="2400" dirty="0"/>
          </a:p>
        </p:txBody>
      </p:sp>
      <p:pic>
        <p:nvPicPr>
          <p:cNvPr id="4" name="Picture 4" descr="Image result for black tue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533" y="1928228"/>
            <a:ext cx="37242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Great Depression</a:t>
            </a:r>
            <a:endParaRPr lang="en-CA" dirty="0"/>
          </a:p>
        </p:txBody>
      </p:sp>
      <p:sp>
        <p:nvSpPr>
          <p:cNvPr id="3" name="Content Placeholder 2"/>
          <p:cNvSpPr>
            <a:spLocks noGrp="1"/>
          </p:cNvSpPr>
          <p:nvPr>
            <p:ph idx="1"/>
          </p:nvPr>
        </p:nvSpPr>
        <p:spPr>
          <a:xfrm>
            <a:off x="581192" y="2547257"/>
            <a:ext cx="7517779" cy="3311542"/>
          </a:xfrm>
        </p:spPr>
        <p:txBody>
          <a:bodyPr>
            <a:normAutofit/>
          </a:bodyPr>
          <a:lstStyle/>
          <a:p>
            <a:r>
              <a:rPr lang="en-US" sz="2400" dirty="0" smtClean="0"/>
              <a:t>In 1929, Liberal William Lyon Mackenzie King was the </a:t>
            </a:r>
            <a:r>
              <a:rPr lang="en-US" sz="2400" dirty="0"/>
              <a:t>p</a:t>
            </a:r>
            <a:r>
              <a:rPr lang="en-US" sz="2400" dirty="0" smtClean="0"/>
              <a:t>rime minister of Canada. He and thousands of other Canadians thought the Depression was a temporary set back that would end quickly, they were wrong.</a:t>
            </a:r>
          </a:p>
          <a:p>
            <a:endParaRPr lang="en-US" sz="2400" dirty="0" smtClean="0"/>
          </a:p>
          <a:p>
            <a:r>
              <a:rPr lang="en-US" sz="2400" dirty="0" smtClean="0"/>
              <a:t>In 1930 King and his Liberal party lost the federal election to Conservative leader R.B. Bennett. </a:t>
            </a:r>
            <a:endParaRPr lang="en-CA" sz="2400" dirty="0"/>
          </a:p>
        </p:txBody>
      </p:sp>
      <p:pic>
        <p:nvPicPr>
          <p:cNvPr id="1028" name="Picture 4" descr="Image result for mackenzie 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71" y="1942857"/>
            <a:ext cx="1820182" cy="2304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b. benn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153" y="4203028"/>
            <a:ext cx="1937560" cy="2463000"/>
          </a:xfrm>
          <a:prstGeom prst="rect">
            <a:avLst/>
          </a:prstGeom>
          <a:noFill/>
          <a:extLst>
            <a:ext uri="{909E8E84-426E-40DD-AFC4-6F175D3DCCD1}">
              <a14:hiddenFill xmlns:a14="http://schemas.microsoft.com/office/drawing/2010/main">
                <a:solidFill>
                  <a:srgbClr val="FFFFFF"/>
                </a:solidFill>
              </a14:hiddenFill>
            </a:ext>
          </a:extLst>
        </p:spPr>
      </p:pic>
      <p:sp>
        <p:nvSpPr>
          <p:cNvPr id="6" name="Bent Arrow 5"/>
          <p:cNvSpPr/>
          <p:nvPr/>
        </p:nvSpPr>
        <p:spPr>
          <a:xfrm rot="10800000">
            <a:off x="8478383" y="4499249"/>
            <a:ext cx="1061357" cy="1107185"/>
          </a:xfrm>
          <a:prstGeom prst="bentArrow">
            <a:avLst/>
          </a:prstGeom>
          <a:scene3d>
            <a:camera prst="orthographicFront">
              <a:rot lat="0" lon="1229997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4274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Failing Economic policies</a:t>
            </a:r>
            <a:endParaRPr lang="en-CA" dirty="0"/>
          </a:p>
        </p:txBody>
      </p:sp>
      <p:sp>
        <p:nvSpPr>
          <p:cNvPr id="3" name="Content Placeholder 2"/>
          <p:cNvSpPr>
            <a:spLocks noGrp="1"/>
          </p:cNvSpPr>
          <p:nvPr>
            <p:ph idx="1"/>
          </p:nvPr>
        </p:nvSpPr>
        <p:spPr>
          <a:xfrm>
            <a:off x="581193" y="1209056"/>
            <a:ext cx="11029615" cy="4554930"/>
          </a:xfrm>
        </p:spPr>
        <p:txBody>
          <a:bodyPr>
            <a:normAutofit/>
          </a:bodyPr>
          <a:lstStyle/>
          <a:p>
            <a:r>
              <a:rPr lang="en-US" sz="2400" dirty="0" smtClean="0"/>
              <a:t>During his campaign Bennett had promised to take action to stop the downward economic spiral. Bennett’s government gave $20 million in aid to the provinces. This money was used for </a:t>
            </a:r>
            <a:r>
              <a:rPr lang="en-US" sz="2400" b="1" dirty="0" smtClean="0"/>
              <a:t>public relief</a:t>
            </a:r>
            <a:r>
              <a:rPr lang="en-US" sz="2400" dirty="0" smtClean="0"/>
              <a:t> (welfare) and </a:t>
            </a:r>
            <a:r>
              <a:rPr lang="en-US" sz="2400" b="1" dirty="0" smtClean="0"/>
              <a:t>public works </a:t>
            </a:r>
            <a:r>
              <a:rPr lang="en-US" sz="2400" dirty="0" smtClean="0"/>
              <a:t>projects.</a:t>
            </a:r>
          </a:p>
          <a:p>
            <a:r>
              <a:rPr lang="en-US" sz="2400" dirty="0" smtClean="0"/>
              <a:t>These projects included building roads and bridges and other activities that were designed to get people back to work.</a:t>
            </a:r>
          </a:p>
          <a:p>
            <a:endParaRPr lang="en-CA" sz="2400" dirty="0"/>
          </a:p>
        </p:txBody>
      </p:sp>
      <p:pic>
        <p:nvPicPr>
          <p:cNvPr id="2050" name="Picture 2" descr="http://www.thekingshighway.ca/PHOTOS-3/hwy17-206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171" y="4025254"/>
            <a:ext cx="3791404" cy="226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788729" y="2180496"/>
            <a:ext cx="3822078" cy="3678303"/>
          </a:xfrm>
        </p:spPr>
        <p:txBody>
          <a:bodyPr>
            <a:normAutofit/>
          </a:bodyPr>
          <a:lstStyle/>
          <a:p>
            <a:r>
              <a:rPr lang="en-US" sz="2000" dirty="0" smtClean="0"/>
              <a:t>The “Bennett Buggy” was </a:t>
            </a:r>
            <a:r>
              <a:rPr lang="en-US" sz="2000" dirty="0"/>
              <a:t>a term used in Canada during the Great Depression to describe a car which had its engine and windows taken out and was pulled by a horse.</a:t>
            </a:r>
            <a:endParaRPr lang="en-CA" sz="2000" dirty="0"/>
          </a:p>
        </p:txBody>
      </p:sp>
      <p:pic>
        <p:nvPicPr>
          <p:cNvPr id="3074" name="Picture 2" descr="Image result for bennett bug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180496"/>
            <a:ext cx="7012668" cy="419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81192" y="2180496"/>
            <a:ext cx="11029615" cy="4040690"/>
          </a:xfrm>
        </p:spPr>
        <p:txBody>
          <a:bodyPr>
            <a:normAutofit/>
          </a:bodyPr>
          <a:lstStyle/>
          <a:p>
            <a:r>
              <a:rPr lang="en-US" sz="2400" dirty="0" smtClean="0"/>
              <a:t>While the make-work projects seem to help some people Bennett wasn’t able to negotiate better tariffs with the US and Britain.</a:t>
            </a:r>
          </a:p>
          <a:p>
            <a:endParaRPr lang="en-US" sz="2400" dirty="0" smtClean="0"/>
          </a:p>
          <a:p>
            <a:r>
              <a:rPr lang="en-US" sz="2400" dirty="0" smtClean="0"/>
              <a:t>Bennett then attempted to balance the financial budget as was done in the past when times were tough but that didn’t help as conditions got worse.</a:t>
            </a:r>
          </a:p>
          <a:p>
            <a:endParaRPr lang="en-US" sz="2400" dirty="0" smtClean="0"/>
          </a:p>
          <a:p>
            <a:r>
              <a:rPr lang="en-US" sz="2400" dirty="0" smtClean="0"/>
              <a:t>Some economists believe that if Bennett has spent more money he could have helped Canada recover quickly. Why would they think this?</a:t>
            </a:r>
            <a:endParaRPr lang="en-CA" sz="2400" dirty="0"/>
          </a:p>
        </p:txBody>
      </p:sp>
    </p:spTree>
    <p:extLst>
      <p:ext uri="{BB962C8B-B14F-4D97-AF65-F5344CB8AC3E}">
        <p14:creationId xmlns:p14="http://schemas.microsoft.com/office/powerpoint/2010/main" val="72540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Concerns</a:t>
            </a:r>
            <a:endParaRPr lang="en-CA" dirty="0"/>
          </a:p>
        </p:txBody>
      </p:sp>
      <p:sp>
        <p:nvSpPr>
          <p:cNvPr id="3" name="Content Placeholder 2"/>
          <p:cNvSpPr>
            <a:spLocks noGrp="1"/>
          </p:cNvSpPr>
          <p:nvPr>
            <p:ph idx="1"/>
          </p:nvPr>
        </p:nvSpPr>
        <p:spPr>
          <a:xfrm>
            <a:off x="4539343" y="1919238"/>
            <a:ext cx="7071464" cy="4301948"/>
          </a:xfrm>
        </p:spPr>
        <p:txBody>
          <a:bodyPr>
            <a:normAutofit/>
          </a:bodyPr>
          <a:lstStyle/>
          <a:p>
            <a:r>
              <a:rPr lang="en-US" sz="2400" dirty="0" smtClean="0"/>
              <a:t>Unemployment ruined lives during the Great Depression. Unskilled workers, </a:t>
            </a:r>
            <a:r>
              <a:rPr lang="en-US" sz="2400" dirty="0" err="1" smtClean="0"/>
              <a:t>labourers</a:t>
            </a:r>
            <a:r>
              <a:rPr lang="en-US" sz="2400" dirty="0" smtClean="0"/>
              <a:t>, small-business owners, farmers, and young people found it nearly impossible to find work.</a:t>
            </a:r>
          </a:p>
          <a:p>
            <a:r>
              <a:rPr lang="en-US" sz="2400" dirty="0" smtClean="0"/>
              <a:t>Lives worsened for the already disadvantaged such as the poor, working women, First Nations, and visible minorities. These groups experienced discrimination when looking for work, and many lost the jobs they already had.</a:t>
            </a:r>
            <a:endParaRPr lang="en-CA" sz="2400" dirty="0"/>
          </a:p>
        </p:txBody>
      </p:sp>
      <p:pic>
        <p:nvPicPr>
          <p:cNvPr id="4098" name="Picture 2" descr="Image result for minorities in the 1930s in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708136"/>
            <a:ext cx="3810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Times</a:t>
            </a:r>
            <a:endParaRPr lang="en-CA" dirty="0"/>
          </a:p>
        </p:txBody>
      </p:sp>
      <p:sp>
        <p:nvSpPr>
          <p:cNvPr id="3" name="Content Placeholder 2"/>
          <p:cNvSpPr>
            <a:spLocks noGrp="1"/>
          </p:cNvSpPr>
          <p:nvPr>
            <p:ph idx="1"/>
          </p:nvPr>
        </p:nvSpPr>
        <p:spPr/>
        <p:txBody>
          <a:bodyPr>
            <a:normAutofit/>
          </a:bodyPr>
          <a:lstStyle/>
          <a:p>
            <a:r>
              <a:rPr lang="en-US" sz="2400" dirty="0" smtClean="0"/>
              <a:t>Luxuries and “extras” vanished except for the wealthy.</a:t>
            </a:r>
          </a:p>
          <a:p>
            <a:endParaRPr lang="en-US" sz="2400" dirty="0" smtClean="0"/>
          </a:p>
          <a:p>
            <a:r>
              <a:rPr lang="en-US" sz="2400" dirty="0" smtClean="0"/>
              <a:t>For many, essential vanished and many people were homeless and hungry. Malnutrition and diet-related diseases such as scurvy became all too common.</a:t>
            </a:r>
          </a:p>
          <a:p>
            <a:endParaRPr lang="en-US" sz="2400" dirty="0" smtClean="0"/>
          </a:p>
          <a:p>
            <a:r>
              <a:rPr lang="en-US" sz="2400" dirty="0" smtClean="0"/>
              <a:t>Keep in mind that in the 30s there was no government assistance programs like </a:t>
            </a:r>
            <a:r>
              <a:rPr lang="en-US" sz="2400" dirty="0" err="1" smtClean="0"/>
              <a:t>medicare</a:t>
            </a:r>
            <a:r>
              <a:rPr lang="en-US" sz="2400" dirty="0" smtClean="0"/>
              <a:t>, employment insurance or child tax credits.</a:t>
            </a:r>
            <a:endParaRPr lang="en-CA" sz="2400" dirty="0"/>
          </a:p>
        </p:txBody>
      </p:sp>
    </p:spTree>
    <p:extLst>
      <p:ext uri="{BB962C8B-B14F-4D97-AF65-F5344CB8AC3E}">
        <p14:creationId xmlns:p14="http://schemas.microsoft.com/office/powerpoint/2010/main" val="26727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Pogey</a:t>
            </a:r>
            <a:endParaRPr lang="en-CA" dirty="0"/>
          </a:p>
        </p:txBody>
      </p:sp>
      <p:sp>
        <p:nvSpPr>
          <p:cNvPr id="3" name="Content Placeholder 2"/>
          <p:cNvSpPr>
            <a:spLocks noGrp="1"/>
          </p:cNvSpPr>
          <p:nvPr>
            <p:ph idx="1"/>
          </p:nvPr>
        </p:nvSpPr>
        <p:spPr/>
        <p:txBody>
          <a:bodyPr>
            <a:normAutofit/>
          </a:bodyPr>
          <a:lstStyle/>
          <a:p>
            <a:r>
              <a:rPr lang="en-US" sz="2400" dirty="0" smtClean="0"/>
              <a:t>Those how lost jobs had to suffer the embarrassment of asking for public relief, also known as “the dole” or “</a:t>
            </a:r>
            <a:r>
              <a:rPr lang="en-US" sz="2400" dirty="0" err="1" smtClean="0"/>
              <a:t>pogey</a:t>
            </a:r>
            <a:r>
              <a:rPr lang="en-US" sz="2400" dirty="0" smtClean="0"/>
              <a:t>.” This was the last option for many and was humiliating for many who had ran out of options.</a:t>
            </a:r>
          </a:p>
          <a:p>
            <a:endParaRPr lang="en-US" sz="2400" dirty="0" smtClean="0"/>
          </a:p>
          <a:p>
            <a:r>
              <a:rPr lang="en-US" sz="2400" dirty="0" smtClean="0"/>
              <a:t>Those who had to seek </a:t>
            </a:r>
            <a:r>
              <a:rPr lang="en-US" sz="2400" dirty="0" err="1" smtClean="0"/>
              <a:t>pogey</a:t>
            </a:r>
            <a:r>
              <a:rPr lang="en-US" sz="2400" dirty="0" smtClean="0"/>
              <a:t> had to give up drinking alcohol as well as their driver’s license and relief camps were set up to house young men in this desperate time. Many of the homeless became hobos and “rode the rails” looking for work across Canada.</a:t>
            </a:r>
            <a:endParaRPr lang="en-CA" sz="2400" dirty="0"/>
          </a:p>
        </p:txBody>
      </p:sp>
    </p:spTree>
    <p:extLst>
      <p:ext uri="{BB962C8B-B14F-4D97-AF65-F5344CB8AC3E}">
        <p14:creationId xmlns:p14="http://schemas.microsoft.com/office/powerpoint/2010/main" val="849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“Riding the Rails”</a:t>
            </a:r>
            <a:endParaRPr lang="en-CA" dirty="0"/>
          </a:p>
        </p:txBody>
      </p:sp>
      <p:sp>
        <p:nvSpPr>
          <p:cNvPr id="3" name="Content Placeholder 2"/>
          <p:cNvSpPr>
            <a:spLocks noGrp="1"/>
          </p:cNvSpPr>
          <p:nvPr>
            <p:ph idx="1"/>
          </p:nvPr>
        </p:nvSpPr>
        <p:spPr>
          <a:xfrm>
            <a:off x="214253" y="5186166"/>
            <a:ext cx="3615251" cy="1384770"/>
          </a:xfrm>
        </p:spPr>
        <p:txBody>
          <a:bodyPr/>
          <a:lstStyle/>
          <a:p>
            <a:r>
              <a:rPr lang="en-US" dirty="0" smtClean="0"/>
              <a:t>How do you think these hobos were treated in the communities they traveled to?</a:t>
            </a:r>
            <a:endParaRPr lang="en-CA" dirty="0"/>
          </a:p>
        </p:txBody>
      </p:sp>
      <p:pic>
        <p:nvPicPr>
          <p:cNvPr id="5122" name="Picture 2" descr="Image result for hobos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 y="1808436"/>
            <a:ext cx="360045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obos 193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504" y="1808436"/>
            <a:ext cx="38004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obos 193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403" y="1879080"/>
            <a:ext cx="3981607" cy="325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5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Changes</a:t>
            </a:r>
            <a:endParaRPr lang="en-CA" dirty="0"/>
          </a:p>
        </p:txBody>
      </p:sp>
      <p:sp>
        <p:nvSpPr>
          <p:cNvPr id="3" name="Content Placeholder 2"/>
          <p:cNvSpPr>
            <a:spLocks noGrp="1"/>
          </p:cNvSpPr>
          <p:nvPr>
            <p:ph idx="1"/>
          </p:nvPr>
        </p:nvSpPr>
        <p:spPr>
          <a:xfrm>
            <a:off x="238411" y="2147838"/>
            <a:ext cx="7248692" cy="3678303"/>
          </a:xfrm>
        </p:spPr>
        <p:txBody>
          <a:bodyPr>
            <a:normAutofit/>
          </a:bodyPr>
          <a:lstStyle/>
          <a:p>
            <a:r>
              <a:rPr lang="en-US" sz="2400" dirty="0" smtClean="0"/>
              <a:t>While the Great Depression has a considerable impact on Canadian society in the 30s it also brought people together. </a:t>
            </a:r>
            <a:r>
              <a:rPr lang="en-US" sz="2400" dirty="0"/>
              <a:t> </a:t>
            </a:r>
            <a:r>
              <a:rPr lang="en-US" sz="2400" dirty="0" smtClean="0"/>
              <a:t>The radio served as a means to connect individuals and to escape the hard times. For those who could afford it, TV also helped people forget about the troubling financial downturn.</a:t>
            </a:r>
            <a:endParaRPr lang="en-CA" sz="2400" dirty="0"/>
          </a:p>
        </p:txBody>
      </p:sp>
      <p:pic>
        <p:nvPicPr>
          <p:cNvPr id="1026" name="Picture 2" descr="Image result for tv in canada in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103" y="267254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99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Changes – mini Assignment</a:t>
            </a:r>
            <a:endParaRPr lang="en-CA" dirty="0"/>
          </a:p>
        </p:txBody>
      </p:sp>
      <p:sp>
        <p:nvSpPr>
          <p:cNvPr id="3" name="Content Placeholder 2"/>
          <p:cNvSpPr>
            <a:spLocks noGrp="1"/>
          </p:cNvSpPr>
          <p:nvPr>
            <p:ph idx="1"/>
          </p:nvPr>
        </p:nvSpPr>
        <p:spPr/>
        <p:txBody>
          <a:bodyPr>
            <a:normAutofit/>
          </a:bodyPr>
          <a:lstStyle/>
          <a:p>
            <a:r>
              <a:rPr lang="en-US" sz="2400" dirty="0" smtClean="0"/>
              <a:t>With the financial crisis many Canadians were losing faith in the traditional political parties. As a result new political parties formed with ideas about how to fix the crisis. These new parties were quite popular in Western Canada.</a:t>
            </a:r>
          </a:p>
          <a:p>
            <a:endParaRPr lang="en-US" sz="2400" dirty="0" smtClean="0"/>
          </a:p>
          <a:p>
            <a:r>
              <a:rPr lang="en-US" sz="2400" dirty="0" smtClean="0"/>
              <a:t>Prepare a small summary </a:t>
            </a:r>
            <a:r>
              <a:rPr lang="en-US" sz="2400" dirty="0"/>
              <a:t>on your assigned political </a:t>
            </a:r>
            <a:r>
              <a:rPr lang="en-US" sz="2400" dirty="0" smtClean="0"/>
              <a:t>party and create a campaign poster that focuses on Canadian Identity seen through the eyes of your party. </a:t>
            </a:r>
            <a:endParaRPr lang="en-CA" sz="2400" dirty="0"/>
          </a:p>
        </p:txBody>
      </p:sp>
    </p:spTree>
    <p:extLst>
      <p:ext uri="{BB962C8B-B14F-4D97-AF65-F5344CB8AC3E}">
        <p14:creationId xmlns:p14="http://schemas.microsoft.com/office/powerpoint/2010/main" val="2802007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Stock Market?</a:t>
            </a:r>
            <a:endParaRPr lang="en-CA" dirty="0"/>
          </a:p>
        </p:txBody>
      </p:sp>
      <p:sp>
        <p:nvSpPr>
          <p:cNvPr id="3" name="Content Placeholder 2"/>
          <p:cNvSpPr>
            <a:spLocks noGrp="1"/>
          </p:cNvSpPr>
          <p:nvPr>
            <p:ph idx="1"/>
          </p:nvPr>
        </p:nvSpPr>
        <p:spPr>
          <a:xfrm>
            <a:off x="581193" y="2180496"/>
            <a:ext cx="5639994" cy="3678303"/>
          </a:xfrm>
        </p:spPr>
        <p:txBody>
          <a:bodyPr>
            <a:normAutofit/>
          </a:bodyPr>
          <a:lstStyle/>
          <a:p>
            <a:r>
              <a:rPr lang="en-US" sz="2400" dirty="0"/>
              <a:t>The stock market is an everyday term we use to talk about a place where stocks and bonds are "traded" – meaning bought and sold. For many people, that is the first thing that comes to mind for investing. The goal is to buy the stock, hold it for a time, and then sell the stock for more than you paid for it.</a:t>
            </a:r>
            <a:endParaRPr lang="en-CA" sz="2400" dirty="0"/>
          </a:p>
        </p:txBody>
      </p:sp>
      <p:pic>
        <p:nvPicPr>
          <p:cNvPr id="2050" name="Picture 2" descr="Image result for stock market 1920s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444" y="2180496"/>
            <a:ext cx="5052364" cy="382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70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Understanding</a:t>
            </a:r>
            <a:endParaRPr lang="en-CA" dirty="0"/>
          </a:p>
        </p:txBody>
      </p:sp>
      <p:sp>
        <p:nvSpPr>
          <p:cNvPr id="3" name="Content Placeholder 2"/>
          <p:cNvSpPr>
            <a:spLocks noGrp="1"/>
          </p:cNvSpPr>
          <p:nvPr>
            <p:ph idx="1"/>
          </p:nvPr>
        </p:nvSpPr>
        <p:spPr/>
        <p:txBody>
          <a:bodyPr>
            <a:normAutofit/>
          </a:bodyPr>
          <a:lstStyle/>
          <a:p>
            <a:endParaRPr lang="en-US" sz="2400" dirty="0"/>
          </a:p>
          <a:p>
            <a:endParaRPr lang="en-US" sz="2400" dirty="0" smtClean="0"/>
          </a:p>
          <a:p>
            <a:endParaRPr lang="en-US" sz="2400" dirty="0"/>
          </a:p>
          <a:p>
            <a:r>
              <a:rPr lang="en-US" sz="2400" dirty="0" smtClean="0"/>
              <a:t>Video – </a:t>
            </a:r>
            <a:r>
              <a:rPr lang="en-US" sz="2400" dirty="0" smtClean="0">
                <a:hlinkClick r:id="rId3"/>
              </a:rPr>
              <a:t>Stock Market for Dummies</a:t>
            </a:r>
            <a:endParaRPr lang="en-CA" sz="2400" dirty="0"/>
          </a:p>
        </p:txBody>
      </p:sp>
    </p:spTree>
    <p:extLst>
      <p:ext uri="{BB962C8B-B14F-4D97-AF65-F5344CB8AC3E}">
        <p14:creationId xmlns:p14="http://schemas.microsoft.com/office/powerpoint/2010/main" val="2648787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piece of the puzzle</a:t>
            </a:r>
            <a:endParaRPr lang="en-CA" dirty="0"/>
          </a:p>
        </p:txBody>
      </p:sp>
      <p:sp>
        <p:nvSpPr>
          <p:cNvPr id="3" name="Content Placeholder 2"/>
          <p:cNvSpPr>
            <a:spLocks noGrp="1"/>
          </p:cNvSpPr>
          <p:nvPr>
            <p:ph idx="1"/>
          </p:nvPr>
        </p:nvSpPr>
        <p:spPr>
          <a:xfrm>
            <a:off x="581192" y="2180496"/>
            <a:ext cx="6701351" cy="3678303"/>
          </a:xfrm>
        </p:spPr>
        <p:txBody>
          <a:bodyPr>
            <a:normAutofit/>
          </a:bodyPr>
          <a:lstStyle/>
          <a:p>
            <a:r>
              <a:rPr lang="en-US" sz="2400" dirty="0" smtClean="0"/>
              <a:t>While the stock market crash did seem to play a large role in the onset of the Great Depression it wasn’t the only factor that led to this deep, longest-lasting economic downturn in the history of the Western industrialized world.</a:t>
            </a:r>
            <a:endParaRPr lang="en-CA" sz="2400" dirty="0"/>
          </a:p>
        </p:txBody>
      </p:sp>
      <p:pic>
        <p:nvPicPr>
          <p:cNvPr id="5122" name="Picture 2" descr="Image result for the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391" y="2180496"/>
            <a:ext cx="4123417" cy="412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11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Prior Knowledge</a:t>
            </a:r>
            <a:endParaRPr lang="en-CA" sz="3600" dirty="0"/>
          </a:p>
        </p:txBody>
      </p:sp>
      <p:sp>
        <p:nvSpPr>
          <p:cNvPr id="3" name="Content Placeholder 2"/>
          <p:cNvSpPr>
            <a:spLocks noGrp="1"/>
          </p:cNvSpPr>
          <p:nvPr>
            <p:ph idx="1"/>
          </p:nvPr>
        </p:nvSpPr>
        <p:spPr/>
        <p:txBody>
          <a:bodyPr>
            <a:normAutofit lnSpcReduction="10000"/>
          </a:bodyPr>
          <a:lstStyle/>
          <a:p>
            <a:endParaRPr lang="en-US" sz="2800" dirty="0"/>
          </a:p>
          <a:p>
            <a:r>
              <a:rPr lang="en-US" sz="2800" dirty="0"/>
              <a:t>What have we learned about so far that may have played a factor in this crash</a:t>
            </a:r>
            <a:r>
              <a:rPr lang="en-US" sz="2800" dirty="0" smtClean="0"/>
              <a:t>?</a:t>
            </a:r>
          </a:p>
          <a:p>
            <a:endParaRPr lang="en-US" sz="2800" dirty="0"/>
          </a:p>
          <a:p>
            <a:pPr marL="304800" indent="381000">
              <a:buFont typeface="Wingdings" panose="05000000000000000000" pitchFamily="2" charset="2"/>
              <a:buChar char="Ø"/>
            </a:pPr>
            <a:r>
              <a:rPr lang="en-US" sz="2800" dirty="0"/>
              <a:t>Debt and Credit</a:t>
            </a:r>
          </a:p>
          <a:p>
            <a:pPr marL="304800" indent="381000">
              <a:buFont typeface="Wingdings" panose="05000000000000000000" pitchFamily="2" charset="2"/>
              <a:buChar char="Ø"/>
            </a:pPr>
            <a:r>
              <a:rPr lang="en-US" sz="2800" dirty="0"/>
              <a:t>False Expectations of Investing</a:t>
            </a:r>
          </a:p>
          <a:p>
            <a:pPr marL="304800" indent="381000">
              <a:buFont typeface="Wingdings" panose="05000000000000000000" pitchFamily="2" charset="2"/>
              <a:buChar char="Ø"/>
            </a:pPr>
            <a:r>
              <a:rPr lang="en-US" sz="2800" dirty="0"/>
              <a:t>Increased Production and the Struggle for Demand to Keep Up</a:t>
            </a:r>
            <a:endParaRPr lang="en-CA" sz="2800" dirty="0"/>
          </a:p>
          <a:p>
            <a:endParaRPr lang="en-CA" sz="2800" dirty="0"/>
          </a:p>
        </p:txBody>
      </p:sp>
    </p:spTree>
    <p:extLst>
      <p:ext uri="{BB962C8B-B14F-4D97-AF65-F5344CB8AC3E}">
        <p14:creationId xmlns:p14="http://schemas.microsoft.com/office/powerpoint/2010/main" val="27598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and Credit</a:t>
            </a:r>
            <a:endParaRPr lang="en-CA" dirty="0"/>
          </a:p>
        </p:txBody>
      </p:sp>
      <p:sp>
        <p:nvSpPr>
          <p:cNvPr id="3" name="Content Placeholder 2"/>
          <p:cNvSpPr>
            <a:spLocks noGrp="1"/>
          </p:cNvSpPr>
          <p:nvPr>
            <p:ph idx="1"/>
          </p:nvPr>
        </p:nvSpPr>
        <p:spPr/>
        <p:txBody>
          <a:bodyPr>
            <a:normAutofit/>
          </a:bodyPr>
          <a:lstStyle/>
          <a:p>
            <a:r>
              <a:rPr lang="en-US" sz="2400" dirty="0" smtClean="0">
                <a:solidFill>
                  <a:schemeClr val="tx1"/>
                </a:solidFill>
              </a:rPr>
              <a:t>In </a:t>
            </a:r>
            <a:r>
              <a:rPr lang="en-US" sz="2400" dirty="0">
                <a:solidFill>
                  <a:schemeClr val="tx1"/>
                </a:solidFill>
              </a:rPr>
              <a:t>the 1920s, there was a rapid growth in bank credit and loans in the US. Encouraged by the strength of the economy, people felt the stock market was a </a:t>
            </a:r>
            <a:r>
              <a:rPr lang="en-US" sz="2400" dirty="0" smtClean="0">
                <a:solidFill>
                  <a:schemeClr val="tx1"/>
                </a:solidFill>
              </a:rPr>
              <a:t>sure bet</a:t>
            </a:r>
            <a:r>
              <a:rPr lang="en-US" sz="2400" dirty="0">
                <a:solidFill>
                  <a:schemeClr val="tx1"/>
                </a:solidFill>
              </a:rPr>
              <a:t>. Some consumers borrowed to buy shares. Firms took out more loans for expansion. </a:t>
            </a:r>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As we had learned people were used to spending and borrowing </a:t>
            </a:r>
            <a:r>
              <a:rPr lang="en-US" sz="2200" dirty="0" smtClean="0">
                <a:solidFill>
                  <a:schemeClr val="tx1"/>
                </a:solidFill>
              </a:rPr>
              <a:t>and</a:t>
            </a:r>
            <a:r>
              <a:rPr lang="en-US" sz="2400" dirty="0" smtClean="0">
                <a:solidFill>
                  <a:schemeClr val="tx1"/>
                </a:solidFill>
              </a:rPr>
              <a:t> </a:t>
            </a:r>
            <a:r>
              <a:rPr lang="en-US" sz="2000" dirty="0" smtClean="0">
                <a:solidFill>
                  <a:schemeClr val="tx1"/>
                </a:solidFill>
              </a:rPr>
              <a:t>spending</a:t>
            </a:r>
            <a:r>
              <a:rPr lang="en-US" sz="2400" dirty="0" smtClean="0">
                <a:solidFill>
                  <a:schemeClr val="tx1"/>
                </a:solidFill>
              </a:rPr>
              <a:t> </a:t>
            </a:r>
            <a:r>
              <a:rPr lang="en-US" dirty="0" smtClean="0">
                <a:solidFill>
                  <a:schemeClr val="tx1"/>
                </a:solidFill>
              </a:rPr>
              <a:t>and</a:t>
            </a:r>
            <a:r>
              <a:rPr lang="en-US" sz="2400" dirty="0" smtClean="0">
                <a:solidFill>
                  <a:schemeClr val="tx1"/>
                </a:solidFill>
              </a:rPr>
              <a:t> </a:t>
            </a:r>
            <a:r>
              <a:rPr lang="en-US" sz="1600" dirty="0" smtClean="0">
                <a:solidFill>
                  <a:schemeClr val="tx1"/>
                </a:solidFill>
              </a:rPr>
              <a:t>borrowing</a:t>
            </a:r>
            <a:r>
              <a:rPr lang="en-US" sz="2400" dirty="0" smtClean="0">
                <a:solidFill>
                  <a:schemeClr val="tx1"/>
                </a:solidFill>
              </a:rPr>
              <a:t> </a:t>
            </a:r>
            <a:r>
              <a:rPr lang="en-US" sz="1400" dirty="0" smtClean="0">
                <a:solidFill>
                  <a:schemeClr val="tx1"/>
                </a:solidFill>
              </a:rPr>
              <a:t>and</a:t>
            </a:r>
            <a:r>
              <a:rPr lang="en-US" sz="2400" dirty="0" smtClean="0">
                <a:solidFill>
                  <a:schemeClr val="tx1"/>
                </a:solidFill>
              </a:rPr>
              <a:t>….</a:t>
            </a:r>
            <a:endParaRPr lang="en-US" sz="2400" dirty="0">
              <a:solidFill>
                <a:schemeClr val="tx1"/>
              </a:solidFill>
            </a:endParaRPr>
          </a:p>
          <a:p>
            <a:endParaRPr lang="en-CA" sz="2400" dirty="0"/>
          </a:p>
        </p:txBody>
      </p:sp>
    </p:spTree>
    <p:extLst>
      <p:ext uri="{BB962C8B-B14F-4D97-AF65-F5344CB8AC3E}">
        <p14:creationId xmlns:p14="http://schemas.microsoft.com/office/powerpoint/2010/main" val="3061588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man feel about selling his car? Why?</a:t>
            </a:r>
            <a:r>
              <a:rPr lang="en-CA" dirty="0"/>
              <a:t/>
            </a:r>
            <a:br>
              <a:rPr lang="en-CA" dirty="0"/>
            </a:br>
            <a:endParaRPr lang="en-CA" dirty="0"/>
          </a:p>
        </p:txBody>
      </p:sp>
      <p:pic>
        <p:nvPicPr>
          <p:cNvPr id="1026" name="Picture 2" descr="Image result for black tue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959" y="1715956"/>
            <a:ext cx="7817412" cy="496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9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Expectations of Investing</a:t>
            </a:r>
            <a:br>
              <a:rPr lang="en-US" dirty="0"/>
            </a:br>
            <a:endParaRPr lang="en-CA" dirty="0"/>
          </a:p>
        </p:txBody>
      </p:sp>
      <p:sp>
        <p:nvSpPr>
          <p:cNvPr id="3" name="Content Placeholder 2"/>
          <p:cNvSpPr>
            <a:spLocks noGrp="1"/>
          </p:cNvSpPr>
          <p:nvPr>
            <p:ph idx="1"/>
          </p:nvPr>
        </p:nvSpPr>
        <p:spPr>
          <a:xfrm>
            <a:off x="156650" y="1894114"/>
            <a:ext cx="7127085" cy="4963886"/>
          </a:xfrm>
        </p:spPr>
        <p:txBody>
          <a:bodyPr>
            <a:normAutofit/>
          </a:bodyPr>
          <a:lstStyle/>
          <a:p>
            <a:r>
              <a:rPr lang="en-US" sz="2400" dirty="0" smtClean="0">
                <a:solidFill>
                  <a:schemeClr val="tx1"/>
                </a:solidFill>
              </a:rPr>
              <a:t>A </a:t>
            </a:r>
            <a:r>
              <a:rPr lang="en-US" sz="2400" dirty="0">
                <a:solidFill>
                  <a:schemeClr val="tx1"/>
                </a:solidFill>
              </a:rPr>
              <a:t>lot of the stock market crash can be blamed on </a:t>
            </a:r>
            <a:r>
              <a:rPr lang="en-US" sz="2400" dirty="0" smtClean="0">
                <a:solidFill>
                  <a:schemeClr val="tx1"/>
                </a:solidFill>
              </a:rPr>
              <a:t>high and </a:t>
            </a:r>
            <a:r>
              <a:rPr lang="en-US" sz="2400" dirty="0">
                <a:solidFill>
                  <a:schemeClr val="tx1"/>
                </a:solidFill>
              </a:rPr>
              <a:t>false expectations. In the years leading up to 1929, the stock market offered the potential for making huge gains in wealth. It was the new gold </a:t>
            </a:r>
            <a:r>
              <a:rPr lang="en-US" sz="2400" dirty="0" smtClean="0">
                <a:solidFill>
                  <a:schemeClr val="tx1"/>
                </a:solidFill>
              </a:rPr>
              <a:t>rush</a:t>
            </a:r>
            <a:r>
              <a:rPr lang="en-US" sz="2400" dirty="0">
                <a:solidFill>
                  <a:schemeClr val="tx1"/>
                </a:solidFill>
              </a:rPr>
              <a:t> </a:t>
            </a:r>
            <a:r>
              <a:rPr lang="en-US" sz="2400" dirty="0" smtClean="0">
                <a:solidFill>
                  <a:schemeClr val="tx1"/>
                </a:solidFill>
              </a:rPr>
              <a:t>with relatively no risk.</a:t>
            </a:r>
          </a:p>
          <a:p>
            <a:endParaRPr lang="en-US" sz="2400" dirty="0" smtClean="0">
              <a:solidFill>
                <a:schemeClr val="tx1"/>
              </a:solidFill>
            </a:endParaRPr>
          </a:p>
          <a:p>
            <a:r>
              <a:rPr lang="en-US" sz="2400" dirty="0" smtClean="0">
                <a:solidFill>
                  <a:schemeClr val="tx1"/>
                </a:solidFill>
              </a:rPr>
              <a:t>People </a:t>
            </a:r>
            <a:r>
              <a:rPr lang="en-US" sz="2400" dirty="0">
                <a:solidFill>
                  <a:schemeClr val="tx1"/>
                </a:solidFill>
              </a:rPr>
              <a:t>bought shares with the expectations of making more money. </a:t>
            </a:r>
            <a:r>
              <a:rPr lang="en-US" sz="2400" dirty="0" smtClean="0">
                <a:solidFill>
                  <a:schemeClr val="tx1"/>
                </a:solidFill>
              </a:rPr>
              <a:t> As </a:t>
            </a:r>
            <a:r>
              <a:rPr lang="en-US" sz="2400" dirty="0">
                <a:solidFill>
                  <a:schemeClr val="tx1"/>
                </a:solidFill>
              </a:rPr>
              <a:t>share prices rose, people started to borrow money to invest in the stock </a:t>
            </a:r>
            <a:r>
              <a:rPr lang="en-US" sz="2400" dirty="0" smtClean="0">
                <a:solidFill>
                  <a:schemeClr val="tx1"/>
                </a:solidFill>
              </a:rPr>
              <a:t>market</a:t>
            </a:r>
            <a:r>
              <a:rPr lang="en-US" sz="2400" dirty="0">
                <a:solidFill>
                  <a:schemeClr val="tx1"/>
                </a:solidFill>
              </a:rPr>
              <a:t> </a:t>
            </a:r>
            <a:r>
              <a:rPr lang="en-US" sz="2400" dirty="0" smtClean="0">
                <a:solidFill>
                  <a:schemeClr val="tx1"/>
                </a:solidFill>
              </a:rPr>
              <a:t>as they were convinced that it was a good investment.</a:t>
            </a:r>
          </a:p>
          <a:p>
            <a:endParaRPr lang="en-CA" sz="2400" dirty="0"/>
          </a:p>
        </p:txBody>
      </p:sp>
      <p:sp>
        <p:nvSpPr>
          <p:cNvPr id="4" name="AutoShape 6" descr="Image result for investing in the 1920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56" name="Picture 12" descr="Image result for investing in the 1920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0" y="2461477"/>
            <a:ext cx="4470569" cy="298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770</TotalTime>
  <Words>1724</Words>
  <Application>Microsoft Office PowerPoint</Application>
  <PresentationFormat>Widescreen</PresentationFormat>
  <Paragraphs>121</Paragraphs>
  <Slides>29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Gill Sans MT</vt:lpstr>
      <vt:lpstr>Wingdings</vt:lpstr>
      <vt:lpstr>Wingdings 2</vt:lpstr>
      <vt:lpstr>Dividend</vt:lpstr>
      <vt:lpstr>The Great Depression &amp; The Dirty Thirties</vt:lpstr>
      <vt:lpstr>The end of the good times – Stock Market Crash</vt:lpstr>
      <vt:lpstr>What is a Stock Market?</vt:lpstr>
      <vt:lpstr>A deeper Understanding</vt:lpstr>
      <vt:lpstr>Just a piece of the puzzle</vt:lpstr>
      <vt:lpstr>Prior Knowledge</vt:lpstr>
      <vt:lpstr>Debt and Credit</vt:lpstr>
      <vt:lpstr>How does this man feel about selling his car? Why? </vt:lpstr>
      <vt:lpstr>False Expectations of Investing </vt:lpstr>
      <vt:lpstr>Too much of a good thing</vt:lpstr>
      <vt:lpstr>Increased Production and the Struggle for Demand to Keep Up </vt:lpstr>
      <vt:lpstr>The Stock Market Crash of 1929</vt:lpstr>
      <vt:lpstr>Canada  and  the  USA  and  the  world</vt:lpstr>
      <vt:lpstr>The Banks and other Businesses</vt:lpstr>
      <vt:lpstr>PowerPoint Presentation</vt:lpstr>
      <vt:lpstr>The Great Depression in Canada</vt:lpstr>
      <vt:lpstr>Prairie Drought in Saskatchewan in the late 1920s</vt:lpstr>
      <vt:lpstr>Writing Activity</vt:lpstr>
      <vt:lpstr>Unemployment Numbers</vt:lpstr>
      <vt:lpstr>Effects of the Great Depression</vt:lpstr>
      <vt:lpstr>Failing Economic policies</vt:lpstr>
      <vt:lpstr>PowerPoint Presentation</vt:lpstr>
      <vt:lpstr>PowerPoint Presentation</vt:lpstr>
      <vt:lpstr>Social Concerns</vt:lpstr>
      <vt:lpstr>Hard Times</vt:lpstr>
      <vt:lpstr>Pogey</vt:lpstr>
      <vt:lpstr>“Riding the Rails”</vt:lpstr>
      <vt:lpstr>Political Changes</vt:lpstr>
      <vt:lpstr>Political Changes – mini Assignment</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Champion, Andrew    (ASD-W)</dc:creator>
  <cp:lastModifiedBy>Champion, Andrew    (ASD-W)</cp:lastModifiedBy>
  <cp:revision>49</cp:revision>
  <cp:lastPrinted>2016-10-20T11:23:15Z</cp:lastPrinted>
  <dcterms:created xsi:type="dcterms:W3CDTF">2016-10-19T15:43:50Z</dcterms:created>
  <dcterms:modified xsi:type="dcterms:W3CDTF">2017-12-15T12:34:40Z</dcterms:modified>
</cp:coreProperties>
</file>