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1" r:id="rId4"/>
    <p:sldId id="273" r:id="rId5"/>
    <p:sldId id="275" r:id="rId6"/>
    <p:sldId id="258" r:id="rId7"/>
    <p:sldId id="272" r:id="rId8"/>
    <p:sldId id="260" r:id="rId9"/>
    <p:sldId id="262" r:id="rId10"/>
    <p:sldId id="261" r:id="rId11"/>
    <p:sldId id="263" r:id="rId12"/>
    <p:sldId id="259" r:id="rId13"/>
    <p:sldId id="264" r:id="rId14"/>
    <p:sldId id="265" r:id="rId15"/>
    <p:sldId id="276" r:id="rId16"/>
    <p:sldId id="277" r:id="rId17"/>
    <p:sldId id="266" r:id="rId18"/>
    <p:sldId id="267" r:id="rId19"/>
    <p:sldId id="268" r:id="rId20"/>
    <p:sldId id="269" r:id="rId21"/>
    <p:sldId id="274" r:id="rId22"/>
    <p:sldId id="27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7" d="100"/>
          <a:sy n="67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C484D2-66B2-43B7-B2E7-9ADB070E61BD}" type="datetimeFigureOut">
              <a:rPr lang="en-CA" smtClean="0"/>
              <a:t>13/12/2016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CB8A82-35C0-4DA4-B049-2A5D5889C0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1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86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26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09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87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30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32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890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08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347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566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97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400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131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957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31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30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21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52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69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36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16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8A82-35C0-4DA4-B049-2A5D5889C0E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05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3A31-475D-44B1-888A-B2AB8F9676D3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09DB-071B-4EB8-8D26-AE497711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1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DFE6-857C-4113-A9DA-61D3108505DF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74E4-B809-40F7-85E8-8D29F0366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3F14-44F2-4A81-9134-89C67121E2D7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ED4E-97EF-4590-B419-5E0C35C1A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D4D3-E305-46E0-8DDF-95A6451E4FE2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A432-A36D-4D62-B483-48A6A282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FC5C-3BAC-4977-9099-F489A014D2C0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BB81-03A4-48F5-AF65-9F14912AE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D973-ACDD-4092-9E48-38323F24C319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CE95-AB14-498E-937E-7506644B8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6DDA-8B81-4D5C-A121-B15ACA331A39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C968-B188-4343-94CD-A2C934C3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B1A4-A301-41A3-B7F4-1BBC2BC13FEA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3197-8A9D-42E8-917C-6545EFDA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1E75-6E33-4D2E-B3F0-5D18069968CE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59F4-60D3-4A25-AC8F-5831CC19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DB6A-EB33-469F-AF40-2555F137F826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356E-6B5C-41AC-BF2A-1D1733AC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3DF7-AFA4-4750-8826-2EFF4E4C25C8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1DEC-BBB4-475C-9042-15EEF8A2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C7BF8A-2407-4495-A21C-883F9D0951EF}" type="datetimeFigureOut">
              <a:rPr lang="en-US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73F0E-8B35-431B-A7F1-AE3D398C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YvOyW0jag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KAIyVZoXv9M" TargetMode="External"/><Relationship Id="rId4" Type="http://schemas.openxmlformats.org/officeDocument/2006/relationships/hyperlink" Target="https://www.youtube.com/watch?v=WMY9Y5325Q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Eheh1BH34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G70cJ8vD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night sky</a:t>
            </a:r>
            <a:endParaRPr lang="en-US" dirty="0"/>
          </a:p>
        </p:txBody>
      </p:sp>
      <p:pic>
        <p:nvPicPr>
          <p:cNvPr id="1026" name="Picture 2" descr="http://images.boomsbeat.com/data/images/full/7206/night-sky_7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1509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3/30/Starry_Night_at_La_Si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6" y="3886200"/>
            <a:ext cx="4233466" cy="284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orion</a:t>
            </a:r>
            <a:endParaRPr lang="en-US" sz="4000" dirty="0"/>
          </a:p>
        </p:txBody>
      </p:sp>
      <p:pic>
        <p:nvPicPr>
          <p:cNvPr id="10243" name="Picture 2" descr="http://preachrr.files.wordpress.com/2012/04/o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6600"/>
            <a:ext cx="32861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stardate.org/sites/default/files/images/gallery/orion_shie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497138"/>
            <a:ext cx="3565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Cassiopeia</a:t>
            </a:r>
            <a:endParaRPr lang="en-US" sz="4000" dirty="0"/>
          </a:p>
        </p:txBody>
      </p:sp>
      <p:pic>
        <p:nvPicPr>
          <p:cNvPr id="11267" name="Picture 2" descr="http://1.bp.blogspot.com/_TGHWlHkglrw/TQObd3I4CII/AAAAAAAAA2w/bEkSkUv3Ur0/s400/cassiopei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571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encrypted-tbn0.gstatic.com/images?q=tbn:ANd9GcSGKCxGwATdEv60-1HBDyuPiwlcNQO030LBXGv5ni_QLtPpKdqK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2563"/>
            <a:ext cx="33528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7924800" cy="5181600"/>
          </a:xfr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The patterns we see here on Earth may not be the same you would see if you were standing on another planet far away.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Plus, their location in the sky changes over the evening and over the seasons.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hlinkClick r:id="rId3"/>
              </a:rPr>
              <a:t>AB time lapse</a:t>
            </a:r>
            <a:endParaRPr lang="en-US" sz="2800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hlinkClick r:id="rId4"/>
              </a:rPr>
              <a:t>More night sky time lapse</a:t>
            </a:r>
            <a:endParaRPr lang="en-US" sz="2800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hlinkClick r:id="rId5"/>
              </a:rPr>
              <a:t>AB from ISS</a:t>
            </a:r>
            <a:endParaRPr lang="en-US" sz="2800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Nonetheless, constellations have been used as direction-finders by many travelers, especially at sea.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Objects in our solar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 addition to the stars we can also see some of the planets that revolve around our sun.</a:t>
            </a:r>
          </a:p>
          <a:p>
            <a:pPr eaLnBrk="1" hangingPunct="1">
              <a:defRPr/>
            </a:pPr>
            <a:r>
              <a:rPr lang="en-US" sz="2800" dirty="0" smtClean="0"/>
              <a:t>The most prominent object in the night sky would be the moon.</a:t>
            </a:r>
          </a:p>
          <a:p>
            <a:pPr eaLnBrk="1" hangingPunct="1">
              <a:defRPr/>
            </a:pPr>
            <a:r>
              <a:rPr lang="en-US" sz="2800" dirty="0" smtClean="0"/>
              <a:t>Though the moon revolves around our planet, and the other planets revolve around the sun, they are all non-luminous.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This means they do not produce their own visible light.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The only luminous objects in the sky are stars.</a:t>
            </a:r>
          </a:p>
          <a:p>
            <a:pPr lvl="1" eaLnBrk="1" hangingPunct="1">
              <a:defRPr/>
            </a:pPr>
            <a:r>
              <a:rPr lang="en-US" sz="2800" dirty="0" smtClean="0"/>
              <a:t>They produce their own light.</a:t>
            </a:r>
          </a:p>
          <a:p>
            <a:pPr lvl="1" eaLnBrk="1" hangingPunct="1">
              <a:defRPr/>
            </a:pPr>
            <a:r>
              <a:rPr lang="en-US" sz="2800" dirty="0" smtClean="0"/>
              <a:t>These includes our nearest star, the sun.</a:t>
            </a:r>
          </a:p>
          <a:p>
            <a:pPr eaLnBrk="1" hangingPunct="1">
              <a:defRPr/>
            </a:pPr>
            <a:r>
              <a:rPr lang="en-US" sz="2800" dirty="0" smtClean="0"/>
              <a:t>Our star is fairly young, and quite small compared to others.</a:t>
            </a:r>
          </a:p>
          <a:p>
            <a:pPr eaLnBrk="1" hangingPunct="1">
              <a:defRPr/>
            </a:pPr>
            <a:r>
              <a:rPr lang="en-US" sz="2800" dirty="0" smtClean="0">
                <a:hlinkClick r:id="rId3"/>
              </a:rPr>
              <a:t>Star Size Comparison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We can only see other objects because light from our sun illuminates them.</a:t>
            </a:r>
          </a:p>
          <a:p>
            <a:pPr eaLnBrk="1" hangingPunct="1">
              <a:defRPr/>
            </a:pPr>
            <a:r>
              <a:rPr lang="en-US" sz="2800" dirty="0" smtClean="0"/>
              <a:t>Nonluminous objects (planets, moons) tend to revolve around luminous ones(stars).</a:t>
            </a:r>
          </a:p>
          <a:p>
            <a:pPr lvl="1"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8991600" cy="6705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other side of the galaxy is 100,000 light years away (It would take 100,000 years travelling at the speed of light to get there).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Speed of light is 300 000km/s. At this speed you could go around the Earth 7 times in 1 second.</a:t>
            </a:r>
            <a:endParaRPr lang="en-US" sz="3200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6346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imgsrc.hubblesite.org/hu/db/images/hs-2004-07-b-full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286000"/>
            <a:ext cx="2438400" cy="2438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7924800" cy="51816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Planets appear to move through constellations that are made up of stars</a:t>
            </a:r>
            <a:endParaRPr lang="en-US" sz="2800" dirty="0"/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609600"/>
            <a:ext cx="13052425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7924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Planets appear to move through constellations that are made up of stars as the planets are closer and wander through the nights sky unlike stars that travel with constellations.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165295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9120" y="53456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Types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Why did it appear to many people as though the night sky was moving?</a:t>
            </a:r>
          </a:p>
          <a:p>
            <a:pPr eaLnBrk="1" hangingPunct="1">
              <a:defRPr/>
            </a:pPr>
            <a:r>
              <a:rPr lang="en-US" sz="2800" dirty="0" smtClean="0"/>
              <a:t>Years ago, we believed it was because the universe revolved around us.</a:t>
            </a:r>
          </a:p>
          <a:p>
            <a:pPr eaLnBrk="1" hangingPunct="1">
              <a:defRPr/>
            </a:pPr>
            <a:r>
              <a:rPr lang="en-US" sz="2800" dirty="0" smtClean="0"/>
              <a:t>This was because of one of two types of motion our planet exhibits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Rotation – a spin of an object around its axis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Revolution – a rotation around a larger object (an orbit)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One complete spin takes 24 hours, meaning we are spinning at 1670 km/h</a:t>
            </a:r>
          </a:p>
          <a:p>
            <a:pPr lvl="1" eaLnBrk="1" hangingPunct="1">
              <a:defRPr/>
            </a:pPr>
            <a:r>
              <a:rPr lang="en-US" sz="2800" dirty="0" smtClean="0"/>
              <a:t>Our concept of one day is based on this length of time.</a:t>
            </a:r>
          </a:p>
          <a:p>
            <a:pPr eaLnBrk="1" hangingPunct="1">
              <a:defRPr/>
            </a:pPr>
            <a:r>
              <a:rPr lang="en-US" sz="2800" dirty="0" smtClean="0"/>
              <a:t>The Earth’s axis is tilted 23.45°</a:t>
            </a:r>
          </a:p>
          <a:p>
            <a:pPr lvl="1" eaLnBrk="1" hangingPunct="1">
              <a:defRPr/>
            </a:pPr>
            <a:r>
              <a:rPr lang="en-US" sz="2800" dirty="0" smtClean="0"/>
              <a:t>Without this, we wouldn’t have seasons.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What do you see?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Chances are, at some point you have looked up during a clear night and noticed patterns and changes.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Humans have for many years speculated at what was above us.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This is the study of astronomy – what is beyond Earth.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The first would likely be the most numerous object we see – stars.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Revolution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Think of this as one trip around the sun.</a:t>
            </a:r>
          </a:p>
          <a:p>
            <a:pPr eaLnBrk="1" hangingPunct="1">
              <a:defRPr/>
            </a:pPr>
            <a:r>
              <a:rPr lang="en-US" sz="2800" dirty="0" smtClean="0"/>
              <a:t>We are orbiting this star at just under 30 km/s</a:t>
            </a:r>
          </a:p>
          <a:p>
            <a:pPr eaLnBrk="1" hangingPunct="1">
              <a:defRPr/>
            </a:pPr>
            <a:r>
              <a:rPr lang="en-US" sz="2800" dirty="0" smtClean="0"/>
              <a:t>Many think it takes 365 days to complete the trip</a:t>
            </a:r>
          </a:p>
          <a:p>
            <a:pPr lvl="1" eaLnBrk="1" hangingPunct="1">
              <a:defRPr/>
            </a:pPr>
            <a:r>
              <a:rPr lang="en-US" sz="2800" dirty="0" smtClean="0"/>
              <a:t>The exact time is 365.2422 days</a:t>
            </a:r>
          </a:p>
          <a:p>
            <a:pPr lvl="1" eaLnBrk="1" hangingPunct="1">
              <a:defRPr/>
            </a:pPr>
            <a:r>
              <a:rPr lang="en-US" sz="2800" dirty="0" smtClean="0"/>
              <a:t>So, we actually add one day every four years</a:t>
            </a:r>
          </a:p>
          <a:p>
            <a:pPr lvl="1" eaLnBrk="1" hangingPunct="1">
              <a:defRPr/>
            </a:pPr>
            <a:r>
              <a:rPr lang="en-US" sz="2800" dirty="0" smtClean="0"/>
              <a:t>How do you think we “correct” this?</a:t>
            </a:r>
          </a:p>
          <a:p>
            <a:pPr eaLnBrk="1" hangingPunct="1">
              <a:defRPr/>
            </a:pPr>
            <a:r>
              <a:rPr lang="en-US" sz="2800" dirty="0" smtClean="0">
                <a:hlinkClick r:id="rId3"/>
              </a:rPr>
              <a:t>Rotation and revolution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2" descr="http://www.universetoday.com/wp-content/uploads/2013/02/8477905866_f60ba4e72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60326"/>
            <a:ext cx="5480839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Complete questions 3, 4 and 6 on page 402.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2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246438"/>
            <a:ext cx="7924800" cy="4114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Answer on loose-leaf:</a:t>
            </a:r>
          </a:p>
          <a:p>
            <a:pPr>
              <a:buFont typeface="Arial" panose="020B0604020202020204" pitchFamily="34" charset="0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When you look up at the night sky, you see stars. What do you think these stars ARE?</a:t>
            </a:r>
          </a:p>
          <a:p>
            <a:pPr>
              <a:buFont typeface="Arial" panose="020B0604020202020204" pitchFamily="34" charset="0"/>
              <a:buAutoNum type="arabicParenR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Why do the stars glow?</a:t>
            </a:r>
          </a:p>
          <a:p>
            <a:pPr>
              <a:buFont typeface="Arial" panose="020B0604020202020204" pitchFamily="34" charset="0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Why should we know about space? Or, if you disagree, why shouldn’t we?</a:t>
            </a:r>
            <a:endParaRPr lang="en-US" sz="28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 descr="http://images.boomsbeat.com/data/images/full/7206/night-sky_7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3/30/Starry_Night_at_La_Si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06" y="109451"/>
            <a:ext cx="4233466" cy="2847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20" name="Picture 2" descr="https://www.spacetelescope.org/static/archives/images/original/opo042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30163"/>
            <a:ext cx="729615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7239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There are approximately 150 billion galaxies in the universe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7525" y="5334000"/>
            <a:ext cx="74437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There are over 100 Billion stars in our galaxy, The Milky 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" y="4770438"/>
            <a:ext cx="8737600" cy="41592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FFFF00"/>
                </a:solidFill>
                <a:latin typeface="Garamond" panose="02020404030301010803" pitchFamily="18" charset="0"/>
              </a:rPr>
              <a:t>This picture contains approximately 3000 galaxies looking outward from our own 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6899275" y="6423025"/>
            <a:ext cx="224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http://asd.gsfc.nasa.gov/</a:t>
            </a:r>
          </a:p>
        </p:txBody>
      </p:sp>
    </p:spTree>
    <p:extLst>
      <p:ext uri="{BB962C8B-B14F-4D97-AF65-F5344CB8AC3E}">
        <p14:creationId xmlns:p14="http://schemas.microsoft.com/office/powerpoint/2010/main" val="1452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8" name="Picture 2" descr="Stars in the Milky Way Bul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916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838200" y="6354763"/>
            <a:ext cx="224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http://asd.gsfc.nasa.gov/</a:t>
            </a:r>
          </a:p>
        </p:txBody>
      </p:sp>
    </p:spTree>
    <p:extLst>
      <p:ext uri="{BB962C8B-B14F-4D97-AF65-F5344CB8AC3E}">
        <p14:creationId xmlns:p14="http://schemas.microsoft.com/office/powerpoint/2010/main" val="218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Constellations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Even before the advent of telescopes, humans took note of star formations and have been influenced by them.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As we often do, some claimed through patterns they could see objects or people “hidden” there.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These objects are what’s known as constellations.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They aren’t necessarily found in the same area of space, but the light reaches us around the same part of the sky, they just </a:t>
            </a:r>
            <a:r>
              <a:rPr lang="en-US" sz="2800" i="1" dirty="0" smtClean="0"/>
              <a:t>appear</a:t>
            </a:r>
            <a:r>
              <a:rPr lang="en-US" sz="2800" dirty="0" smtClean="0"/>
              <a:t> to be close together.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6" name="Picture 2" descr="http://scienceblogs.com/startswithabang/files/2013/04/night-sky-star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5875"/>
            <a:ext cx="9139238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6878638" y="6354763"/>
            <a:ext cx="224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http://asd.gsfc.nasa.gov/</a:t>
            </a:r>
          </a:p>
        </p:txBody>
      </p:sp>
    </p:spTree>
    <p:extLst>
      <p:ext uri="{BB962C8B-B14F-4D97-AF65-F5344CB8AC3E}">
        <p14:creationId xmlns:p14="http://schemas.microsoft.com/office/powerpoint/2010/main" val="27467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Big and little dipper</a:t>
            </a:r>
            <a:endParaRPr lang="en-US" sz="4000" dirty="0"/>
          </a:p>
        </p:txBody>
      </p:sp>
      <p:pic>
        <p:nvPicPr>
          <p:cNvPr id="8195" name="Picture 2" descr="http://www.nps.gov/upde/parknews/images/Di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3188"/>
            <a:ext cx="7780338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arrynighteducation.com/sntimes/2011/aug/wwwgfx_cur/art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48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453</TotalTime>
  <Words>749</Words>
  <Application>Microsoft Office PowerPoint</Application>
  <PresentationFormat>On-screen Show (4:3)</PresentationFormat>
  <Paragraphs>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Garamond</vt:lpstr>
      <vt:lpstr>Wingdings</vt:lpstr>
      <vt:lpstr>Horizon</vt:lpstr>
      <vt:lpstr>The night sky</vt:lpstr>
      <vt:lpstr>What do you see?</vt:lpstr>
      <vt:lpstr>PowerPoint Presentation</vt:lpstr>
      <vt:lpstr>PowerPoint Presentation</vt:lpstr>
      <vt:lpstr>PowerPoint Presentation</vt:lpstr>
      <vt:lpstr>Constellations</vt:lpstr>
      <vt:lpstr>PowerPoint Presentation</vt:lpstr>
      <vt:lpstr>Big and little dipper</vt:lpstr>
      <vt:lpstr>PowerPoint Presentation</vt:lpstr>
      <vt:lpstr>orion</vt:lpstr>
      <vt:lpstr>Cassiopeia</vt:lpstr>
      <vt:lpstr>PowerPoint Presentation</vt:lpstr>
      <vt:lpstr>Objects in our solar system</vt:lpstr>
      <vt:lpstr>PowerPoint Presentation</vt:lpstr>
      <vt:lpstr>PowerPoint Presentation</vt:lpstr>
      <vt:lpstr>PowerPoint Presentation</vt:lpstr>
      <vt:lpstr>PowerPoint Presentation</vt:lpstr>
      <vt:lpstr>Types of motion</vt:lpstr>
      <vt:lpstr>Rotation</vt:lpstr>
      <vt:lpstr>Revolution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night sky</dc:title>
  <dc:creator>ED18</dc:creator>
  <cp:lastModifiedBy>Champion, Andrew    (ASD-W)</cp:lastModifiedBy>
  <cp:revision>19</cp:revision>
  <cp:lastPrinted>2016-12-13T13:48:16Z</cp:lastPrinted>
  <dcterms:created xsi:type="dcterms:W3CDTF">2014-05-12T18:23:35Z</dcterms:created>
  <dcterms:modified xsi:type="dcterms:W3CDTF">2016-12-13T14:01:23Z</dcterms:modified>
</cp:coreProperties>
</file>