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4"/>
  </p:notesMasterIdLst>
  <p:sldIdLst>
    <p:sldId id="257" r:id="rId2"/>
    <p:sldId id="258" r:id="rId3"/>
    <p:sldId id="267" r:id="rId4"/>
    <p:sldId id="277" r:id="rId5"/>
    <p:sldId id="268" r:id="rId6"/>
    <p:sldId id="261" r:id="rId7"/>
    <p:sldId id="274" r:id="rId8"/>
    <p:sldId id="280" r:id="rId9"/>
    <p:sldId id="269" r:id="rId10"/>
    <p:sldId id="279" r:id="rId11"/>
    <p:sldId id="275" r:id="rId12"/>
    <p:sldId id="270" r:id="rId13"/>
    <p:sldId id="263" r:id="rId14"/>
    <p:sldId id="278" r:id="rId15"/>
    <p:sldId id="281" r:id="rId16"/>
    <p:sldId id="272" r:id="rId17"/>
    <p:sldId id="264" r:id="rId18"/>
    <p:sldId id="282" r:id="rId19"/>
    <p:sldId id="283" r:id="rId20"/>
    <p:sldId id="276" r:id="rId21"/>
    <p:sldId id="284" r:id="rId22"/>
    <p:sldId id="273" r:id="rId2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175" autoAdjust="0"/>
  </p:normalViewPr>
  <p:slideViewPr>
    <p:cSldViewPr>
      <p:cViewPr varScale="1">
        <p:scale>
          <a:sx n="53" d="100"/>
          <a:sy n="53" d="100"/>
        </p:scale>
        <p:origin x="189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6FEDAA0-33CA-4BE9-9BF0-65C324C7641E}" type="datetimeFigureOut">
              <a:rPr lang="en-US" smtClean="0"/>
              <a:t>4/1/2019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C7BFB83-D711-4812-B38B-E28D0A373D69}" type="slidenum">
              <a:rPr lang="en-US" smtClean="0"/>
              <a:t>‹#›</a:t>
            </a:fld>
            <a:endParaRPr lang="en-US"/>
          </a:p>
        </p:txBody>
      </p:sp>
    </p:spTree>
    <p:extLst>
      <p:ext uri="{BB962C8B-B14F-4D97-AF65-F5344CB8AC3E}">
        <p14:creationId xmlns:p14="http://schemas.microsoft.com/office/powerpoint/2010/main" val="100341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britannica.com/topic/North-German-Confederatio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7BFB83-D711-4812-B38B-E28D0A373D69}" type="slidenum">
              <a:rPr lang="en-US" smtClean="0"/>
              <a:t>1</a:t>
            </a:fld>
            <a:endParaRPr lang="en-US"/>
          </a:p>
        </p:txBody>
      </p:sp>
    </p:spTree>
    <p:extLst>
      <p:ext uri="{BB962C8B-B14F-4D97-AF65-F5344CB8AC3E}">
        <p14:creationId xmlns:p14="http://schemas.microsoft.com/office/powerpoint/2010/main" val="4246251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8d78536ec_0_5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8d78536ec_0_5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US" sz="1200" b="1" i="0" u="none" strike="noStrike" kern="1200" dirty="0" smtClean="0">
                <a:solidFill>
                  <a:schemeClr val="tx1"/>
                </a:solidFill>
                <a:effectLst/>
                <a:latin typeface="+mn-lt"/>
                <a:ea typeface="+mn-ea"/>
                <a:cs typeface="+mn-cs"/>
              </a:rPr>
              <a:t>Otto von Bismarck: </a:t>
            </a:r>
            <a:r>
              <a:rPr lang="en-US" sz="1200" b="1" i="1" u="none" strike="noStrike" kern="1200" dirty="0" smtClean="0">
                <a:solidFill>
                  <a:schemeClr val="tx1"/>
                </a:solidFill>
                <a:effectLst/>
                <a:latin typeface="+mn-lt"/>
                <a:ea typeface="+mn-ea"/>
                <a:cs typeface="+mn-cs"/>
              </a:rPr>
              <a:t>Letter to Minister von </a:t>
            </a:r>
            <a:r>
              <a:rPr lang="en-US" sz="1200" b="1" i="1" u="none" strike="noStrike" kern="1200" dirty="0" err="1" smtClean="0">
                <a:solidFill>
                  <a:schemeClr val="tx1"/>
                </a:solidFill>
                <a:effectLst/>
                <a:latin typeface="+mn-lt"/>
                <a:ea typeface="+mn-ea"/>
                <a:cs typeface="+mn-cs"/>
              </a:rPr>
              <a:t>Manteuffel</a:t>
            </a:r>
            <a:r>
              <a:rPr lang="en-US" sz="1200" b="1" i="0" u="none" strike="noStrike" kern="1200" dirty="0" smtClean="0">
                <a:solidFill>
                  <a:schemeClr val="tx1"/>
                </a:solidFill>
                <a:effectLst/>
                <a:latin typeface="+mn-lt"/>
                <a:ea typeface="+mn-ea"/>
                <a:cs typeface="+mn-cs"/>
              </a:rPr>
              <a:t>, 1856</a:t>
            </a:r>
          </a:p>
          <a:p>
            <a:r>
              <a:rPr lang="en-US" sz="1200" b="0" i="0" u="none" strike="noStrike" kern="1200" dirty="0" smtClean="0">
                <a:solidFill>
                  <a:schemeClr val="tx1"/>
                </a:solidFill>
                <a:effectLst/>
                <a:latin typeface="+mn-lt"/>
                <a:ea typeface="+mn-ea"/>
                <a:cs typeface="+mn-cs"/>
              </a:rPr>
              <a:t>Because of the policy of Vienna [the Congress of Vienna, 1815], Germany is clearly too small for us both [Prussia and Austria]; as long as an honorable arrangement concerning the influence of each in Germany cannot be concluded and carried out, we will both plough the same disputed acre, and Austria will remain the only state to whom we can permanently lose or from whom we can permanently gain. . . .I wish only to express my conviction that, in the not too distant future, we shall have to fight for our existence against Austria and that it is not within our power to avoid that, since the course of events in Germany has no other solution.</a:t>
            </a:r>
          </a:p>
          <a:p>
            <a:endParaRPr dirty="0"/>
          </a:p>
        </p:txBody>
      </p:sp>
    </p:spTree>
    <p:extLst>
      <p:ext uri="{BB962C8B-B14F-4D97-AF65-F5344CB8AC3E}">
        <p14:creationId xmlns:p14="http://schemas.microsoft.com/office/powerpoint/2010/main" val="4193046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7BFB83-D711-4812-B38B-E28D0A373D69}" type="slidenum">
              <a:rPr lang="en-US" smtClean="0"/>
              <a:t>11</a:t>
            </a:fld>
            <a:endParaRPr lang="en-US"/>
          </a:p>
        </p:txBody>
      </p:sp>
    </p:spTree>
    <p:extLst>
      <p:ext uri="{BB962C8B-B14F-4D97-AF65-F5344CB8AC3E}">
        <p14:creationId xmlns:p14="http://schemas.microsoft.com/office/powerpoint/2010/main" val="1043142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7BFB83-D711-4812-B38B-E28D0A373D69}" type="slidenum">
              <a:rPr lang="en-US" smtClean="0"/>
              <a:t>12</a:t>
            </a:fld>
            <a:endParaRPr lang="en-US"/>
          </a:p>
        </p:txBody>
      </p:sp>
    </p:spTree>
    <p:extLst>
      <p:ext uri="{BB962C8B-B14F-4D97-AF65-F5344CB8AC3E}">
        <p14:creationId xmlns:p14="http://schemas.microsoft.com/office/powerpoint/2010/main" val="3548769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7BFB83-D711-4812-B38B-E28D0A373D69}" type="slidenum">
              <a:rPr lang="en-US" smtClean="0"/>
              <a:t>13</a:t>
            </a:fld>
            <a:endParaRPr lang="en-US"/>
          </a:p>
        </p:txBody>
      </p:sp>
    </p:spTree>
    <p:extLst>
      <p:ext uri="{BB962C8B-B14F-4D97-AF65-F5344CB8AC3E}">
        <p14:creationId xmlns:p14="http://schemas.microsoft.com/office/powerpoint/2010/main" val="3411303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8d78536ec_0_6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8d78536ec_0_6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US" b="1" dirty="0"/>
              <a:t>Seven Weeks’ War</a:t>
            </a:r>
            <a:r>
              <a:rPr lang="en-US" dirty="0"/>
              <a:t>, also called </a:t>
            </a:r>
            <a:r>
              <a:rPr lang="en-US" b="1" dirty="0"/>
              <a:t>Austro-Prussian War</a:t>
            </a:r>
            <a:r>
              <a:rPr lang="en-US" dirty="0"/>
              <a:t>, (1866), </a:t>
            </a:r>
            <a:r>
              <a:rPr lang="en-US" u="sng" dirty="0"/>
              <a:t>war</a:t>
            </a:r>
            <a:r>
              <a:rPr lang="en-US" dirty="0"/>
              <a:t> between </a:t>
            </a:r>
            <a:r>
              <a:rPr lang="en-US" u="sng" dirty="0"/>
              <a:t>Prussia</a:t>
            </a:r>
            <a:r>
              <a:rPr lang="en-US" dirty="0"/>
              <a:t> on the one side and </a:t>
            </a:r>
            <a:r>
              <a:rPr lang="en-US" u="sng" dirty="0"/>
              <a:t>Austria</a:t>
            </a:r>
            <a:r>
              <a:rPr lang="en-US" dirty="0"/>
              <a:t>, </a:t>
            </a:r>
            <a:r>
              <a:rPr lang="en-US" u="sng" dirty="0"/>
              <a:t>Bavaria</a:t>
            </a:r>
            <a:r>
              <a:rPr lang="en-US" dirty="0"/>
              <a:t>, </a:t>
            </a:r>
            <a:r>
              <a:rPr lang="en-US" u="sng" dirty="0"/>
              <a:t>Saxony</a:t>
            </a:r>
            <a:r>
              <a:rPr lang="en-US" dirty="0"/>
              <a:t>, </a:t>
            </a:r>
            <a:r>
              <a:rPr lang="en-US" u="sng" dirty="0"/>
              <a:t>Hanover</a:t>
            </a:r>
            <a:r>
              <a:rPr lang="en-US" dirty="0"/>
              <a:t>, and certain minor German states on the other. It ended in a Prussian victory, which meant the exclusion of Austria from </a:t>
            </a:r>
            <a:r>
              <a:rPr lang="en-US" u="sng" dirty="0"/>
              <a:t>Germany</a:t>
            </a:r>
            <a:r>
              <a:rPr lang="en-US" dirty="0"/>
              <a:t>. The issue was decided in </a:t>
            </a:r>
            <a:r>
              <a:rPr lang="en-US" u="sng" dirty="0"/>
              <a:t>Bohemia</a:t>
            </a:r>
            <a:r>
              <a:rPr lang="en-US" dirty="0"/>
              <a:t>, where the principal Prussian armies met the main Austrian forces and the Saxon army, most decisively at the </a:t>
            </a:r>
            <a:r>
              <a:rPr lang="en-US" u="sng" dirty="0"/>
              <a:t>Battle of </a:t>
            </a:r>
            <a:r>
              <a:rPr lang="en-US" u="sng" dirty="0" err="1"/>
              <a:t>Königgrätz</a:t>
            </a:r>
            <a:r>
              <a:rPr lang="en-US" dirty="0"/>
              <a:t>. </a:t>
            </a:r>
            <a:endParaRPr dirty="0"/>
          </a:p>
        </p:txBody>
      </p:sp>
    </p:spTree>
    <p:extLst>
      <p:ext uri="{BB962C8B-B14F-4D97-AF65-F5344CB8AC3E}">
        <p14:creationId xmlns:p14="http://schemas.microsoft.com/office/powerpoint/2010/main" val="3617952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8d78536ec_0_6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8d78536ec_0_6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US" sz="1200" b="1" i="0" u="none" strike="noStrike" kern="1200" dirty="0" smtClean="0">
                <a:solidFill>
                  <a:schemeClr val="tx1"/>
                </a:solidFill>
                <a:effectLst/>
                <a:latin typeface="+mn-lt"/>
                <a:ea typeface="+mn-ea"/>
                <a:cs typeface="+mn-cs"/>
              </a:rPr>
              <a:t>Otto von Bismarck: 1866</a:t>
            </a:r>
          </a:p>
          <a:p>
            <a:r>
              <a:rPr lang="en-US" sz="1200" b="0" i="0" u="none" strike="noStrike" kern="1200" dirty="0" smtClean="0">
                <a:solidFill>
                  <a:schemeClr val="tx1"/>
                </a:solidFill>
                <a:effectLst/>
                <a:latin typeface="+mn-lt"/>
                <a:ea typeface="+mn-ea"/>
                <a:cs typeface="+mn-cs"/>
              </a:rPr>
              <a:t>We had to avoid wounding Austria too severely; we had to avoid leaving behind in her any unnecessary bitterness of feeling or desire for revenge; we ought rather to reserve the possibility of becoming friends again with our adversary of the moment, and in any case to regard the Austrian state as a piece on the European chessboard. If Austria were severely injured, she would become the ally of France and of every other opponent of ours; she would even sacrifice her anti-Russian interests for the sake of revenge on Prussia. . . .The acquisition of provinces like Austria Silesia and portions of Bohemia could not strengthen the Prussian state; it would not lead to an amalgamation of German Austria with Prussia, and Vienna could not be governed from Berlin as a mere dependency. . . .Austria's conflict and rivalry with us was no more culpable than ours with her; our task was the establishment or foundation of German national unity under the leadership of the King of Prussia.</a:t>
            </a:r>
          </a:p>
          <a:p>
            <a:endParaRPr dirty="0"/>
          </a:p>
        </p:txBody>
      </p:sp>
    </p:spTree>
    <p:extLst>
      <p:ext uri="{BB962C8B-B14F-4D97-AF65-F5344CB8AC3E}">
        <p14:creationId xmlns:p14="http://schemas.microsoft.com/office/powerpoint/2010/main" val="4217328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Prussia’s victory in the war enabled it to organize the </a:t>
            </a:r>
            <a:r>
              <a:rPr lang="en-US" u="sng" dirty="0">
                <a:hlinkClick r:id="rId3"/>
              </a:rPr>
              <a:t>North German Confederation</a:t>
            </a:r>
            <a:r>
              <a:rPr lang="en-US" dirty="0"/>
              <a:t>.</a:t>
            </a:r>
            <a:endParaRPr lang="en-US" dirty="0"/>
          </a:p>
        </p:txBody>
      </p:sp>
      <p:sp>
        <p:nvSpPr>
          <p:cNvPr id="4" name="Slide Number Placeholder 3"/>
          <p:cNvSpPr>
            <a:spLocks noGrp="1"/>
          </p:cNvSpPr>
          <p:nvPr>
            <p:ph type="sldNum" sz="quarter" idx="10"/>
          </p:nvPr>
        </p:nvSpPr>
        <p:spPr/>
        <p:txBody>
          <a:bodyPr/>
          <a:lstStyle/>
          <a:p>
            <a:fld id="{2C7BFB83-D711-4812-B38B-E28D0A373D69}" type="slidenum">
              <a:rPr lang="en-US" smtClean="0"/>
              <a:t>16</a:t>
            </a:fld>
            <a:endParaRPr lang="en-US"/>
          </a:p>
        </p:txBody>
      </p:sp>
    </p:spTree>
    <p:extLst>
      <p:ext uri="{BB962C8B-B14F-4D97-AF65-F5344CB8AC3E}">
        <p14:creationId xmlns:p14="http://schemas.microsoft.com/office/powerpoint/2010/main" val="499380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7BFB83-D711-4812-B38B-E28D0A373D69}" type="slidenum">
              <a:rPr lang="en-US" smtClean="0"/>
              <a:t>17</a:t>
            </a:fld>
            <a:endParaRPr lang="en-US"/>
          </a:p>
        </p:txBody>
      </p:sp>
    </p:spTree>
    <p:extLst>
      <p:ext uri="{BB962C8B-B14F-4D97-AF65-F5344CB8AC3E}">
        <p14:creationId xmlns:p14="http://schemas.microsoft.com/office/powerpoint/2010/main" val="3886419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8d78536ec_0_7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8d78536ec_0_7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171450" indent="-171450">
              <a:buFont typeface="Arial" panose="020B0604020202020204" pitchFamily="34" charset="0"/>
              <a:buChar char="•"/>
            </a:pPr>
            <a:r>
              <a:rPr lang="en-US" b="1" dirty="0"/>
              <a:t>Ems telegram</a:t>
            </a:r>
            <a:r>
              <a:rPr lang="en-US" dirty="0"/>
              <a:t>, report of an encounter between King William I of </a:t>
            </a:r>
            <a:r>
              <a:rPr lang="en-US" u="sng" dirty="0"/>
              <a:t>Prussia</a:t>
            </a:r>
            <a:r>
              <a:rPr lang="en-US" dirty="0"/>
              <a:t> and the French ambassador; the telegram was sent from Ems (Bad Ems) in the Prussian Rhineland on July 13, 1870, to the Prussian chancellor, </a:t>
            </a:r>
            <a:r>
              <a:rPr lang="en-US" u="sng" dirty="0"/>
              <a:t>Otto von Bismarck</a:t>
            </a:r>
            <a:r>
              <a:rPr lang="en-US" dirty="0"/>
              <a:t>. </a:t>
            </a:r>
            <a:r>
              <a:rPr lang="en-US" dirty="0"/>
              <a:t>Its publication in a version edited by Bismarck so as to purposely offend the French government precipitated the </a:t>
            </a:r>
            <a:r>
              <a:rPr lang="en-US" u="sng" dirty="0"/>
              <a:t>Franco-German </a:t>
            </a:r>
            <a:r>
              <a:rPr lang="en-US" u="sng" dirty="0" smtClean="0"/>
              <a:t>War</a:t>
            </a:r>
            <a:r>
              <a:rPr lang="en-US" dirty="0"/>
              <a:t>.</a:t>
            </a:r>
          </a:p>
          <a:p>
            <a:pPr marL="171450" indent="-171450" fontAlgn="base">
              <a:buFont typeface="Arial" panose="020B0604020202020204" pitchFamily="34" charset="0"/>
              <a:buChar char="•"/>
            </a:pPr>
            <a:r>
              <a:rPr lang="en-US" dirty="0"/>
              <a:t>Early in July, the candidacy of Prince </a:t>
            </a:r>
            <a:r>
              <a:rPr lang="en-US" u="sng" dirty="0"/>
              <a:t>Leopold of Hohenzollern-</a:t>
            </a:r>
            <a:r>
              <a:rPr lang="en-US" u="sng" dirty="0" err="1"/>
              <a:t>Sigmaringen</a:t>
            </a:r>
            <a:r>
              <a:rPr lang="en-US" dirty="0"/>
              <a:t>, a relative of the Prussian king, for the Spanish throne had alarmed the French, who feared that the extension of Prussian influence into </a:t>
            </a:r>
            <a:r>
              <a:rPr lang="en-US" u="sng" dirty="0"/>
              <a:t>Spain</a:t>
            </a:r>
            <a:r>
              <a:rPr lang="en-US" dirty="0"/>
              <a:t> would threaten </a:t>
            </a:r>
            <a:r>
              <a:rPr lang="en-US" u="sng" dirty="0"/>
              <a:t>France</a:t>
            </a:r>
            <a:r>
              <a:rPr lang="en-US" dirty="0"/>
              <a:t>. </a:t>
            </a:r>
            <a:r>
              <a:rPr lang="en-US" dirty="0"/>
              <a:t>Leopold’s candidacy was withdrawn on July 12; the following day, the French ambassador to Prussia, Count </a:t>
            </a:r>
            <a:r>
              <a:rPr lang="en-US" u="sng" dirty="0"/>
              <a:t>Vincent Benedetti</a:t>
            </a:r>
            <a:r>
              <a:rPr lang="en-US" dirty="0"/>
              <a:t>, approached King </a:t>
            </a:r>
            <a:r>
              <a:rPr lang="en-US" u="sng" dirty="0" smtClean="0"/>
              <a:t>William </a:t>
            </a:r>
            <a:r>
              <a:rPr lang="en-US" dirty="0" smtClean="0"/>
              <a:t>at </a:t>
            </a:r>
            <a:r>
              <a:rPr lang="en-US" dirty="0"/>
              <a:t>Ems to request an assurance that no member of his family would again be a candidate for the Spanish throne. </a:t>
            </a:r>
            <a:r>
              <a:rPr lang="en-US" dirty="0"/>
              <a:t>The king politely refused Benedetti’s demand, and their discussion ended.</a:t>
            </a:r>
          </a:p>
          <a:p>
            <a:pPr marL="171450" indent="-171450" fontAlgn="base">
              <a:buFont typeface="Arial" panose="020B0604020202020204" pitchFamily="34" charset="0"/>
              <a:buChar char="•"/>
            </a:pPr>
            <a:r>
              <a:rPr lang="en-US" dirty="0"/>
              <a:t>A telegram describing the incident was sent to Bismarck. Bismarck’s edited version, which he published the next day, omitted the courtesies in the two men’s exchange and instead made it seem that each man had insulted the other. This touched off an intensified demand for war in Paris and Berlin, and France declared war on July 19. The incident provided the excuse for a trial of strength that was sought by both France and Prussia, but because of Bismarck’s dishonest editing of the Ems telegram, it was France that was the first to declare war. This circumstance helped enlist the southern German states to Prussia’s side in the ensuing war, which resulted in the unification of all the German states (except Austria) into modern Germany.</a:t>
            </a:r>
          </a:p>
          <a:p>
            <a:endParaRPr dirty="0"/>
          </a:p>
        </p:txBody>
      </p:sp>
    </p:spTree>
    <p:extLst>
      <p:ext uri="{BB962C8B-B14F-4D97-AF65-F5344CB8AC3E}">
        <p14:creationId xmlns:p14="http://schemas.microsoft.com/office/powerpoint/2010/main" val="3061338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8d78536ec_0_7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8d78536ec_0_7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1388412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7BFB83-D711-4812-B38B-E28D0A373D69}" type="slidenum">
              <a:rPr lang="en-US" smtClean="0"/>
              <a:t>2</a:t>
            </a:fld>
            <a:endParaRPr lang="en-US"/>
          </a:p>
        </p:txBody>
      </p:sp>
    </p:spTree>
    <p:extLst>
      <p:ext uri="{BB962C8B-B14F-4D97-AF65-F5344CB8AC3E}">
        <p14:creationId xmlns:p14="http://schemas.microsoft.com/office/powerpoint/2010/main" val="2542614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7BFB83-D711-4812-B38B-E28D0A373D69}" type="slidenum">
              <a:rPr lang="en-US" smtClean="0"/>
              <a:t>20</a:t>
            </a:fld>
            <a:endParaRPr lang="en-US"/>
          </a:p>
        </p:txBody>
      </p:sp>
    </p:spTree>
    <p:extLst>
      <p:ext uri="{BB962C8B-B14F-4D97-AF65-F5344CB8AC3E}">
        <p14:creationId xmlns:p14="http://schemas.microsoft.com/office/powerpoint/2010/main" val="3562752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8d78536ec_0_8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8d78536ec_0_8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231066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7BFB83-D711-4812-B38B-E28D0A373D69}" type="slidenum">
              <a:rPr lang="en-US" smtClean="0"/>
              <a:t>22</a:t>
            </a:fld>
            <a:endParaRPr lang="en-US"/>
          </a:p>
        </p:txBody>
      </p:sp>
    </p:spTree>
    <p:extLst>
      <p:ext uri="{BB962C8B-B14F-4D97-AF65-F5344CB8AC3E}">
        <p14:creationId xmlns:p14="http://schemas.microsoft.com/office/powerpoint/2010/main" val="2974644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7BFB83-D711-4812-B38B-E28D0A373D69}" type="slidenum">
              <a:rPr lang="en-US" smtClean="0"/>
              <a:t>3</a:t>
            </a:fld>
            <a:endParaRPr lang="en-US"/>
          </a:p>
        </p:txBody>
      </p:sp>
    </p:spTree>
    <p:extLst>
      <p:ext uri="{BB962C8B-B14F-4D97-AF65-F5344CB8AC3E}">
        <p14:creationId xmlns:p14="http://schemas.microsoft.com/office/powerpoint/2010/main" val="2555779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8d78536ec_0_8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8d78536ec_0_8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2228397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7BFB83-D711-4812-B38B-E28D0A373D69}" type="slidenum">
              <a:rPr lang="en-US" smtClean="0"/>
              <a:t>5</a:t>
            </a:fld>
            <a:endParaRPr lang="en-US"/>
          </a:p>
        </p:txBody>
      </p:sp>
    </p:spTree>
    <p:extLst>
      <p:ext uri="{BB962C8B-B14F-4D97-AF65-F5344CB8AC3E}">
        <p14:creationId xmlns:p14="http://schemas.microsoft.com/office/powerpoint/2010/main" val="3970059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7BFB83-D711-4812-B38B-E28D0A373D69}" type="slidenum">
              <a:rPr lang="en-US" smtClean="0"/>
              <a:t>6</a:t>
            </a:fld>
            <a:endParaRPr lang="en-US"/>
          </a:p>
        </p:txBody>
      </p:sp>
    </p:spTree>
    <p:extLst>
      <p:ext uri="{BB962C8B-B14F-4D97-AF65-F5344CB8AC3E}">
        <p14:creationId xmlns:p14="http://schemas.microsoft.com/office/powerpoint/2010/main" val="1329026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7BFB83-D711-4812-B38B-E28D0A373D69}" type="slidenum">
              <a:rPr lang="en-US" smtClean="0"/>
              <a:t>7</a:t>
            </a:fld>
            <a:endParaRPr lang="en-US"/>
          </a:p>
        </p:txBody>
      </p:sp>
    </p:spTree>
    <p:extLst>
      <p:ext uri="{BB962C8B-B14F-4D97-AF65-F5344CB8AC3E}">
        <p14:creationId xmlns:p14="http://schemas.microsoft.com/office/powerpoint/2010/main" val="1865869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8d78536ec_0_4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8d78536ec_0_4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US" dirty="0"/>
              <a:t>A preliminary parliament met in </a:t>
            </a:r>
            <a:r>
              <a:rPr lang="en-US" u="sng" dirty="0"/>
              <a:t>Frankfurt am Main</a:t>
            </a:r>
            <a:r>
              <a:rPr lang="en-US" dirty="0"/>
              <a:t> in March 1848 at the instigation of liberal leaders from all the German states (including Austria), and it called for the election of a national </a:t>
            </a:r>
            <a:r>
              <a:rPr lang="en-US" u="sng" dirty="0"/>
              <a:t>assembly</a:t>
            </a:r>
            <a:r>
              <a:rPr lang="en-US" dirty="0"/>
              <a:t>.</a:t>
            </a:r>
          </a:p>
          <a:p>
            <a:r>
              <a:rPr lang="en-US" dirty="0"/>
              <a:t>The Frankfurt National Assembly spent much time debating various plans for a unified </a:t>
            </a:r>
            <a:r>
              <a:rPr lang="en-US" u="sng" dirty="0"/>
              <a:t>Germany</a:t>
            </a:r>
            <a:r>
              <a:rPr lang="en-US" dirty="0"/>
              <a:t>, but it also had to decide on immediate practical problems, such as the nature of the executive power and Germany’s territorial extent.</a:t>
            </a:r>
          </a:p>
          <a:p>
            <a:r>
              <a:rPr lang="en-US" dirty="0"/>
              <a:t>The Frankfurt National Assembly was finally able to adopt a proposed </a:t>
            </a:r>
            <a:r>
              <a:rPr lang="en-US" u="sng" dirty="0"/>
              <a:t>constitution</a:t>
            </a:r>
            <a:r>
              <a:rPr lang="en-US" dirty="0"/>
              <a:t> for Germany on March 28, 1849. This document provided for universal suffrage, parliamentary government, and a hereditary emperor. Germany was to have a unified monetary and customs system but would maintain the internal autonomy of the constituent German states.</a:t>
            </a:r>
            <a:endParaRPr dirty="0"/>
          </a:p>
        </p:txBody>
      </p:sp>
    </p:spTree>
    <p:extLst>
      <p:ext uri="{BB962C8B-B14F-4D97-AF65-F5344CB8AC3E}">
        <p14:creationId xmlns:p14="http://schemas.microsoft.com/office/powerpoint/2010/main" val="847296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In his speech, Bismarck claimed that the international policy of a modern state is built upon the willingness to fight — “</a:t>
            </a:r>
            <a:r>
              <a:rPr lang="en-US" dirty="0" err="1"/>
              <a:t>Blut</a:t>
            </a:r>
            <a:r>
              <a:rPr lang="en-US" dirty="0"/>
              <a:t>” (blood) — and the willingness to spend vast amounts of public treasure in creating giant armies — “</a:t>
            </a:r>
            <a:r>
              <a:rPr lang="en-US" dirty="0" err="1"/>
              <a:t>Eisen</a:t>
            </a:r>
            <a:r>
              <a:rPr lang="en-US" dirty="0"/>
              <a:t>” (iron).</a:t>
            </a:r>
          </a:p>
          <a:p>
            <a:pPr fontAlgn="base"/>
            <a:r>
              <a:rPr lang="en-US" dirty="0"/>
              <a:t>"The great questions of the time will not be resolved by speeches and majority decisions ... but by iron and blood," the minister president of the Kingdom of Prussia said. Nine years later — after the expenditure of plenty of blood and iron — Bismarck became the first chancellor of the new German Empire.</a:t>
            </a:r>
          </a:p>
          <a:p>
            <a:pPr fontAlgn="base"/>
            <a:r>
              <a:rPr lang="en-US" dirty="0"/>
              <a:t>Less than two years after the speech, in 1864, Bismarck maneuvered Prussia and Austria into fighting an aggressive war against Denmark. The war was quickly won by the two larger nations, both of which gained additional territory.</a:t>
            </a:r>
          </a:p>
          <a:p>
            <a:pPr fontAlgn="base"/>
            <a:r>
              <a:rPr lang="en-US" dirty="0"/>
              <a:t>In 1866 Bismarck instigated an aggressive war by Prussia against its erstwhile ally Austria, which was defeated in a mere seven weeks. Bismarck’s terms drove Austrian influence out of northern Germany, leaving Prussia with effective hegemony.</a:t>
            </a:r>
          </a:p>
          <a:p>
            <a:pPr fontAlgn="base"/>
            <a:r>
              <a:rPr lang="en-US" dirty="0"/>
              <a:t>In 1871 Bismarck tricked France into a war against Prussia that resulted in a crushing Prussian victory and the addition of all the smaller German states around the Rhine into the new German Empire. This empire included a large number of smaller German states that had been quite happy to remain independent but that felt pressured and helpless after the collapse of France.</a:t>
            </a:r>
          </a:p>
          <a:p>
            <a:pPr fontAlgn="base"/>
            <a:r>
              <a:rPr lang="en-US" dirty="0"/>
              <a:t>The series of wars did not happen by accident. They were part of Bismarck's calculated plan of power politics, aggression, and annexation. The </a:t>
            </a:r>
            <a:r>
              <a:rPr lang="en-US" i="1" dirty="0"/>
              <a:t>realpolitik </a:t>
            </a:r>
            <a:r>
              <a:rPr lang="en-US" dirty="0"/>
              <a:t>Bismarck defined in his famous “Blood and Iron” nine years earlier had given birth to the German Empire.</a:t>
            </a:r>
          </a:p>
          <a:p>
            <a:endParaRPr lang="en-US" dirty="0"/>
          </a:p>
        </p:txBody>
      </p:sp>
      <p:sp>
        <p:nvSpPr>
          <p:cNvPr id="4" name="Slide Number Placeholder 3"/>
          <p:cNvSpPr>
            <a:spLocks noGrp="1"/>
          </p:cNvSpPr>
          <p:nvPr>
            <p:ph type="sldNum" sz="quarter" idx="10"/>
          </p:nvPr>
        </p:nvSpPr>
        <p:spPr/>
        <p:txBody>
          <a:bodyPr/>
          <a:lstStyle/>
          <a:p>
            <a:fld id="{2C7BFB83-D711-4812-B38B-E28D0A373D69}" type="slidenum">
              <a:rPr lang="en-US" smtClean="0"/>
              <a:t>9</a:t>
            </a:fld>
            <a:endParaRPr lang="en-US"/>
          </a:p>
        </p:txBody>
      </p:sp>
    </p:spTree>
    <p:extLst>
      <p:ext uri="{BB962C8B-B14F-4D97-AF65-F5344CB8AC3E}">
        <p14:creationId xmlns:p14="http://schemas.microsoft.com/office/powerpoint/2010/main" val="1534436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2D3BF18-1173-423D-B05A-E02C276BFB44}" type="datetimeFigureOut">
              <a:rPr lang="en-US" smtClean="0"/>
              <a:pPr/>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E3DDF-FDF0-4A57-B61D-83E5C7E29174}"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4860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D3BF18-1173-423D-B05A-E02C276BFB44}" type="datetimeFigureOut">
              <a:rPr lang="en-US" smtClean="0"/>
              <a:pPr/>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E3DDF-FDF0-4A57-B61D-83E5C7E29174}" type="slidenum">
              <a:rPr lang="en-US" smtClean="0"/>
              <a:pPr/>
              <a:t>‹#›</a:t>
            </a:fld>
            <a:endParaRPr lang="en-US"/>
          </a:p>
        </p:txBody>
      </p:sp>
    </p:spTree>
    <p:extLst>
      <p:ext uri="{BB962C8B-B14F-4D97-AF65-F5344CB8AC3E}">
        <p14:creationId xmlns:p14="http://schemas.microsoft.com/office/powerpoint/2010/main" val="340191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D3BF18-1173-423D-B05A-E02C276BFB44}" type="datetimeFigureOut">
              <a:rPr lang="en-US" smtClean="0"/>
              <a:pPr/>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E3DDF-FDF0-4A57-B61D-83E5C7E29174}" type="slidenum">
              <a:rPr lang="en-US" smtClean="0"/>
              <a:pPr/>
              <a:t>‹#›</a:t>
            </a:fld>
            <a:endParaRPr lang="en-US"/>
          </a:p>
        </p:txBody>
      </p:sp>
    </p:spTree>
    <p:extLst>
      <p:ext uri="{BB962C8B-B14F-4D97-AF65-F5344CB8AC3E}">
        <p14:creationId xmlns:p14="http://schemas.microsoft.com/office/powerpoint/2010/main" val="2785302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390467"/>
            <a:ext cx="8520600" cy="1068000"/>
          </a:xfrm>
          <a:prstGeom prst="rect">
            <a:avLst/>
          </a:prstGeom>
        </p:spPr>
        <p:txBody>
          <a:bodyPr spcFirstLastPara="1" wrap="square" lIns="91425" tIns="91425" rIns="91425" bIns="91425" anchor="t"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638233"/>
            <a:ext cx="8520600" cy="44536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527785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D3BF18-1173-423D-B05A-E02C276BFB44}" type="datetimeFigureOut">
              <a:rPr lang="en-US" smtClean="0"/>
              <a:pPr/>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E3DDF-FDF0-4A57-B61D-83E5C7E29174}" type="slidenum">
              <a:rPr lang="en-US" smtClean="0"/>
              <a:pPr/>
              <a:t>‹#›</a:t>
            </a:fld>
            <a:endParaRPr lang="en-US"/>
          </a:p>
        </p:txBody>
      </p:sp>
    </p:spTree>
    <p:extLst>
      <p:ext uri="{BB962C8B-B14F-4D97-AF65-F5344CB8AC3E}">
        <p14:creationId xmlns:p14="http://schemas.microsoft.com/office/powerpoint/2010/main" val="1613580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2D3BF18-1173-423D-B05A-E02C276BFB44}" type="datetimeFigureOut">
              <a:rPr lang="en-US" smtClean="0"/>
              <a:pPr/>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E3DDF-FDF0-4A57-B61D-83E5C7E29174}"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2388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2D3BF18-1173-423D-B05A-E02C276BFB44}" type="datetimeFigureOut">
              <a:rPr lang="en-US" smtClean="0"/>
              <a:pPr/>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BE3DDF-FDF0-4A57-B61D-83E5C7E29174}" type="slidenum">
              <a:rPr lang="en-US" smtClean="0"/>
              <a:pPr/>
              <a:t>‹#›</a:t>
            </a:fld>
            <a:endParaRPr lang="en-US"/>
          </a:p>
        </p:txBody>
      </p:sp>
    </p:spTree>
    <p:extLst>
      <p:ext uri="{BB962C8B-B14F-4D97-AF65-F5344CB8AC3E}">
        <p14:creationId xmlns:p14="http://schemas.microsoft.com/office/powerpoint/2010/main" val="155673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2D3BF18-1173-423D-B05A-E02C276BFB44}" type="datetimeFigureOut">
              <a:rPr lang="en-US" smtClean="0"/>
              <a:pPr/>
              <a:t>4/1/2019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BE3DDF-FDF0-4A57-B61D-83E5C7E29174}" type="slidenum">
              <a:rPr lang="en-US" smtClean="0"/>
              <a:pPr/>
              <a:t>‹#›</a:t>
            </a:fld>
            <a:endParaRPr lang="en-US"/>
          </a:p>
        </p:txBody>
      </p:sp>
    </p:spTree>
    <p:extLst>
      <p:ext uri="{BB962C8B-B14F-4D97-AF65-F5344CB8AC3E}">
        <p14:creationId xmlns:p14="http://schemas.microsoft.com/office/powerpoint/2010/main" val="777256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2D3BF18-1173-423D-B05A-E02C276BFB44}" type="datetimeFigureOut">
              <a:rPr lang="en-US" smtClean="0"/>
              <a:pPr/>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BE3DDF-FDF0-4A57-B61D-83E5C7E29174}" type="slidenum">
              <a:rPr lang="en-US" smtClean="0"/>
              <a:pPr/>
              <a:t>‹#›</a:t>
            </a:fld>
            <a:endParaRPr lang="en-US"/>
          </a:p>
        </p:txBody>
      </p:sp>
    </p:spTree>
    <p:extLst>
      <p:ext uri="{BB962C8B-B14F-4D97-AF65-F5344CB8AC3E}">
        <p14:creationId xmlns:p14="http://schemas.microsoft.com/office/powerpoint/2010/main" val="707407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2D3BF18-1173-423D-B05A-E02C276BFB44}" type="datetimeFigureOut">
              <a:rPr lang="en-US" smtClean="0"/>
              <a:pPr/>
              <a:t>4/1/2019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CBE3DDF-FDF0-4A57-B61D-83E5C7E29174}" type="slidenum">
              <a:rPr lang="en-US" smtClean="0"/>
              <a:pPr/>
              <a:t>‹#›</a:t>
            </a:fld>
            <a:endParaRPr lang="en-US"/>
          </a:p>
        </p:txBody>
      </p:sp>
    </p:spTree>
    <p:extLst>
      <p:ext uri="{BB962C8B-B14F-4D97-AF65-F5344CB8AC3E}">
        <p14:creationId xmlns:p14="http://schemas.microsoft.com/office/powerpoint/2010/main" val="3992521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B2D3BF18-1173-423D-B05A-E02C276BFB44}" type="datetimeFigureOut">
              <a:rPr lang="en-US" smtClean="0"/>
              <a:pPr/>
              <a:t>4/1/2019</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CBE3DDF-FDF0-4A57-B61D-83E5C7E29174}" type="slidenum">
              <a:rPr lang="en-US" smtClean="0"/>
              <a:pPr/>
              <a:t>‹#›</a:t>
            </a:fld>
            <a:endParaRPr lang="en-US"/>
          </a:p>
        </p:txBody>
      </p:sp>
    </p:spTree>
    <p:extLst>
      <p:ext uri="{BB962C8B-B14F-4D97-AF65-F5344CB8AC3E}">
        <p14:creationId xmlns:p14="http://schemas.microsoft.com/office/powerpoint/2010/main" val="2108838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2D3BF18-1173-423D-B05A-E02C276BFB44}" type="datetimeFigureOut">
              <a:rPr lang="en-US" smtClean="0"/>
              <a:pPr/>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BE3DDF-FDF0-4A57-B61D-83E5C7E29174}" type="slidenum">
              <a:rPr lang="en-US" smtClean="0"/>
              <a:pPr/>
              <a:t>‹#›</a:t>
            </a:fld>
            <a:endParaRPr lang="en-US"/>
          </a:p>
        </p:txBody>
      </p:sp>
    </p:spTree>
    <p:extLst>
      <p:ext uri="{BB962C8B-B14F-4D97-AF65-F5344CB8AC3E}">
        <p14:creationId xmlns:p14="http://schemas.microsoft.com/office/powerpoint/2010/main" val="646047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B2D3BF18-1173-423D-B05A-E02C276BFB44}" type="datetimeFigureOut">
              <a:rPr lang="en-US" smtClean="0"/>
              <a:pPr/>
              <a:t>4/1/2019</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ECBE3DDF-FDF0-4A57-B61D-83E5C7E29174}"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613940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743200"/>
            <a:ext cx="7543800" cy="2746248"/>
          </a:xfrm>
        </p:spPr>
        <p:txBody>
          <a:bodyPr>
            <a:normAutofit/>
          </a:bodyPr>
          <a:lstStyle/>
          <a:p>
            <a:pPr algn="ctr"/>
            <a:r>
              <a:rPr lang="en-US" sz="6600" dirty="0" smtClean="0"/>
              <a:t>German Unification</a:t>
            </a:r>
            <a:endParaRPr lang="en-US" sz="6600" dirty="0"/>
          </a:p>
        </p:txBody>
      </p:sp>
      <p:sp>
        <p:nvSpPr>
          <p:cNvPr id="2051" name="Rectangle 3"/>
          <p:cNvSpPr>
            <a:spLocks noGrp="1" noChangeArrowheads="1"/>
          </p:cNvSpPr>
          <p:nvPr>
            <p:ph type="subTitle" idx="1"/>
          </p:nvPr>
        </p:nvSpPr>
        <p:spPr>
          <a:xfrm>
            <a:off x="263236" y="5715000"/>
            <a:ext cx="8915400" cy="381000"/>
          </a:xfrm>
        </p:spPr>
        <p:txBody>
          <a:bodyPr>
            <a:noAutofit/>
          </a:bodyPr>
          <a:lstStyle/>
          <a:p>
            <a:r>
              <a:rPr lang="en-US" sz="1800" dirty="0" smtClean="0"/>
              <a:t>How </a:t>
            </a:r>
            <a:r>
              <a:rPr lang="en-US" sz="1800" dirty="0" smtClean="0"/>
              <a:t>did nationalism influence the unification of Germany</a:t>
            </a:r>
            <a:endParaRPr lang="en-US" sz="1800" dirty="0"/>
          </a:p>
        </p:txBody>
      </p:sp>
      <p:pic>
        <p:nvPicPr>
          <p:cNvPr id="2" name="Picture 1"/>
          <p:cNvPicPr>
            <a:picLocks noChangeAspect="1"/>
          </p:cNvPicPr>
          <p:nvPr/>
        </p:nvPicPr>
        <p:blipFill>
          <a:blip r:embed="rId3"/>
          <a:stretch>
            <a:fillRect/>
          </a:stretch>
        </p:blipFill>
        <p:spPr>
          <a:xfrm>
            <a:off x="1065414" y="304800"/>
            <a:ext cx="7143404" cy="397989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1150100"/>
            <a:ext cx="8520600" cy="801000"/>
          </a:xfrm>
          <a:prstGeom prst="rect">
            <a:avLst/>
          </a:prstGeom>
        </p:spPr>
        <p:txBody>
          <a:bodyPr spcFirstLastPara="1" vert="horz" wrap="square" lIns="91425" tIns="91425" rIns="91425" bIns="91425" anchor="t" anchorCtr="0">
            <a:noAutofit/>
          </a:bodyPr>
          <a:lstStyle/>
          <a:p>
            <a:pPr algn="l"/>
            <a:r>
              <a:rPr lang="en"/>
              <a:t>Letter to Austria - 1856</a:t>
            </a:r>
            <a:endParaRPr/>
          </a:p>
        </p:txBody>
      </p:sp>
      <p:sp>
        <p:nvSpPr>
          <p:cNvPr id="82" name="Google Shape;82;p17"/>
          <p:cNvSpPr txBox="1">
            <a:spLocks noGrp="1"/>
          </p:cNvSpPr>
          <p:nvPr>
            <p:ph type="body" idx="1"/>
          </p:nvPr>
        </p:nvSpPr>
        <p:spPr>
          <a:xfrm>
            <a:off x="311700" y="2085925"/>
            <a:ext cx="8520600" cy="3340200"/>
          </a:xfrm>
          <a:prstGeom prst="rect">
            <a:avLst/>
          </a:prstGeom>
        </p:spPr>
        <p:txBody>
          <a:bodyPr spcFirstLastPara="1" vert="horz" wrap="square" lIns="91425" tIns="91425" rIns="91425" bIns="91425" anchor="t" anchorCtr="0">
            <a:noAutofit/>
          </a:bodyPr>
          <a:lstStyle/>
          <a:p>
            <a:pPr indent="-457200"/>
            <a:r>
              <a:rPr lang="en" sz="2800" dirty="0"/>
              <a:t>There will be a war with Austria in the near future.</a:t>
            </a:r>
            <a:endParaRPr sz="2800" dirty="0"/>
          </a:p>
          <a:p>
            <a:pPr indent="-457200">
              <a:spcBef>
                <a:spcPts val="1600"/>
              </a:spcBef>
              <a:spcAft>
                <a:spcPts val="1600"/>
              </a:spcAft>
            </a:pPr>
            <a:r>
              <a:rPr lang="en" sz="2800" dirty="0"/>
              <a:t>The way the war will be fought will be with “Blood (War) &amp; Iron (Industrialization).” </a:t>
            </a:r>
            <a:endParaRPr sz="2800" dirty="0"/>
          </a:p>
        </p:txBody>
      </p:sp>
      <p:pic>
        <p:nvPicPr>
          <p:cNvPr id="83" name="Google Shape;83;p17" descr="quote-the-great-questions-of-the-day-are-not-decided-by-speeches-and-majority-votes-but-by-blood-and-otto-von-bismarck-338606.jpg"/>
          <p:cNvPicPr preferRelativeResize="0"/>
          <p:nvPr/>
        </p:nvPicPr>
        <p:blipFill>
          <a:blip r:embed="rId3">
            <a:alphaModFix/>
          </a:blip>
          <a:stretch>
            <a:fillRect/>
          </a:stretch>
        </p:blipFill>
        <p:spPr>
          <a:xfrm>
            <a:off x="2938272" y="3756025"/>
            <a:ext cx="6172200" cy="3048000"/>
          </a:xfrm>
          <a:prstGeom prst="rect">
            <a:avLst/>
          </a:prstGeom>
          <a:noFill/>
          <a:ln>
            <a:noFill/>
          </a:ln>
        </p:spPr>
      </p:pic>
    </p:spTree>
    <p:extLst>
      <p:ext uri="{BB962C8B-B14F-4D97-AF65-F5344CB8AC3E}">
        <p14:creationId xmlns:p14="http://schemas.microsoft.com/office/powerpoint/2010/main" val="119385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
                                            <p:txEl>
                                              <p:pRg st="0" end="0"/>
                                            </p:txEl>
                                          </p:spTgt>
                                        </p:tgtEl>
                                        <p:attrNameLst>
                                          <p:attrName>style.visibility</p:attrName>
                                        </p:attrNameLst>
                                      </p:cBhvr>
                                      <p:to>
                                        <p:strVal val="visible"/>
                                      </p:to>
                                    </p:set>
                                    <p:animEffect transition="in" filter="fade">
                                      <p:cBhvr>
                                        <p:cTn id="7" dur="1000"/>
                                        <p:tgtEl>
                                          <p:spTgt spid="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
                                            <p:txEl>
                                              <p:pRg st="1" end="1"/>
                                            </p:txEl>
                                          </p:spTgt>
                                        </p:tgtEl>
                                        <p:attrNameLst>
                                          <p:attrName>style.visibility</p:attrName>
                                        </p:attrNameLst>
                                      </p:cBhvr>
                                      <p:to>
                                        <p:strVal val="visible"/>
                                      </p:to>
                                    </p:set>
                                    <p:animEffect transition="in" filter="fade">
                                      <p:cBhvr>
                                        <p:cTn id="12" dur="1000"/>
                                        <p:tgtEl>
                                          <p:spTgt spid="8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Bismarck’s Plan</a:t>
            </a:r>
            <a:endParaRPr lang="en-US" dirty="0"/>
          </a:p>
        </p:txBody>
      </p:sp>
      <p:sp>
        <p:nvSpPr>
          <p:cNvPr id="3" name="Content Placeholder 2"/>
          <p:cNvSpPr>
            <a:spLocks noGrp="1"/>
          </p:cNvSpPr>
          <p:nvPr>
            <p:ph idx="1"/>
          </p:nvPr>
        </p:nvSpPr>
        <p:spPr>
          <a:xfrm>
            <a:off x="822959" y="2438400"/>
            <a:ext cx="7543801" cy="3430694"/>
          </a:xfrm>
        </p:spPr>
        <p:txBody>
          <a:bodyPr>
            <a:normAutofit/>
          </a:bodyPr>
          <a:lstStyle/>
          <a:p>
            <a:r>
              <a:rPr lang="en-US" sz="4800" dirty="0" smtClean="0"/>
              <a:t>Bismarck will use </a:t>
            </a:r>
            <a:r>
              <a:rPr lang="en-US" sz="4800" u="sng" dirty="0" smtClean="0"/>
              <a:t>nationalism</a:t>
            </a:r>
            <a:r>
              <a:rPr lang="en-US" sz="4800" dirty="0" smtClean="0"/>
              <a:t> and </a:t>
            </a:r>
            <a:r>
              <a:rPr lang="en-US" sz="4800" u="sng" dirty="0" smtClean="0"/>
              <a:t>war</a:t>
            </a:r>
            <a:r>
              <a:rPr lang="en-US" sz="4800" dirty="0" smtClean="0"/>
              <a:t> to unify and bring Germany together.</a:t>
            </a:r>
            <a:endParaRPr 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Nationalism</a:t>
            </a:r>
            <a:endParaRPr lang="en-US" dirty="0"/>
          </a:p>
        </p:txBody>
      </p:sp>
      <p:sp>
        <p:nvSpPr>
          <p:cNvPr id="3" name="Content Placeholder 2"/>
          <p:cNvSpPr>
            <a:spLocks noGrp="1"/>
          </p:cNvSpPr>
          <p:nvPr>
            <p:ph idx="1"/>
          </p:nvPr>
        </p:nvSpPr>
        <p:spPr>
          <a:xfrm>
            <a:off x="342900" y="2136648"/>
            <a:ext cx="8503920" cy="4721352"/>
          </a:xfrm>
        </p:spPr>
        <p:txBody>
          <a:bodyPr>
            <a:noAutofit/>
          </a:bodyPr>
          <a:lstStyle/>
          <a:p>
            <a:r>
              <a:rPr lang="en-US" sz="3200" b="1" dirty="0" smtClean="0"/>
              <a:t>Nationalism</a:t>
            </a:r>
            <a:r>
              <a:rPr lang="en-US" sz="3200" dirty="0" smtClean="0"/>
              <a:t> – loyalty and devotion to your nation. </a:t>
            </a:r>
          </a:p>
          <a:p>
            <a:pPr>
              <a:buFont typeface="Arial" panose="020B0604020202020204" pitchFamily="34" charset="0"/>
              <a:buChar char="•"/>
            </a:pPr>
            <a:r>
              <a:rPr lang="en-US" sz="3200" dirty="0" smtClean="0"/>
              <a:t>German states share the same culture but no actual </a:t>
            </a:r>
            <a:r>
              <a:rPr lang="en-US" sz="3200" dirty="0" smtClean="0"/>
              <a:t>country.</a:t>
            </a:r>
            <a:endParaRPr lang="en-US" sz="3200" dirty="0" smtClean="0"/>
          </a:p>
          <a:p>
            <a:pPr>
              <a:buFont typeface="Arial" panose="020B0604020202020204" pitchFamily="34" charset="0"/>
              <a:buChar char="•"/>
            </a:pPr>
            <a:r>
              <a:rPr lang="en-US" sz="3200" dirty="0" smtClean="0"/>
              <a:t>Bismarck wants to use nationalism to unify the German </a:t>
            </a:r>
            <a:r>
              <a:rPr lang="en-US" sz="3200" dirty="0" smtClean="0"/>
              <a:t>states.</a:t>
            </a:r>
            <a:endParaRPr lang="en-US" sz="3200" dirty="0" smtClean="0"/>
          </a:p>
          <a:p>
            <a:pPr>
              <a:buFont typeface="Arial" panose="020B0604020202020204" pitchFamily="34" charset="0"/>
              <a:buChar char="•"/>
            </a:pPr>
            <a:r>
              <a:rPr lang="en-US" sz="3200" dirty="0" smtClean="0"/>
              <a:t>He will obtain nationalism through </a:t>
            </a:r>
            <a:r>
              <a:rPr lang="en-US" sz="3200" dirty="0" smtClean="0"/>
              <a:t>war.</a:t>
            </a:r>
            <a:endParaRPr lang="en-US"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r>
              <a:rPr lang="en-US" sz="4400" dirty="0" smtClean="0"/>
              <a:t>Step 2: Austro-Prussian War</a:t>
            </a:r>
            <a:endParaRPr lang="en-US" sz="4400" dirty="0"/>
          </a:p>
        </p:txBody>
      </p:sp>
      <p:sp>
        <p:nvSpPr>
          <p:cNvPr id="11267" name="Rectangle 3"/>
          <p:cNvSpPr>
            <a:spLocks noGrp="1" noChangeArrowheads="1"/>
          </p:cNvSpPr>
          <p:nvPr>
            <p:ph idx="1"/>
          </p:nvPr>
        </p:nvSpPr>
        <p:spPr>
          <a:xfrm>
            <a:off x="632460" y="1944624"/>
            <a:ext cx="7924800" cy="4876800"/>
          </a:xfrm>
        </p:spPr>
        <p:txBody>
          <a:bodyPr>
            <a:normAutofit/>
          </a:bodyPr>
          <a:lstStyle/>
          <a:p>
            <a:pPr>
              <a:buFont typeface="Arial" panose="020B0604020202020204" pitchFamily="34" charset="0"/>
              <a:buChar char="•"/>
            </a:pPr>
            <a:r>
              <a:rPr lang="en-US" sz="3200" dirty="0" smtClean="0"/>
              <a:t>Bismarck stirs up a border dispute with Austria who declares </a:t>
            </a:r>
            <a:r>
              <a:rPr lang="en-US" sz="3200" dirty="0" smtClean="0"/>
              <a:t>war.</a:t>
            </a:r>
            <a:endParaRPr lang="en-US" sz="3200" dirty="0" smtClean="0"/>
          </a:p>
          <a:p>
            <a:pPr>
              <a:buFont typeface="Arial" panose="020B0604020202020204" pitchFamily="34" charset="0"/>
              <a:buChar char="•"/>
            </a:pPr>
            <a:r>
              <a:rPr lang="en-US" sz="3200" dirty="0" smtClean="0"/>
              <a:t>Prussia wins war in 7 </a:t>
            </a:r>
            <a:r>
              <a:rPr lang="en-US" sz="3200" dirty="0" smtClean="0"/>
              <a:t>weeks. (Seven Weeks War)</a:t>
            </a:r>
            <a:endParaRPr lang="en-US" sz="3200" dirty="0" smtClean="0"/>
          </a:p>
          <a:p>
            <a:pPr>
              <a:buFont typeface="Arial" panose="020B0604020202020204" pitchFamily="34" charset="0"/>
              <a:buChar char="•"/>
            </a:pPr>
            <a:r>
              <a:rPr lang="en-US" sz="3200" dirty="0" smtClean="0"/>
              <a:t>Austria gave German territory to </a:t>
            </a:r>
            <a:r>
              <a:rPr lang="en-US" sz="3200" dirty="0" smtClean="0"/>
              <a:t>Prussia.</a:t>
            </a:r>
            <a:endParaRPr lang="en-US" sz="3200" dirty="0" smtClean="0"/>
          </a:p>
          <a:p>
            <a:pPr>
              <a:buFont typeface="Arial" panose="020B0604020202020204" pitchFamily="34" charset="0"/>
              <a:buChar char="•"/>
            </a:pPr>
            <a:r>
              <a:rPr lang="en-US" sz="3200" dirty="0" smtClean="0"/>
              <a:t>Causes a boost in nationalism in smaller German </a:t>
            </a:r>
            <a:r>
              <a:rPr lang="en-US" sz="3200" dirty="0" smtClean="0"/>
              <a:t>states.</a:t>
            </a:r>
            <a:endParaRPr lang="en-US"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311700" y="1150100"/>
            <a:ext cx="8520600" cy="801000"/>
          </a:xfrm>
          <a:prstGeom prst="rect">
            <a:avLst/>
          </a:prstGeom>
        </p:spPr>
        <p:txBody>
          <a:bodyPr spcFirstLastPara="1" vert="horz" wrap="square" lIns="91425" tIns="91425" rIns="91425" bIns="91425" anchor="t" anchorCtr="0">
            <a:noAutofit/>
          </a:bodyPr>
          <a:lstStyle/>
          <a:p>
            <a:pPr algn="l"/>
            <a:r>
              <a:rPr lang="en"/>
              <a:t>Austro-Prussian War - 1866</a:t>
            </a:r>
            <a:endParaRPr/>
          </a:p>
        </p:txBody>
      </p:sp>
      <p:sp>
        <p:nvSpPr>
          <p:cNvPr id="89" name="Google Shape;89;p18"/>
          <p:cNvSpPr txBox="1">
            <a:spLocks noGrp="1"/>
          </p:cNvSpPr>
          <p:nvPr>
            <p:ph type="body" idx="1"/>
          </p:nvPr>
        </p:nvSpPr>
        <p:spPr>
          <a:xfrm>
            <a:off x="311700" y="2085925"/>
            <a:ext cx="8520600" cy="3340200"/>
          </a:xfrm>
          <a:prstGeom prst="rect">
            <a:avLst/>
          </a:prstGeom>
        </p:spPr>
        <p:txBody>
          <a:bodyPr spcFirstLastPara="1" vert="horz" wrap="square" lIns="91425" tIns="91425" rIns="91425" bIns="91425" anchor="t" anchorCtr="0">
            <a:noAutofit/>
          </a:bodyPr>
          <a:lstStyle/>
          <a:p>
            <a:pPr marL="342900">
              <a:buFont typeface="Arial" panose="020B0604020202020204" pitchFamily="34" charset="0"/>
              <a:buChar char="•"/>
            </a:pPr>
            <a:r>
              <a:rPr lang="en" sz="2800" dirty="0"/>
              <a:t>Prussia fought the war with Austria for power.</a:t>
            </a:r>
            <a:endParaRPr sz="2800" dirty="0"/>
          </a:p>
          <a:p>
            <a:pPr marL="342900">
              <a:spcBef>
                <a:spcPts val="1600"/>
              </a:spcBef>
              <a:buFont typeface="Arial" panose="020B0604020202020204" pitchFamily="34" charset="0"/>
              <a:buChar char="•"/>
            </a:pPr>
            <a:r>
              <a:rPr lang="en" sz="2800" dirty="0"/>
              <a:t>Self-Determination</a:t>
            </a:r>
            <a:endParaRPr sz="2800" dirty="0"/>
          </a:p>
          <a:p>
            <a:pPr marL="342900">
              <a:spcBef>
                <a:spcPts val="1600"/>
              </a:spcBef>
              <a:spcAft>
                <a:spcPts val="1600"/>
              </a:spcAft>
              <a:buFont typeface="Arial" panose="020B0604020202020204" pitchFamily="34" charset="0"/>
              <a:buChar char="•"/>
            </a:pPr>
            <a:r>
              <a:rPr lang="en" sz="2800" dirty="0"/>
              <a:t>War lasted 7 weeks</a:t>
            </a:r>
            <a:endParaRPr sz="2800" dirty="0"/>
          </a:p>
        </p:txBody>
      </p:sp>
      <p:pic>
        <p:nvPicPr>
          <p:cNvPr id="90" name="Google Shape;90;p18" descr="1868_Bleibtreu_Schlacht_bei_Koeniggraetz_anagoria.JPG"/>
          <p:cNvPicPr preferRelativeResize="0"/>
          <p:nvPr/>
        </p:nvPicPr>
        <p:blipFill>
          <a:blip r:embed="rId3">
            <a:alphaModFix/>
          </a:blip>
          <a:stretch>
            <a:fillRect/>
          </a:stretch>
        </p:blipFill>
        <p:spPr>
          <a:xfrm>
            <a:off x="3883651" y="2860128"/>
            <a:ext cx="4948649" cy="3083471"/>
          </a:xfrm>
          <a:prstGeom prst="rect">
            <a:avLst/>
          </a:prstGeom>
          <a:noFill/>
          <a:ln>
            <a:noFill/>
          </a:ln>
        </p:spPr>
      </p:pic>
    </p:spTree>
    <p:extLst>
      <p:ext uri="{BB962C8B-B14F-4D97-AF65-F5344CB8AC3E}">
        <p14:creationId xmlns:p14="http://schemas.microsoft.com/office/powerpoint/2010/main" val="380954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
                                            <p:txEl>
                                              <p:pRg st="0" end="0"/>
                                            </p:txEl>
                                          </p:spTgt>
                                        </p:tgtEl>
                                        <p:attrNameLst>
                                          <p:attrName>style.visibility</p:attrName>
                                        </p:attrNameLst>
                                      </p:cBhvr>
                                      <p:to>
                                        <p:strVal val="visible"/>
                                      </p:to>
                                    </p:set>
                                    <p:animEffect transition="in" filter="fade">
                                      <p:cBhvr>
                                        <p:cTn id="7" dur="1000"/>
                                        <p:tgtEl>
                                          <p:spTgt spid="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
                                            <p:txEl>
                                              <p:pRg st="1" end="1"/>
                                            </p:txEl>
                                          </p:spTgt>
                                        </p:tgtEl>
                                        <p:attrNameLst>
                                          <p:attrName>style.visibility</p:attrName>
                                        </p:attrNameLst>
                                      </p:cBhvr>
                                      <p:to>
                                        <p:strVal val="visible"/>
                                      </p:to>
                                    </p:set>
                                    <p:animEffect transition="in" filter="fade">
                                      <p:cBhvr>
                                        <p:cTn id="12" dur="1000"/>
                                        <p:tgtEl>
                                          <p:spTgt spid="8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9">
                                            <p:txEl>
                                              <p:pRg st="2" end="2"/>
                                            </p:txEl>
                                          </p:spTgt>
                                        </p:tgtEl>
                                        <p:attrNameLst>
                                          <p:attrName>style.visibility</p:attrName>
                                        </p:attrNameLst>
                                      </p:cBhvr>
                                      <p:to>
                                        <p:strVal val="visible"/>
                                      </p:to>
                                    </p:set>
                                    <p:animEffect transition="in" filter="fade">
                                      <p:cBhvr>
                                        <p:cTn id="17" dur="1000"/>
                                        <p:tgtEl>
                                          <p:spTgt spid="8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11700" y="1150100"/>
            <a:ext cx="8520600" cy="801000"/>
          </a:xfrm>
          <a:prstGeom prst="rect">
            <a:avLst/>
          </a:prstGeom>
        </p:spPr>
        <p:txBody>
          <a:bodyPr spcFirstLastPara="1" vert="horz" wrap="square" lIns="91425" tIns="91425" rIns="91425" bIns="91425" anchor="t" anchorCtr="0">
            <a:noAutofit/>
          </a:bodyPr>
          <a:lstStyle/>
          <a:p>
            <a:pPr algn="l"/>
            <a:r>
              <a:rPr lang="en"/>
              <a:t>Bismark on Austria - 1866</a:t>
            </a:r>
            <a:endParaRPr/>
          </a:p>
        </p:txBody>
      </p:sp>
      <p:sp>
        <p:nvSpPr>
          <p:cNvPr id="96" name="Google Shape;96;p19"/>
          <p:cNvSpPr txBox="1">
            <a:spLocks noGrp="1"/>
          </p:cNvSpPr>
          <p:nvPr>
            <p:ph type="body" idx="1"/>
          </p:nvPr>
        </p:nvSpPr>
        <p:spPr>
          <a:xfrm>
            <a:off x="311700" y="2085925"/>
            <a:ext cx="8520600" cy="3340200"/>
          </a:xfrm>
          <a:prstGeom prst="rect">
            <a:avLst/>
          </a:prstGeom>
        </p:spPr>
        <p:txBody>
          <a:bodyPr spcFirstLastPara="1" vert="horz" wrap="square" lIns="91425" tIns="91425" rIns="91425" bIns="91425" anchor="t" anchorCtr="0">
            <a:noAutofit/>
          </a:bodyPr>
          <a:lstStyle/>
          <a:p>
            <a:pPr indent="-457200"/>
            <a:r>
              <a:rPr lang="en" sz="3200" dirty="0"/>
              <a:t>Do not want Austria to desire revenge against Germany.</a:t>
            </a:r>
            <a:endParaRPr sz="3200" dirty="0"/>
          </a:p>
          <a:p>
            <a:pPr indent="-457200">
              <a:spcBef>
                <a:spcPts val="1600"/>
              </a:spcBef>
              <a:spcAft>
                <a:spcPts val="1600"/>
              </a:spcAft>
            </a:pPr>
            <a:r>
              <a:rPr lang="en" sz="3200" dirty="0"/>
              <a:t>Self-Determination</a:t>
            </a:r>
            <a:endParaRPr sz="3200" dirty="0"/>
          </a:p>
        </p:txBody>
      </p:sp>
      <p:pic>
        <p:nvPicPr>
          <p:cNvPr id="97" name="Google Shape;97;p19" descr="Bismark.jpg"/>
          <p:cNvPicPr preferRelativeResize="0"/>
          <p:nvPr/>
        </p:nvPicPr>
        <p:blipFill>
          <a:blip r:embed="rId3">
            <a:alphaModFix/>
          </a:blip>
          <a:stretch>
            <a:fillRect/>
          </a:stretch>
        </p:blipFill>
        <p:spPr>
          <a:xfrm>
            <a:off x="5943600" y="2895600"/>
            <a:ext cx="2469125" cy="3292150"/>
          </a:xfrm>
          <a:prstGeom prst="rect">
            <a:avLst/>
          </a:prstGeom>
          <a:noFill/>
          <a:ln>
            <a:noFill/>
          </a:ln>
        </p:spPr>
      </p:pic>
    </p:spTree>
    <p:extLst>
      <p:ext uri="{BB962C8B-B14F-4D97-AF65-F5344CB8AC3E}">
        <p14:creationId xmlns:p14="http://schemas.microsoft.com/office/powerpoint/2010/main" val="226399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xEl>
                                              <p:pRg st="0" end="0"/>
                                            </p:txEl>
                                          </p:spTgt>
                                        </p:tgtEl>
                                        <p:attrNameLst>
                                          <p:attrName>style.visibility</p:attrName>
                                        </p:attrNameLst>
                                      </p:cBhvr>
                                      <p:to>
                                        <p:strVal val="visible"/>
                                      </p:to>
                                    </p:set>
                                    <p:animEffect transition="in" filter="fade">
                                      <p:cBhvr>
                                        <p:cTn id="7" dur="1000"/>
                                        <p:tgtEl>
                                          <p:spTgt spid="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
                                            <p:txEl>
                                              <p:pRg st="1" end="1"/>
                                            </p:txEl>
                                          </p:spTgt>
                                        </p:tgtEl>
                                        <p:attrNameLst>
                                          <p:attrName>style.visibility</p:attrName>
                                        </p:attrNameLst>
                                      </p:cBhvr>
                                      <p:to>
                                        <p:strVal val="visible"/>
                                      </p:to>
                                    </p:set>
                                    <p:animEffect transition="in" filter="fade">
                                      <p:cBhvr>
                                        <p:cTn id="12" dur="1000"/>
                                        <p:tgtEl>
                                          <p:spTgt spid="9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File:Map-NDB.svg"/>
          <p:cNvPicPr>
            <a:picLocks noChangeAspect="1" noChangeArrowheads="1"/>
          </p:cNvPicPr>
          <p:nvPr/>
        </p:nvPicPr>
        <p:blipFill>
          <a:blip r:embed="rId3" cstate="print"/>
          <a:srcRect/>
          <a:stretch>
            <a:fillRect/>
          </a:stretch>
        </p:blipFill>
        <p:spPr bwMode="auto">
          <a:xfrm>
            <a:off x="228600" y="601302"/>
            <a:ext cx="8686800" cy="6256698"/>
          </a:xfrm>
          <a:prstGeom prst="rect">
            <a:avLst/>
          </a:prstGeom>
          <a:noFill/>
        </p:spPr>
      </p:pic>
      <p:sp>
        <p:nvSpPr>
          <p:cNvPr id="3" name="Title 2"/>
          <p:cNvSpPr>
            <a:spLocks noGrp="1"/>
          </p:cNvSpPr>
          <p:nvPr>
            <p:ph type="title"/>
          </p:nvPr>
        </p:nvSpPr>
        <p:spPr>
          <a:xfrm>
            <a:off x="301752" y="-73152"/>
            <a:ext cx="8534400" cy="758952"/>
          </a:xfrm>
        </p:spPr>
        <p:txBody>
          <a:bodyPr/>
          <a:lstStyle/>
          <a:p>
            <a:r>
              <a:rPr lang="en-US" dirty="0" smtClean="0"/>
              <a:t>North German Confederation</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smtClean="0"/>
              <a:t>Step 3: Franco-Prussian </a:t>
            </a:r>
            <a:r>
              <a:rPr lang="en-US" dirty="0"/>
              <a:t>War</a:t>
            </a:r>
          </a:p>
        </p:txBody>
      </p:sp>
      <p:sp>
        <p:nvSpPr>
          <p:cNvPr id="12291" name="Rectangle 3"/>
          <p:cNvSpPr>
            <a:spLocks noGrp="1" noChangeArrowheads="1"/>
          </p:cNvSpPr>
          <p:nvPr>
            <p:ph idx="1"/>
          </p:nvPr>
        </p:nvSpPr>
        <p:spPr/>
        <p:txBody>
          <a:bodyPr>
            <a:normAutofit/>
          </a:bodyPr>
          <a:lstStyle/>
          <a:p>
            <a:pPr>
              <a:buFont typeface="Arial" panose="020B0604020202020204" pitchFamily="34" charset="0"/>
              <a:buChar char="•"/>
            </a:pPr>
            <a:r>
              <a:rPr lang="en-US" sz="3200" dirty="0" smtClean="0"/>
              <a:t>Felt that a war and victory over France would lead to more nationalism and the rest </a:t>
            </a:r>
            <a:r>
              <a:rPr lang="en-US" sz="3200" dirty="0" smtClean="0"/>
              <a:t>joining.</a:t>
            </a:r>
            <a:endParaRPr lang="en-US" sz="3200" dirty="0" smtClean="0"/>
          </a:p>
          <a:p>
            <a:pPr>
              <a:buFont typeface="Arial" panose="020B0604020202020204" pitchFamily="34" charset="0"/>
              <a:buChar char="•"/>
            </a:pPr>
            <a:r>
              <a:rPr lang="en-US" sz="3200" dirty="0" smtClean="0"/>
              <a:t>Due to political issues and Bismarck tampering with a letter, France declares war on German Confederation.</a:t>
            </a:r>
          </a:p>
          <a:p>
            <a:pPr>
              <a:buFont typeface="Arial" panose="020B0604020202020204" pitchFamily="34" charset="0"/>
              <a:buChar cha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9144" y="65394"/>
            <a:ext cx="8520600" cy="801000"/>
          </a:xfrm>
          <a:prstGeom prst="rect">
            <a:avLst/>
          </a:prstGeom>
        </p:spPr>
        <p:txBody>
          <a:bodyPr spcFirstLastPara="1" vert="horz" wrap="square" lIns="91425" tIns="91425" rIns="91425" bIns="91425" anchor="t" anchorCtr="0">
            <a:noAutofit/>
          </a:bodyPr>
          <a:lstStyle/>
          <a:p>
            <a:pPr algn="l"/>
            <a:r>
              <a:rPr lang="en" dirty="0"/>
              <a:t>Franco-Prussian </a:t>
            </a:r>
            <a:r>
              <a:rPr lang="en" dirty="0" smtClean="0"/>
              <a:t>War</a:t>
            </a:r>
            <a:br>
              <a:rPr lang="en" dirty="0" smtClean="0"/>
            </a:br>
            <a:r>
              <a:rPr lang="en" dirty="0" smtClean="0"/>
              <a:t> </a:t>
            </a:r>
            <a:r>
              <a:rPr lang="en" dirty="0"/>
              <a:t>- 1870</a:t>
            </a:r>
            <a:endParaRPr dirty="0"/>
          </a:p>
        </p:txBody>
      </p:sp>
      <p:sp>
        <p:nvSpPr>
          <p:cNvPr id="103" name="Google Shape;103;p20"/>
          <p:cNvSpPr txBox="1">
            <a:spLocks noGrp="1"/>
          </p:cNvSpPr>
          <p:nvPr>
            <p:ph type="body" idx="1"/>
          </p:nvPr>
        </p:nvSpPr>
        <p:spPr>
          <a:xfrm>
            <a:off x="0" y="2096425"/>
            <a:ext cx="5773200" cy="3340200"/>
          </a:xfrm>
          <a:prstGeom prst="rect">
            <a:avLst/>
          </a:prstGeom>
        </p:spPr>
        <p:txBody>
          <a:bodyPr spcFirstLastPara="1" vert="horz" wrap="square" lIns="91425" tIns="91425" rIns="91425" bIns="91425" anchor="t" anchorCtr="0">
            <a:noAutofit/>
          </a:bodyPr>
          <a:lstStyle/>
          <a:p>
            <a:pPr marL="342900"/>
            <a:r>
              <a:rPr lang="en" sz="2800" dirty="0"/>
              <a:t>Bismarck changed text in a letter </a:t>
            </a:r>
            <a:r>
              <a:rPr lang="en" sz="2800" dirty="0" smtClean="0"/>
              <a:t>that insulted </a:t>
            </a:r>
            <a:r>
              <a:rPr lang="en" sz="2800" dirty="0"/>
              <a:t>the </a:t>
            </a:r>
            <a:r>
              <a:rPr lang="en" sz="2800" dirty="0" smtClean="0"/>
              <a:t>Franch. </a:t>
            </a:r>
            <a:endParaRPr sz="2800" dirty="0"/>
          </a:p>
          <a:p>
            <a:pPr marL="342900">
              <a:spcBef>
                <a:spcPts val="1600"/>
              </a:spcBef>
            </a:pPr>
            <a:r>
              <a:rPr lang="en" sz="2800" dirty="0"/>
              <a:t>EMS Dispatch was published in France on Bastille </a:t>
            </a:r>
            <a:r>
              <a:rPr lang="en" sz="2800" dirty="0" smtClean="0"/>
              <a:t>Day. </a:t>
            </a:r>
            <a:endParaRPr sz="2800" dirty="0"/>
          </a:p>
          <a:p>
            <a:pPr marL="342900">
              <a:spcBef>
                <a:spcPts val="1600"/>
              </a:spcBef>
            </a:pPr>
            <a:r>
              <a:rPr lang="en" sz="2800" dirty="0"/>
              <a:t>France declared </a:t>
            </a:r>
            <a:r>
              <a:rPr lang="en" sz="2800" dirty="0" smtClean="0"/>
              <a:t>war.</a:t>
            </a:r>
            <a:endParaRPr sz="2800" dirty="0"/>
          </a:p>
          <a:p>
            <a:pPr marL="342900">
              <a:spcBef>
                <a:spcPts val="1600"/>
              </a:spcBef>
            </a:pPr>
            <a:r>
              <a:rPr lang="en" sz="2800" dirty="0"/>
              <a:t>North &amp; South </a:t>
            </a:r>
            <a:r>
              <a:rPr lang="en" sz="2800" dirty="0" smtClean="0"/>
              <a:t>unite.</a:t>
            </a:r>
            <a:endParaRPr sz="2800" dirty="0"/>
          </a:p>
          <a:p>
            <a:pPr marL="342900">
              <a:spcBef>
                <a:spcPts val="1600"/>
              </a:spcBef>
              <a:spcAft>
                <a:spcPts val="1600"/>
              </a:spcAft>
            </a:pPr>
            <a:r>
              <a:rPr lang="en" sz="2800" dirty="0"/>
              <a:t>Final stage of unification </a:t>
            </a:r>
            <a:endParaRPr sz="2800" dirty="0"/>
          </a:p>
        </p:txBody>
      </p:sp>
      <p:pic>
        <p:nvPicPr>
          <p:cNvPr id="104" name="Google Shape;104;p20" descr="events-franco-prussian-war-1870-1871-ems-dispatch-report-of-henrich-BA7YCH.jpg"/>
          <p:cNvPicPr preferRelativeResize="0"/>
          <p:nvPr/>
        </p:nvPicPr>
        <p:blipFill>
          <a:blip r:embed="rId3">
            <a:alphaModFix/>
          </a:blip>
          <a:stretch>
            <a:fillRect/>
          </a:stretch>
        </p:blipFill>
        <p:spPr>
          <a:xfrm>
            <a:off x="5257800" y="65394"/>
            <a:ext cx="3649788" cy="6272881"/>
          </a:xfrm>
          <a:prstGeom prst="rect">
            <a:avLst/>
          </a:prstGeom>
          <a:noFill/>
          <a:ln>
            <a:noFill/>
          </a:ln>
        </p:spPr>
      </p:pic>
    </p:spTree>
    <p:extLst>
      <p:ext uri="{BB962C8B-B14F-4D97-AF65-F5344CB8AC3E}">
        <p14:creationId xmlns:p14="http://schemas.microsoft.com/office/powerpoint/2010/main" val="112826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xEl>
                                              <p:pRg st="0" end="0"/>
                                            </p:txEl>
                                          </p:spTgt>
                                        </p:tgtEl>
                                        <p:attrNameLst>
                                          <p:attrName>style.visibility</p:attrName>
                                        </p:attrNameLst>
                                      </p:cBhvr>
                                      <p:to>
                                        <p:strVal val="visible"/>
                                      </p:to>
                                    </p:set>
                                    <p:animEffect transition="in" filter="fade">
                                      <p:cBhvr>
                                        <p:cTn id="7" dur="1000"/>
                                        <p:tgtEl>
                                          <p:spTgt spid="1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
                                            <p:txEl>
                                              <p:pRg st="1" end="1"/>
                                            </p:txEl>
                                          </p:spTgt>
                                        </p:tgtEl>
                                        <p:attrNameLst>
                                          <p:attrName>style.visibility</p:attrName>
                                        </p:attrNameLst>
                                      </p:cBhvr>
                                      <p:to>
                                        <p:strVal val="visible"/>
                                      </p:to>
                                    </p:set>
                                    <p:animEffect transition="in" filter="fade">
                                      <p:cBhvr>
                                        <p:cTn id="12" dur="1000"/>
                                        <p:tgtEl>
                                          <p:spTgt spid="1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
                                            <p:txEl>
                                              <p:pRg st="2" end="2"/>
                                            </p:txEl>
                                          </p:spTgt>
                                        </p:tgtEl>
                                        <p:attrNameLst>
                                          <p:attrName>style.visibility</p:attrName>
                                        </p:attrNameLst>
                                      </p:cBhvr>
                                      <p:to>
                                        <p:strVal val="visible"/>
                                      </p:to>
                                    </p:set>
                                    <p:animEffect transition="in" filter="fade">
                                      <p:cBhvr>
                                        <p:cTn id="17" dur="1000"/>
                                        <p:tgtEl>
                                          <p:spTgt spid="1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
                                            <p:txEl>
                                              <p:pRg st="3" end="3"/>
                                            </p:txEl>
                                          </p:spTgt>
                                        </p:tgtEl>
                                        <p:attrNameLst>
                                          <p:attrName>style.visibility</p:attrName>
                                        </p:attrNameLst>
                                      </p:cBhvr>
                                      <p:to>
                                        <p:strVal val="visible"/>
                                      </p:to>
                                    </p:set>
                                    <p:animEffect transition="in" filter="fade">
                                      <p:cBhvr>
                                        <p:cTn id="22" dur="1000"/>
                                        <p:tgtEl>
                                          <p:spTgt spid="1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
                                            <p:txEl>
                                              <p:pRg st="4" end="4"/>
                                            </p:txEl>
                                          </p:spTgt>
                                        </p:tgtEl>
                                        <p:attrNameLst>
                                          <p:attrName>style.visibility</p:attrName>
                                        </p:attrNameLst>
                                      </p:cBhvr>
                                      <p:to>
                                        <p:strVal val="visible"/>
                                      </p:to>
                                    </p:set>
                                    <p:animEffect transition="in" filter="fade">
                                      <p:cBhvr>
                                        <p:cTn id="27" dur="1000"/>
                                        <p:tgtEl>
                                          <p:spTgt spid="1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311700" y="1150100"/>
            <a:ext cx="8520600" cy="801000"/>
          </a:xfrm>
          <a:prstGeom prst="rect">
            <a:avLst/>
          </a:prstGeom>
        </p:spPr>
        <p:txBody>
          <a:bodyPr spcFirstLastPara="1" vert="horz" wrap="square" lIns="91425" tIns="91425" rIns="91425" bIns="91425" anchor="t" anchorCtr="0">
            <a:noAutofit/>
          </a:bodyPr>
          <a:lstStyle/>
          <a:p>
            <a:pPr algn="l"/>
            <a:r>
              <a:rPr lang="en"/>
              <a:t>Proclamation - 1871</a:t>
            </a:r>
            <a:endParaRPr/>
          </a:p>
        </p:txBody>
      </p:sp>
      <p:sp>
        <p:nvSpPr>
          <p:cNvPr id="110" name="Google Shape;110;p21"/>
          <p:cNvSpPr txBox="1">
            <a:spLocks noGrp="1"/>
          </p:cNvSpPr>
          <p:nvPr>
            <p:ph type="body" idx="1"/>
          </p:nvPr>
        </p:nvSpPr>
        <p:spPr>
          <a:xfrm>
            <a:off x="0" y="2085924"/>
            <a:ext cx="6553200" cy="3781475"/>
          </a:xfrm>
          <a:prstGeom prst="rect">
            <a:avLst/>
          </a:prstGeom>
        </p:spPr>
        <p:txBody>
          <a:bodyPr spcFirstLastPara="1" vert="horz" wrap="square" lIns="91425" tIns="91425" rIns="91425" bIns="91425" anchor="t" anchorCtr="0">
            <a:noAutofit/>
          </a:bodyPr>
          <a:lstStyle/>
          <a:p>
            <a:pPr indent="-457200"/>
            <a:r>
              <a:rPr lang="en" sz="2800" dirty="0"/>
              <a:t>New leader of Germany Kaiser William I.</a:t>
            </a:r>
            <a:endParaRPr sz="2800" dirty="0"/>
          </a:p>
          <a:p>
            <a:pPr indent="-457200">
              <a:spcBef>
                <a:spcPts val="1600"/>
              </a:spcBef>
            </a:pPr>
            <a:r>
              <a:rPr lang="en" sz="2800" dirty="0"/>
              <a:t>Germany is united.</a:t>
            </a:r>
            <a:endParaRPr sz="2800" dirty="0"/>
          </a:p>
          <a:p>
            <a:pPr indent="-457200">
              <a:spcBef>
                <a:spcPts val="1600"/>
              </a:spcBef>
              <a:spcAft>
                <a:spcPts val="1600"/>
              </a:spcAft>
            </a:pPr>
            <a:r>
              <a:rPr lang="en" sz="2800" dirty="0"/>
              <a:t>Seeds for World War I planted.</a:t>
            </a:r>
            <a:endParaRPr sz="2800" dirty="0"/>
          </a:p>
        </p:txBody>
      </p:sp>
      <p:pic>
        <p:nvPicPr>
          <p:cNvPr id="111" name="Google Shape;111;p21" descr="Wernerprokla.jpg"/>
          <p:cNvPicPr preferRelativeResize="0"/>
          <p:nvPr/>
        </p:nvPicPr>
        <p:blipFill>
          <a:blip r:embed="rId3">
            <a:alphaModFix/>
          </a:blip>
          <a:stretch>
            <a:fillRect/>
          </a:stretch>
        </p:blipFill>
        <p:spPr>
          <a:xfrm>
            <a:off x="5104421" y="3276600"/>
            <a:ext cx="3972523" cy="3070150"/>
          </a:xfrm>
          <a:prstGeom prst="rect">
            <a:avLst/>
          </a:prstGeom>
          <a:noFill/>
          <a:ln>
            <a:noFill/>
          </a:ln>
        </p:spPr>
      </p:pic>
    </p:spTree>
    <p:extLst>
      <p:ext uri="{BB962C8B-B14F-4D97-AF65-F5344CB8AC3E}">
        <p14:creationId xmlns:p14="http://schemas.microsoft.com/office/powerpoint/2010/main" val="307703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animEffect transition="in" filter="fade">
                                      <p:cBhvr>
                                        <p:cTn id="7" dur="1000"/>
                                        <p:tgtEl>
                                          <p:spTgt spid="1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0">
                                            <p:txEl>
                                              <p:pRg st="1" end="1"/>
                                            </p:txEl>
                                          </p:spTgt>
                                        </p:tgtEl>
                                        <p:attrNameLst>
                                          <p:attrName>style.visibility</p:attrName>
                                        </p:attrNameLst>
                                      </p:cBhvr>
                                      <p:to>
                                        <p:strVal val="visible"/>
                                      </p:to>
                                    </p:set>
                                    <p:animEffect transition="in" filter="fade">
                                      <p:cBhvr>
                                        <p:cTn id="12" dur="1000"/>
                                        <p:tgtEl>
                                          <p:spTgt spid="1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0">
                                            <p:txEl>
                                              <p:pRg st="2" end="2"/>
                                            </p:txEl>
                                          </p:spTgt>
                                        </p:tgtEl>
                                        <p:attrNameLst>
                                          <p:attrName>style.visibility</p:attrName>
                                        </p:attrNameLst>
                                      </p:cBhvr>
                                      <p:to>
                                        <p:strVal val="visible"/>
                                      </p:to>
                                    </p:set>
                                    <p:animEffect transition="in" filter="fade">
                                      <p:cBhvr>
                                        <p:cTn id="17" dur="1000"/>
                                        <p:tgtEl>
                                          <p:spTgt spid="1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smtClean="0"/>
              <a:t>Brief History</a:t>
            </a:r>
            <a:endParaRPr lang="en-US" dirty="0"/>
          </a:p>
        </p:txBody>
      </p:sp>
      <p:sp>
        <p:nvSpPr>
          <p:cNvPr id="6147" name="Rectangle 3"/>
          <p:cNvSpPr>
            <a:spLocks noGrp="1" noChangeArrowheads="1"/>
          </p:cNvSpPr>
          <p:nvPr>
            <p:ph idx="1"/>
          </p:nvPr>
        </p:nvSpPr>
        <p:spPr>
          <a:xfrm>
            <a:off x="457201" y="1845734"/>
            <a:ext cx="7909560" cy="4023360"/>
          </a:xfrm>
        </p:spPr>
        <p:txBody>
          <a:bodyPr>
            <a:normAutofit/>
          </a:bodyPr>
          <a:lstStyle/>
          <a:p>
            <a:pPr>
              <a:buFont typeface="Arial" panose="020B0604020202020204" pitchFamily="34" charset="0"/>
              <a:buChar char="•"/>
            </a:pPr>
            <a:r>
              <a:rPr lang="en-US" sz="3200" dirty="0" smtClean="0"/>
              <a:t>By the 1800s the Germany we know today consisted of 39 </a:t>
            </a:r>
            <a:r>
              <a:rPr lang="en-US" sz="3200" dirty="0"/>
              <a:t>independent </a:t>
            </a:r>
            <a:r>
              <a:rPr lang="en-US" sz="3200" dirty="0" smtClean="0"/>
              <a:t>states</a:t>
            </a:r>
          </a:p>
          <a:p>
            <a:pPr lvl="1">
              <a:buFont typeface="Arial" panose="020B0604020202020204" pitchFamily="34" charset="0"/>
              <a:buChar char="•"/>
            </a:pPr>
            <a:r>
              <a:rPr lang="en-US" sz="2800" dirty="0" smtClean="0"/>
              <a:t>The largest was Prussia</a:t>
            </a:r>
          </a:p>
          <a:p>
            <a:pPr>
              <a:buFont typeface="Arial" panose="020B0604020202020204" pitchFamily="34" charset="0"/>
              <a:buChar char="•"/>
            </a:pPr>
            <a:r>
              <a:rPr lang="en-US" sz="3300" dirty="0" smtClean="0"/>
              <a:t>These states shared the same culture and industry brought them closer together</a:t>
            </a:r>
            <a:endParaRPr lang="en-US" sz="3300" dirty="0"/>
          </a:p>
          <a:p>
            <a:pPr>
              <a:buFont typeface="Arial" panose="020B0604020202020204" pitchFamily="34" charset="0"/>
              <a:buChar char="•"/>
            </a:pPr>
            <a:r>
              <a:rPr lang="en-US" sz="3200" dirty="0" smtClean="0"/>
              <a:t>Most Countries in Europe did not want a unified Germany (too powerful)</a:t>
            </a:r>
          </a:p>
          <a:p>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3600" dirty="0" smtClean="0"/>
              <a:t>Germany is unified in 1871</a:t>
            </a:r>
          </a:p>
          <a:p>
            <a:pPr>
              <a:buFont typeface="Arial" panose="020B0604020202020204" pitchFamily="34" charset="0"/>
              <a:buChar char="•"/>
            </a:pPr>
            <a:r>
              <a:rPr lang="en-US" sz="3600" dirty="0" smtClean="0"/>
              <a:t>Bismarck becomes Chancellor of Germany</a:t>
            </a:r>
          </a:p>
          <a:p>
            <a:pPr>
              <a:buFont typeface="Arial" panose="020B0604020202020204" pitchFamily="34" charset="0"/>
              <a:buChar char="•"/>
            </a:pPr>
            <a:r>
              <a:rPr lang="en-US" sz="3600" dirty="0" smtClean="0"/>
              <a:t>Now, major powers in Europe are Britain, France, Austria, Russia, and Germany.</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22" descr="Hamerow1871map.jpg"/>
          <p:cNvPicPr preferRelativeResize="0"/>
          <p:nvPr/>
        </p:nvPicPr>
        <p:blipFill>
          <a:blip r:embed="rId3">
            <a:alphaModFix/>
          </a:blip>
          <a:stretch>
            <a:fillRect/>
          </a:stretch>
        </p:blipFill>
        <p:spPr>
          <a:xfrm>
            <a:off x="1152168" y="857250"/>
            <a:ext cx="6839664" cy="5143500"/>
          </a:xfrm>
          <a:prstGeom prst="rect">
            <a:avLst/>
          </a:prstGeom>
          <a:noFill/>
          <a:ln>
            <a:noFill/>
          </a:ln>
        </p:spPr>
      </p:pic>
    </p:spTree>
    <p:extLst>
      <p:ext uri="{BB962C8B-B14F-4D97-AF65-F5344CB8AC3E}">
        <p14:creationId xmlns:p14="http://schemas.microsoft.com/office/powerpoint/2010/main" val="2456035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http://homepages.wmich.edu/%7Ehega/PSCI340/images/map12.jpg"/>
          <p:cNvPicPr>
            <a:picLocks noChangeAspect="1" noChangeArrowheads="1"/>
          </p:cNvPicPr>
          <p:nvPr/>
        </p:nvPicPr>
        <p:blipFill>
          <a:blip r:embed="rId3" cstate="print"/>
          <a:srcRect/>
          <a:stretch>
            <a:fillRect/>
          </a:stretch>
        </p:blipFill>
        <p:spPr bwMode="auto">
          <a:xfrm>
            <a:off x="0" y="228600"/>
            <a:ext cx="8956790" cy="59436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map-unification of Germany-1big"/>
          <p:cNvPicPr>
            <a:picLocks noChangeAspect="1" noChangeArrowheads="1"/>
          </p:cNvPicPr>
          <p:nvPr/>
        </p:nvPicPr>
        <p:blipFill>
          <a:blip r:embed="rId3" cstate="print">
            <a:lum bright="-12000" contrast="12000"/>
          </a:blip>
          <a:srcRect/>
          <a:stretch>
            <a:fillRect/>
          </a:stretch>
        </p:blipFill>
        <p:spPr bwMode="auto">
          <a:xfrm>
            <a:off x="0" y="0"/>
            <a:ext cx="9144000" cy="6792576"/>
          </a:xfrm>
          <a:prstGeom prst="rect">
            <a:avLst/>
          </a:prstGeom>
          <a:noFill/>
          <a:ln w="9525">
            <a:solidFill>
              <a:schemeClr val="hlink"/>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descr="Germany - 1815.jpg"/>
          <p:cNvPicPr preferRelativeResize="0"/>
          <p:nvPr/>
        </p:nvPicPr>
        <p:blipFill>
          <a:blip r:embed="rId3">
            <a:alphaModFix/>
          </a:blip>
          <a:stretch>
            <a:fillRect/>
          </a:stretch>
        </p:blipFill>
        <p:spPr>
          <a:xfrm>
            <a:off x="452202" y="857251"/>
            <a:ext cx="8278151" cy="5143499"/>
          </a:xfrm>
          <a:prstGeom prst="rect">
            <a:avLst/>
          </a:prstGeom>
          <a:noFill/>
          <a:ln>
            <a:noFill/>
          </a:ln>
        </p:spPr>
      </p:pic>
    </p:spTree>
    <p:extLst>
      <p:ext uri="{BB962C8B-B14F-4D97-AF65-F5344CB8AC3E}">
        <p14:creationId xmlns:p14="http://schemas.microsoft.com/office/powerpoint/2010/main" val="3813682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resources.vrbo.com/resources/41441/images/VRBO_Map_Europe.gif"/>
          <p:cNvPicPr>
            <a:picLocks noChangeAspect="1" noChangeArrowheads="1"/>
          </p:cNvPicPr>
          <p:nvPr/>
        </p:nvPicPr>
        <p:blipFill>
          <a:blip r:embed="rId3" cstate="print"/>
          <a:srcRect/>
          <a:stretch>
            <a:fillRect/>
          </a:stretch>
        </p:blipFill>
        <p:spPr bwMode="auto">
          <a:xfrm>
            <a:off x="0" y="533400"/>
            <a:ext cx="9138339" cy="5715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22960" y="286604"/>
            <a:ext cx="7543800" cy="932597"/>
          </a:xfrm>
        </p:spPr>
        <p:txBody>
          <a:bodyPr/>
          <a:lstStyle/>
          <a:p>
            <a:r>
              <a:rPr lang="en-US" dirty="0"/>
              <a:t>Leader of German Unification</a:t>
            </a:r>
          </a:p>
        </p:txBody>
      </p:sp>
      <p:sp>
        <p:nvSpPr>
          <p:cNvPr id="9219" name="Rectangle 3"/>
          <p:cNvSpPr>
            <a:spLocks noGrp="1" noChangeArrowheads="1"/>
          </p:cNvSpPr>
          <p:nvPr>
            <p:ph idx="1"/>
          </p:nvPr>
        </p:nvSpPr>
        <p:spPr>
          <a:xfrm>
            <a:off x="228600" y="1676400"/>
            <a:ext cx="5638800" cy="4724400"/>
          </a:xfrm>
        </p:spPr>
        <p:txBody>
          <a:bodyPr>
            <a:normAutofit/>
          </a:bodyPr>
          <a:lstStyle/>
          <a:p>
            <a:pPr>
              <a:lnSpc>
                <a:spcPct val="90000"/>
              </a:lnSpc>
            </a:pPr>
            <a:r>
              <a:rPr lang="en-US" sz="3200" b="1" dirty="0"/>
              <a:t>Otto von </a:t>
            </a:r>
            <a:r>
              <a:rPr lang="en-US" sz="3200" b="1" dirty="0" smtClean="0"/>
              <a:t>Bismarck</a:t>
            </a:r>
            <a:endParaRPr lang="en-US" sz="3200" dirty="0" smtClean="0"/>
          </a:p>
          <a:p>
            <a:pPr>
              <a:lnSpc>
                <a:spcPct val="90000"/>
              </a:lnSpc>
              <a:buFont typeface="Arial" panose="020B0604020202020204" pitchFamily="34" charset="0"/>
              <a:buChar char="•"/>
            </a:pPr>
            <a:r>
              <a:rPr lang="en-US" sz="3200" dirty="0"/>
              <a:t>P</a:t>
            </a:r>
            <a:r>
              <a:rPr lang="en-US" sz="3200" dirty="0" smtClean="0"/>
              <a:t>rime </a:t>
            </a:r>
            <a:r>
              <a:rPr lang="en-US" sz="3200" dirty="0"/>
              <a:t>M</a:t>
            </a:r>
            <a:r>
              <a:rPr lang="en-US" sz="3200" dirty="0" smtClean="0"/>
              <a:t>inister </a:t>
            </a:r>
            <a:r>
              <a:rPr lang="en-US" sz="3200" dirty="0"/>
              <a:t>of </a:t>
            </a:r>
            <a:r>
              <a:rPr lang="en-US" sz="3200" dirty="0" smtClean="0"/>
              <a:t>Prussia</a:t>
            </a:r>
          </a:p>
          <a:p>
            <a:pPr>
              <a:lnSpc>
                <a:spcPct val="90000"/>
              </a:lnSpc>
              <a:buFont typeface="Arial" panose="020B0604020202020204" pitchFamily="34" charset="0"/>
              <a:buChar char="•"/>
            </a:pPr>
            <a:r>
              <a:rPr lang="en-US" sz="3200" dirty="0" smtClean="0"/>
              <a:t>Builds up Prussian military</a:t>
            </a:r>
          </a:p>
          <a:p>
            <a:pPr>
              <a:lnSpc>
                <a:spcPct val="90000"/>
              </a:lnSpc>
              <a:buFont typeface="Arial" panose="020B0604020202020204" pitchFamily="34" charset="0"/>
              <a:buChar char="•"/>
            </a:pPr>
            <a:r>
              <a:rPr lang="en-US" sz="3200" dirty="0" smtClean="0"/>
              <a:t>Authoritarian</a:t>
            </a:r>
            <a:endParaRPr lang="en-US" sz="3200" dirty="0"/>
          </a:p>
          <a:p>
            <a:pPr>
              <a:lnSpc>
                <a:spcPct val="90000"/>
              </a:lnSpc>
            </a:pPr>
            <a:endParaRPr lang="en-US" sz="2800" dirty="0"/>
          </a:p>
        </p:txBody>
      </p:sp>
      <p:pic>
        <p:nvPicPr>
          <p:cNvPr id="7170" name="Picture 2" descr="http://www.wwnorton.com/college/english/nael/images/20thc/Bismark.jpg"/>
          <p:cNvPicPr>
            <a:picLocks noChangeAspect="1" noChangeArrowheads="1"/>
          </p:cNvPicPr>
          <p:nvPr/>
        </p:nvPicPr>
        <p:blipFill>
          <a:blip r:embed="rId3" cstate="print"/>
          <a:srcRect/>
          <a:stretch>
            <a:fillRect/>
          </a:stretch>
        </p:blipFill>
        <p:spPr bwMode="auto">
          <a:xfrm>
            <a:off x="5867400" y="1943099"/>
            <a:ext cx="3143250" cy="4191001"/>
          </a:xfrm>
          <a:prstGeom prst="rect">
            <a:avLst/>
          </a:prstGeom>
          <a:noFill/>
        </p:spPr>
      </p:pic>
      <p:pic>
        <p:nvPicPr>
          <p:cNvPr id="7172" name="Picture 4" descr="http://cache.gawkerassets.com/assets/images/8/2012/02/medium_f049d77d05a6ba4e40101482d265b223.jpg"/>
          <p:cNvPicPr>
            <a:picLocks noChangeAspect="1" noChangeArrowheads="1"/>
          </p:cNvPicPr>
          <p:nvPr/>
        </p:nvPicPr>
        <p:blipFill>
          <a:blip r:embed="rId4" cstate="print"/>
          <a:srcRect/>
          <a:stretch>
            <a:fillRect/>
          </a:stretch>
        </p:blipFill>
        <p:spPr bwMode="auto">
          <a:xfrm>
            <a:off x="561232" y="4267199"/>
            <a:ext cx="4599050" cy="2590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Bismarck's Beliefs</a:t>
            </a:r>
            <a:endParaRPr lang="en-US" dirty="0"/>
          </a:p>
        </p:txBody>
      </p:sp>
      <p:sp>
        <p:nvSpPr>
          <p:cNvPr id="3" name="Content Placeholder 2"/>
          <p:cNvSpPr>
            <a:spLocks noGrp="1"/>
          </p:cNvSpPr>
          <p:nvPr>
            <p:ph idx="1"/>
          </p:nvPr>
        </p:nvSpPr>
        <p:spPr/>
        <p:txBody>
          <a:bodyPr/>
          <a:lstStyle/>
          <a:p>
            <a:pPr>
              <a:lnSpc>
                <a:spcPct val="90000"/>
              </a:lnSpc>
              <a:buFont typeface="Arial" panose="020B0604020202020204" pitchFamily="34" charset="0"/>
              <a:buChar char="•"/>
            </a:pPr>
            <a:r>
              <a:rPr lang="en-US" sz="3600" dirty="0" smtClean="0"/>
              <a:t>Wanted strong government &amp; army to </a:t>
            </a:r>
            <a:r>
              <a:rPr lang="en-US" sz="3600" b="1" dirty="0" smtClean="0"/>
              <a:t>unify </a:t>
            </a:r>
            <a:r>
              <a:rPr lang="en-US" sz="3600" b="1" dirty="0" smtClean="0"/>
              <a:t>Germany</a:t>
            </a:r>
          </a:p>
          <a:p>
            <a:pPr>
              <a:lnSpc>
                <a:spcPct val="90000"/>
              </a:lnSpc>
              <a:buFont typeface="Arial" panose="020B0604020202020204" pitchFamily="34" charset="0"/>
              <a:buChar char="•"/>
            </a:pPr>
            <a:endParaRPr lang="en-US" sz="3600" b="1" dirty="0" smtClean="0">
              <a:sym typeface="Wingdings" pitchFamily="2" charset="2"/>
            </a:endParaRPr>
          </a:p>
          <a:p>
            <a:pPr>
              <a:lnSpc>
                <a:spcPct val="90000"/>
              </a:lnSpc>
              <a:buFont typeface="Arial" panose="020B0604020202020204" pitchFamily="34" charset="0"/>
              <a:buChar char="•"/>
            </a:pPr>
            <a:r>
              <a:rPr lang="en-US" sz="3600" dirty="0" smtClean="0">
                <a:sym typeface="Wingdings" pitchFamily="2" charset="2"/>
              </a:rPr>
              <a:t>Embraced </a:t>
            </a:r>
            <a:r>
              <a:rPr lang="en-US" sz="3600" b="1" i="1" dirty="0" err="1" smtClean="0">
                <a:sym typeface="Wingdings" pitchFamily="2" charset="2"/>
              </a:rPr>
              <a:t>Realpolitik</a:t>
            </a:r>
            <a:r>
              <a:rPr lang="en-US" sz="3600" b="1" i="1" dirty="0" smtClean="0">
                <a:sym typeface="Wingdings" pitchFamily="2" charset="2"/>
              </a:rPr>
              <a:t> </a:t>
            </a:r>
            <a:r>
              <a:rPr lang="en-US" sz="3600" dirty="0" smtClean="0">
                <a:sym typeface="Wingdings" pitchFamily="2" charset="2"/>
              </a:rPr>
              <a:t>(politics of reality) = right of a country to pursue its self-interest by any means, including war.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1150100"/>
            <a:ext cx="8520600" cy="801000"/>
          </a:xfrm>
          <a:prstGeom prst="rect">
            <a:avLst/>
          </a:prstGeom>
        </p:spPr>
        <p:txBody>
          <a:bodyPr spcFirstLastPara="1" vert="horz" wrap="square" lIns="91425" tIns="91425" rIns="91425" bIns="91425" anchor="t" anchorCtr="0">
            <a:noAutofit/>
          </a:bodyPr>
          <a:lstStyle/>
          <a:p>
            <a:pPr algn="l"/>
            <a:r>
              <a:rPr lang="en"/>
              <a:t>Frankfurt Assembly - 1848</a:t>
            </a:r>
            <a:endParaRPr/>
          </a:p>
        </p:txBody>
      </p:sp>
      <p:sp>
        <p:nvSpPr>
          <p:cNvPr id="68" name="Google Shape;68;p15"/>
          <p:cNvSpPr txBox="1">
            <a:spLocks noGrp="1"/>
          </p:cNvSpPr>
          <p:nvPr>
            <p:ph type="body" idx="1"/>
          </p:nvPr>
        </p:nvSpPr>
        <p:spPr>
          <a:xfrm>
            <a:off x="311700" y="2085925"/>
            <a:ext cx="4520400" cy="3340200"/>
          </a:xfrm>
          <a:prstGeom prst="rect">
            <a:avLst/>
          </a:prstGeom>
        </p:spPr>
        <p:txBody>
          <a:bodyPr spcFirstLastPara="1" vert="horz" wrap="square" lIns="91425" tIns="91425" rIns="91425" bIns="91425" anchor="t" anchorCtr="0">
            <a:noAutofit/>
          </a:bodyPr>
          <a:lstStyle/>
          <a:p>
            <a:pPr indent="-457200">
              <a:buFont typeface="Arial" panose="020B0604020202020204" pitchFamily="34" charset="0"/>
              <a:buChar char="•"/>
            </a:pPr>
            <a:r>
              <a:rPr lang="en" sz="3200" dirty="0"/>
              <a:t>Call for German Unification</a:t>
            </a:r>
            <a:endParaRPr sz="3200" dirty="0"/>
          </a:p>
          <a:p>
            <a:pPr indent="-457200">
              <a:spcBef>
                <a:spcPts val="1600"/>
              </a:spcBef>
              <a:spcAft>
                <a:spcPts val="1600"/>
              </a:spcAft>
              <a:buFont typeface="Arial" panose="020B0604020202020204" pitchFamily="34" charset="0"/>
              <a:buChar char="•"/>
            </a:pPr>
            <a:r>
              <a:rPr lang="en" sz="3200" dirty="0"/>
              <a:t>Prussia wanted to unify the German States</a:t>
            </a:r>
            <a:endParaRPr sz="3200" dirty="0"/>
          </a:p>
        </p:txBody>
      </p:sp>
      <p:pic>
        <p:nvPicPr>
          <p:cNvPr id="69" name="Google Shape;69;p15" descr="german_national_assembly.jpg"/>
          <p:cNvPicPr preferRelativeResize="0"/>
          <p:nvPr/>
        </p:nvPicPr>
        <p:blipFill>
          <a:blip r:embed="rId3">
            <a:alphaModFix/>
          </a:blip>
          <a:stretch>
            <a:fillRect/>
          </a:stretch>
        </p:blipFill>
        <p:spPr>
          <a:xfrm>
            <a:off x="4920727" y="2300300"/>
            <a:ext cx="3918500" cy="2911449"/>
          </a:xfrm>
          <a:prstGeom prst="rect">
            <a:avLst/>
          </a:prstGeom>
          <a:noFill/>
          <a:ln>
            <a:noFill/>
          </a:ln>
        </p:spPr>
      </p:pic>
    </p:spTree>
    <p:extLst>
      <p:ext uri="{BB962C8B-B14F-4D97-AF65-F5344CB8AC3E}">
        <p14:creationId xmlns:p14="http://schemas.microsoft.com/office/powerpoint/2010/main" val="377129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animEffect transition="in" filter="fade">
                                      <p:cBhvr>
                                        <p:cTn id="7" dur="1000"/>
                                        <p:tgtEl>
                                          <p:spTgt spid="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1" end="1"/>
                                            </p:txEl>
                                          </p:spTgt>
                                        </p:tgtEl>
                                        <p:attrNameLst>
                                          <p:attrName>style.visibility</p:attrName>
                                        </p:attrNameLst>
                                      </p:cBhvr>
                                      <p:to>
                                        <p:strVal val="visible"/>
                                      </p:to>
                                    </p:set>
                                    <p:animEffect transition="in" filter="fade">
                                      <p:cBhvr>
                                        <p:cTn id="12" dur="1000"/>
                                        <p:tgtEl>
                                          <p:spTgt spid="6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Quotes by Bismarck</a:t>
            </a:r>
            <a:endParaRPr lang="en-US" dirty="0"/>
          </a:p>
        </p:txBody>
      </p:sp>
      <p:sp>
        <p:nvSpPr>
          <p:cNvPr id="3" name="Content Placeholder 2"/>
          <p:cNvSpPr>
            <a:spLocks noGrp="1"/>
          </p:cNvSpPr>
          <p:nvPr>
            <p:ph idx="1"/>
          </p:nvPr>
        </p:nvSpPr>
        <p:spPr/>
        <p:txBody>
          <a:bodyPr>
            <a:normAutofit/>
          </a:bodyPr>
          <a:lstStyle/>
          <a:p>
            <a:r>
              <a:rPr lang="en-US" sz="3200" b="1" i="1" dirty="0" smtClean="0">
                <a:latin typeface="Calibri Light" panose="020F0302020204030204" pitchFamily="34" charset="0"/>
                <a:cs typeface="Calibri Light" panose="020F0302020204030204" pitchFamily="34" charset="0"/>
              </a:rPr>
              <a:t>“The great questions of the day will not be settled by speeches and majority decisions but by blood and iron.”</a:t>
            </a:r>
          </a:p>
          <a:p>
            <a:r>
              <a:rPr lang="en-US" sz="3200" b="1" i="1" dirty="0" smtClean="0">
                <a:latin typeface="Calibri Light" panose="020F0302020204030204" pitchFamily="34" charset="0"/>
                <a:cs typeface="Calibri Light" panose="020F0302020204030204" pitchFamily="34" charset="0"/>
              </a:rPr>
              <a:t>“The less people know about how sausages and laws are made, the better they’ll sleep at night.”</a:t>
            </a:r>
          </a:p>
          <a:p>
            <a:r>
              <a:rPr lang="en-US" sz="3200" b="1" i="1" dirty="0" smtClean="0">
                <a:latin typeface="Calibri Light" panose="020F0302020204030204" pitchFamily="34" charset="0"/>
                <a:cs typeface="Calibri Light" panose="020F0302020204030204" pitchFamily="34" charset="0"/>
              </a:rPr>
              <a:t>“Some damned foolish thing in the Balkans will provoke the next war.”</a:t>
            </a:r>
          </a:p>
          <a:p>
            <a:endParaRPr lang="en-US" sz="2800" b="1" i="1" dirty="0" smtClean="0">
              <a:latin typeface="Calibri Light" panose="020F0302020204030204" pitchFamily="34" charset="0"/>
              <a:cs typeface="Calibri Light" panose="020F0302020204030204" pitchFamily="34" charset="0"/>
            </a:endParaRPr>
          </a:p>
          <a:p>
            <a:endParaRPr lang="en-US" i="1" dirty="0">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TM02900769[[fn=Retrospect]]</Template>
  <TotalTime>361</TotalTime>
  <Words>1003</Words>
  <Application>Microsoft Office PowerPoint</Application>
  <PresentationFormat>On-screen Show (4:3)</PresentationFormat>
  <Paragraphs>95</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Wingdings</vt:lpstr>
      <vt:lpstr>Retrospect</vt:lpstr>
      <vt:lpstr>German Unification</vt:lpstr>
      <vt:lpstr>Brief History</vt:lpstr>
      <vt:lpstr>PowerPoint Presentation</vt:lpstr>
      <vt:lpstr>PowerPoint Presentation</vt:lpstr>
      <vt:lpstr>PowerPoint Presentation</vt:lpstr>
      <vt:lpstr>Leader of German Unification</vt:lpstr>
      <vt:lpstr>Bismarck's Beliefs</vt:lpstr>
      <vt:lpstr>Frankfurt Assembly - 1848</vt:lpstr>
      <vt:lpstr>Quotes by Bismarck</vt:lpstr>
      <vt:lpstr>Letter to Austria - 1856</vt:lpstr>
      <vt:lpstr>Bismarck’s Plan</vt:lpstr>
      <vt:lpstr>Step 1: Nationalism</vt:lpstr>
      <vt:lpstr>Step 2: Austro-Prussian War</vt:lpstr>
      <vt:lpstr>Austro-Prussian War - 1866</vt:lpstr>
      <vt:lpstr>Bismark on Austria - 1866</vt:lpstr>
      <vt:lpstr>North German Confederation</vt:lpstr>
      <vt:lpstr>Step 3: Franco-Prussian War</vt:lpstr>
      <vt:lpstr>Franco-Prussian War  - 1870</vt:lpstr>
      <vt:lpstr>Proclamation - 1871</vt:lpstr>
      <vt:lpstr>Outcome</vt:lpstr>
      <vt:lpstr>PowerPoint Presentation</vt:lpstr>
      <vt:lpstr>PowerPoint Presentation</vt:lpstr>
    </vt:vector>
  </TitlesOfParts>
  <Company>GSCS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German Nationalism and Unification</dc:title>
  <dc:creator>GSCS</dc:creator>
  <cp:lastModifiedBy>Champion, Andrew    (ASD-W)</cp:lastModifiedBy>
  <cp:revision>44</cp:revision>
  <cp:lastPrinted>2019-04-01T14:25:23Z</cp:lastPrinted>
  <dcterms:created xsi:type="dcterms:W3CDTF">2012-03-15T12:48:41Z</dcterms:created>
  <dcterms:modified xsi:type="dcterms:W3CDTF">2019-04-01T15:00:20Z</dcterms:modified>
</cp:coreProperties>
</file>