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8"/>
  </p:notesMasterIdLst>
  <p:sldIdLst>
    <p:sldId id="256" r:id="rId2"/>
    <p:sldId id="267" r:id="rId3"/>
    <p:sldId id="269" r:id="rId4"/>
    <p:sldId id="270" r:id="rId5"/>
    <p:sldId id="271" r:id="rId6"/>
    <p:sldId id="257" r:id="rId7"/>
    <p:sldId id="258" r:id="rId8"/>
    <p:sldId id="259" r:id="rId9"/>
    <p:sldId id="260" r:id="rId10"/>
    <p:sldId id="268" r:id="rId11"/>
    <p:sldId id="261" r:id="rId12"/>
    <p:sldId id="262" r:id="rId13"/>
    <p:sldId id="263" r:id="rId14"/>
    <p:sldId id="272" r:id="rId15"/>
    <p:sldId id="274" r:id="rId16"/>
    <p:sldId id="273" r:id="rId17"/>
    <p:sldId id="264" r:id="rId18"/>
    <p:sldId id="265" r:id="rId19"/>
    <p:sldId id="275" r:id="rId20"/>
    <p:sldId id="278" r:id="rId21"/>
    <p:sldId id="276" r:id="rId22"/>
    <p:sldId id="277" r:id="rId23"/>
    <p:sldId id="279" r:id="rId24"/>
    <p:sldId id="280" r:id="rId25"/>
    <p:sldId id="281" r:id="rId26"/>
    <p:sldId id="266"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67" d="100"/>
          <a:sy n="67" d="100"/>
        </p:scale>
        <p:origin x="143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040E9-5CEB-4723-9C05-59CC50154F43}" type="datetimeFigureOut">
              <a:rPr lang="en-US" smtClean="0"/>
              <a:t>9/15/2016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2D1FB-1980-4F3C-B53D-C984D625BF95}" type="slidenum">
              <a:rPr lang="en-US" smtClean="0"/>
              <a:t>‹#›</a:t>
            </a:fld>
            <a:endParaRPr lang="en-US"/>
          </a:p>
        </p:txBody>
      </p:sp>
    </p:spTree>
    <p:extLst>
      <p:ext uri="{BB962C8B-B14F-4D97-AF65-F5344CB8AC3E}">
        <p14:creationId xmlns:p14="http://schemas.microsoft.com/office/powerpoint/2010/main" val="118038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Victoria_Strait" TargetMode="External"/><Relationship Id="rId3" Type="http://schemas.openxmlformats.org/officeDocument/2006/relationships/hyperlink" Target="https://en.wikipedia.org/wiki/Arctic_exploration" TargetMode="External"/><Relationship Id="rId7" Type="http://schemas.openxmlformats.org/officeDocument/2006/relationships/hyperlink" Target="https://en.wikipedia.org/wiki/Northwest_Passag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HMS_Terror_(1813)" TargetMode="External"/><Relationship Id="rId5" Type="http://schemas.openxmlformats.org/officeDocument/2006/relationships/hyperlink" Target="https://en.wikipedia.org/wiki/HMS_Erebus_(1826)" TargetMode="External"/><Relationship Id="rId10" Type="http://schemas.openxmlformats.org/officeDocument/2006/relationships/hyperlink" Target="https://en.wikipedia.org/wiki/Franklin's_lost_expedition#cite_note-2" TargetMode="External"/><Relationship Id="rId4" Type="http://schemas.openxmlformats.org/officeDocument/2006/relationships/hyperlink" Target="https://en.wikipedia.org/wiki/John_Franklin" TargetMode="External"/><Relationship Id="rId9" Type="http://schemas.openxmlformats.org/officeDocument/2006/relationships/hyperlink" Target="https://en.wikipedia.org/wiki/King_William_Islan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the artist</a:t>
            </a:r>
            <a:r>
              <a:rPr lang="en-US" baseline="0" dirty="0" smtClean="0"/>
              <a:t> use a horizontal format?</a:t>
            </a:r>
          </a:p>
          <a:p>
            <a:r>
              <a:rPr lang="en-US" baseline="0" dirty="0" smtClean="0"/>
              <a:t>What do you notice about the strip of land that runs across the picture?</a:t>
            </a:r>
            <a:endParaRPr lang="en-US" dirty="0"/>
          </a:p>
        </p:txBody>
      </p:sp>
      <p:sp>
        <p:nvSpPr>
          <p:cNvPr id="4" name="Slide Number Placeholder 3"/>
          <p:cNvSpPr>
            <a:spLocks noGrp="1"/>
          </p:cNvSpPr>
          <p:nvPr>
            <p:ph type="sldNum" sz="quarter" idx="10"/>
          </p:nvPr>
        </p:nvSpPr>
        <p:spPr/>
        <p:txBody>
          <a:bodyPr/>
          <a:lstStyle/>
          <a:p>
            <a:fld id="{80E2D1FB-1980-4F3C-B53D-C984D625BF95}" type="slidenum">
              <a:rPr lang="en-US" smtClean="0"/>
              <a:t>10</a:t>
            </a:fld>
            <a:endParaRPr lang="en-US"/>
          </a:p>
        </p:txBody>
      </p:sp>
    </p:spTree>
    <p:extLst>
      <p:ext uri="{BB962C8B-B14F-4D97-AF65-F5344CB8AC3E}">
        <p14:creationId xmlns:p14="http://schemas.microsoft.com/office/powerpoint/2010/main" val="171739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Franklin's lost expedition</a:t>
            </a:r>
            <a:r>
              <a:rPr lang="en-US" sz="1200" b="0" i="0" kern="1200" dirty="0" smtClean="0">
                <a:solidFill>
                  <a:schemeClr val="tx1"/>
                </a:solidFill>
                <a:effectLst/>
                <a:latin typeface="+mn-lt"/>
                <a:ea typeface="+mn-ea"/>
                <a:cs typeface="+mn-cs"/>
              </a:rPr>
              <a:t> was a British voyage of </a:t>
            </a:r>
            <a:r>
              <a:rPr lang="en-US" sz="1200" b="0" i="0" u="none" strike="noStrike" kern="1200" dirty="0" smtClean="0">
                <a:solidFill>
                  <a:schemeClr val="tx1"/>
                </a:solidFill>
                <a:effectLst/>
                <a:latin typeface="+mn-lt"/>
                <a:ea typeface="+mn-ea"/>
                <a:cs typeface="+mn-cs"/>
                <a:hlinkClick r:id="rId3" tooltip="Arctic exploration"/>
              </a:rPr>
              <a:t>Arctic exploration</a:t>
            </a:r>
            <a:r>
              <a:rPr lang="en-US" sz="1200" b="0" i="0" kern="1200" dirty="0" smtClean="0">
                <a:solidFill>
                  <a:schemeClr val="tx1"/>
                </a:solidFill>
                <a:effectLst/>
                <a:latin typeface="+mn-lt"/>
                <a:ea typeface="+mn-ea"/>
                <a:cs typeface="+mn-cs"/>
              </a:rPr>
              <a:t> led by Captain Sir </a:t>
            </a:r>
            <a:r>
              <a:rPr lang="en-US" sz="1200" b="0" i="0" u="none" strike="noStrike" kern="1200" dirty="0" smtClean="0">
                <a:solidFill>
                  <a:schemeClr val="tx1"/>
                </a:solidFill>
                <a:effectLst/>
                <a:latin typeface="+mn-lt"/>
                <a:ea typeface="+mn-ea"/>
                <a:cs typeface="+mn-cs"/>
                <a:hlinkClick r:id="rId4" tooltip="John Franklin"/>
              </a:rPr>
              <a:t>John Franklin</a:t>
            </a:r>
            <a:r>
              <a:rPr lang="en-US" sz="1200" b="0" i="0" kern="1200" dirty="0" smtClean="0">
                <a:solidFill>
                  <a:schemeClr val="tx1"/>
                </a:solidFill>
                <a:effectLst/>
                <a:latin typeface="+mn-lt"/>
                <a:ea typeface="+mn-ea"/>
                <a:cs typeface="+mn-cs"/>
              </a:rPr>
              <a:t> that departed England in 1845 aboard two ships, </a:t>
            </a:r>
            <a:r>
              <a:rPr lang="en-US" sz="1200" b="0" i="0" u="none" strike="noStrike" kern="1200" dirty="0" smtClean="0">
                <a:solidFill>
                  <a:schemeClr val="tx1"/>
                </a:solidFill>
                <a:effectLst/>
                <a:latin typeface="+mn-lt"/>
                <a:ea typeface="+mn-ea"/>
                <a:cs typeface="+mn-cs"/>
                <a:hlinkClick r:id="rId5" tooltip="HMS Erebus (1826)"/>
              </a:rPr>
              <a:t>HMS Erebus</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6" tooltip="HMS Terror (1813)"/>
              </a:rPr>
              <a:t>HMS Terror</a:t>
            </a:r>
            <a:r>
              <a:rPr lang="en-US" sz="1200" b="0" i="0" kern="1200" dirty="0" smtClean="0">
                <a:solidFill>
                  <a:schemeClr val="tx1"/>
                </a:solidFill>
                <a:effectLst/>
                <a:latin typeface="+mn-lt"/>
                <a:ea typeface="+mn-ea"/>
                <a:cs typeface="+mn-cs"/>
              </a:rPr>
              <a:t>. A Royal Navy officer and experienced explorer, Franklin had served on three previous Arctic expeditions, the latter two as commanding officer. His fourth and last, undertaken when he was 59, was meant to traverse the last </a:t>
            </a:r>
            <a:r>
              <a:rPr lang="en-US" sz="1200" b="0" i="0" kern="1200" dirty="0" err="1" smtClean="0">
                <a:solidFill>
                  <a:schemeClr val="tx1"/>
                </a:solidFill>
                <a:effectLst/>
                <a:latin typeface="+mn-lt"/>
                <a:ea typeface="+mn-ea"/>
                <a:cs typeface="+mn-cs"/>
              </a:rPr>
              <a:t>unnavigated</a:t>
            </a:r>
            <a:r>
              <a:rPr lang="en-US" sz="1200" b="0" i="0" kern="1200" dirty="0" smtClean="0">
                <a:solidFill>
                  <a:schemeClr val="tx1"/>
                </a:solidFill>
                <a:effectLst/>
                <a:latin typeface="+mn-lt"/>
                <a:ea typeface="+mn-ea"/>
                <a:cs typeface="+mn-cs"/>
              </a:rPr>
              <a:t> section of the </a:t>
            </a:r>
            <a:r>
              <a:rPr lang="en-US" sz="1200" b="0" i="0" u="none" strike="noStrike" kern="1200" dirty="0" smtClean="0">
                <a:solidFill>
                  <a:schemeClr val="tx1"/>
                </a:solidFill>
                <a:effectLst/>
                <a:latin typeface="+mn-lt"/>
                <a:ea typeface="+mn-ea"/>
                <a:cs typeface="+mn-cs"/>
                <a:hlinkClick r:id="rId7" tooltip="Northwest Passage"/>
              </a:rPr>
              <a:t>Northwest Passage</a:t>
            </a:r>
            <a:r>
              <a:rPr lang="en-US" sz="1200" b="0" i="0" kern="1200" dirty="0" smtClean="0">
                <a:solidFill>
                  <a:schemeClr val="tx1"/>
                </a:solidFill>
                <a:effectLst/>
                <a:latin typeface="+mn-lt"/>
                <a:ea typeface="+mn-ea"/>
                <a:cs typeface="+mn-cs"/>
              </a:rPr>
              <a:t>. After a few early fatalities, the two ships became icebound in </a:t>
            </a:r>
            <a:r>
              <a:rPr lang="en-US" sz="1200" b="0" i="0" u="none" strike="noStrike" kern="1200" dirty="0" smtClean="0">
                <a:solidFill>
                  <a:schemeClr val="tx1"/>
                </a:solidFill>
                <a:effectLst/>
                <a:latin typeface="+mn-lt"/>
                <a:ea typeface="+mn-ea"/>
                <a:cs typeface="+mn-cs"/>
                <a:hlinkClick r:id="rId8" tooltip="Victoria Strait"/>
              </a:rPr>
              <a:t>Victoria Strait</a:t>
            </a:r>
            <a:r>
              <a:rPr lang="en-US" sz="1200" b="0" i="0" kern="1200" dirty="0" smtClean="0">
                <a:solidFill>
                  <a:schemeClr val="tx1"/>
                </a:solidFill>
                <a:effectLst/>
                <a:latin typeface="+mn-lt"/>
                <a:ea typeface="+mn-ea"/>
                <a:cs typeface="+mn-cs"/>
              </a:rPr>
              <a:t> near </a:t>
            </a:r>
            <a:r>
              <a:rPr lang="en-US" sz="1200" b="0" i="0" u="none" strike="noStrike" kern="1200" dirty="0" smtClean="0">
                <a:solidFill>
                  <a:schemeClr val="tx1"/>
                </a:solidFill>
                <a:effectLst/>
                <a:latin typeface="+mn-lt"/>
                <a:ea typeface="+mn-ea"/>
                <a:cs typeface="+mn-cs"/>
                <a:hlinkClick r:id="rId9" tooltip="King William Island"/>
              </a:rPr>
              <a:t>King William Island</a:t>
            </a:r>
            <a:r>
              <a:rPr lang="en-US" sz="1200" b="0" i="0" kern="1200" dirty="0" smtClean="0">
                <a:solidFill>
                  <a:schemeClr val="tx1"/>
                </a:solidFill>
                <a:effectLst/>
                <a:latin typeface="+mn-lt"/>
                <a:ea typeface="+mn-ea"/>
                <a:cs typeface="+mn-cs"/>
              </a:rPr>
              <a:t> in the Canadian Arctic. The entire expedition, 129 men including Franklin, was lost.</a:t>
            </a:r>
            <a:r>
              <a:rPr lang="en-US" sz="1200" b="0" i="0" u="none" strike="noStrike" kern="1200" baseline="30000" dirty="0" smtClean="0">
                <a:solidFill>
                  <a:schemeClr val="tx1"/>
                </a:solidFill>
                <a:effectLst/>
                <a:latin typeface="+mn-lt"/>
                <a:ea typeface="+mn-ea"/>
                <a:cs typeface="+mn-cs"/>
                <a:hlinkClick r:id="rId10"/>
              </a:rPr>
              <a:t>[2]</a:t>
            </a:r>
            <a:endParaRPr lang="en-CA" dirty="0"/>
          </a:p>
        </p:txBody>
      </p:sp>
      <p:sp>
        <p:nvSpPr>
          <p:cNvPr id="4" name="Slide Number Placeholder 3"/>
          <p:cNvSpPr>
            <a:spLocks noGrp="1"/>
          </p:cNvSpPr>
          <p:nvPr>
            <p:ph type="sldNum" sz="quarter" idx="10"/>
          </p:nvPr>
        </p:nvSpPr>
        <p:spPr/>
        <p:txBody>
          <a:bodyPr/>
          <a:lstStyle/>
          <a:p>
            <a:fld id="{80E2D1FB-1980-4F3C-B53D-C984D625BF95}" type="slidenum">
              <a:rPr lang="en-US" smtClean="0"/>
              <a:t>18</a:t>
            </a:fld>
            <a:endParaRPr lang="en-US"/>
          </a:p>
        </p:txBody>
      </p:sp>
    </p:spTree>
    <p:extLst>
      <p:ext uri="{BB962C8B-B14F-4D97-AF65-F5344CB8AC3E}">
        <p14:creationId xmlns:p14="http://schemas.microsoft.com/office/powerpoint/2010/main" val="2491555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89EDC488-5907-498D-A2AE-D5BB0DBE49F2}" type="datetimeFigureOut">
              <a:rPr lang="en-US" smtClean="0"/>
              <a:pPr>
                <a:defRPr/>
              </a:pPr>
              <a:t>9/15/2016</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1FACED4-0EAA-4156-828F-D2BE3DC35251}" type="slidenum">
              <a:rPr lang="en-US" altLang="en-US" smtClean="0"/>
              <a:pPr>
                <a:defRPr/>
              </a:pPr>
              <a:t>‹#›</a:t>
            </a:fld>
            <a:endParaRPr lang="en-US" altLang="en-US"/>
          </a:p>
        </p:txBody>
      </p:sp>
    </p:spTree>
    <p:extLst>
      <p:ext uri="{BB962C8B-B14F-4D97-AF65-F5344CB8AC3E}">
        <p14:creationId xmlns:p14="http://schemas.microsoft.com/office/powerpoint/2010/main" val="18723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7BBD154-CAB5-4E6D-A1F7-6DF9A826AA11}" type="datetimeFigureOut">
              <a:rPr lang="en-US" smtClean="0"/>
              <a:pPr>
                <a:defRPr/>
              </a:pPr>
              <a:t>9/15/2016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3AC08CB8-2D4F-4717-88E8-1E581257B748}" type="slidenum">
              <a:rPr lang="en-US" altLang="en-US" smtClean="0"/>
              <a:pPr>
                <a:defRPr/>
              </a:pPr>
              <a:t>‹#›</a:t>
            </a:fld>
            <a:endParaRPr lang="en-US" altLang="en-US"/>
          </a:p>
        </p:txBody>
      </p:sp>
    </p:spTree>
    <p:extLst>
      <p:ext uri="{BB962C8B-B14F-4D97-AF65-F5344CB8AC3E}">
        <p14:creationId xmlns:p14="http://schemas.microsoft.com/office/powerpoint/2010/main" val="397730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7BBD154-CAB5-4E6D-A1F7-6DF9A826AA11}" type="datetimeFigureOut">
              <a:rPr lang="en-US" smtClean="0"/>
              <a:pPr>
                <a:defRPr/>
              </a:pPr>
              <a:t>9/15/2016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3AC08CB8-2D4F-4717-88E8-1E581257B748}" type="slidenum">
              <a:rPr lang="en-US" altLang="en-US" smtClean="0"/>
              <a:pPr>
                <a:defRPr/>
              </a:pPr>
              <a:t>‹#›</a:t>
            </a:fld>
            <a:endParaRPr lang="en-US" altLang="en-US"/>
          </a:p>
        </p:txBody>
      </p:sp>
    </p:spTree>
    <p:extLst>
      <p:ext uri="{BB962C8B-B14F-4D97-AF65-F5344CB8AC3E}">
        <p14:creationId xmlns:p14="http://schemas.microsoft.com/office/powerpoint/2010/main" val="165753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7BBD154-CAB5-4E6D-A1F7-6DF9A826AA11}" type="datetimeFigureOut">
              <a:rPr lang="en-US" smtClean="0"/>
              <a:pPr>
                <a:defRPr/>
              </a:pPr>
              <a:t>9/15/2016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3AC08CB8-2D4F-4717-88E8-1E581257B748}" type="slidenum">
              <a:rPr lang="en-US" altLang="en-US" smtClean="0"/>
              <a:pPr>
                <a:defRPr/>
              </a:pPr>
              <a:t>‹#›</a:t>
            </a:fld>
            <a:endParaRPr lang="en-US" altLang="en-US"/>
          </a:p>
        </p:txBody>
      </p:sp>
    </p:spTree>
    <p:extLst>
      <p:ext uri="{BB962C8B-B14F-4D97-AF65-F5344CB8AC3E}">
        <p14:creationId xmlns:p14="http://schemas.microsoft.com/office/powerpoint/2010/main" val="2487439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7BBD154-CAB5-4E6D-A1F7-6DF9A826AA11}" type="datetimeFigureOut">
              <a:rPr lang="en-US" smtClean="0"/>
              <a:pPr>
                <a:defRPr/>
              </a:pPr>
              <a:t>9/15/2016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3AC08CB8-2D4F-4717-88E8-1E581257B748}" type="slidenum">
              <a:rPr lang="en-US" altLang="en-US" smtClean="0"/>
              <a:pPr>
                <a:defRPr/>
              </a:pPr>
              <a:t>‹#›</a:t>
            </a:fld>
            <a:endParaRPr lang="en-US" altLang="en-US"/>
          </a:p>
        </p:txBody>
      </p:sp>
    </p:spTree>
    <p:extLst>
      <p:ext uri="{BB962C8B-B14F-4D97-AF65-F5344CB8AC3E}">
        <p14:creationId xmlns:p14="http://schemas.microsoft.com/office/powerpoint/2010/main" val="138779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E7BBD154-CAB5-4E6D-A1F7-6DF9A826AA11}" type="datetimeFigureOut">
              <a:rPr lang="en-US" smtClean="0"/>
              <a:pPr>
                <a:defRPr/>
              </a:pPr>
              <a:t>9/15/2016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3AC08CB8-2D4F-4717-88E8-1E581257B748}" type="slidenum">
              <a:rPr lang="en-US" altLang="en-US" smtClean="0"/>
              <a:pPr>
                <a:defRPr/>
              </a:pPr>
              <a:t>‹#›</a:t>
            </a:fld>
            <a:endParaRPr lang="en-US" altLang="en-US"/>
          </a:p>
        </p:txBody>
      </p:sp>
    </p:spTree>
    <p:extLst>
      <p:ext uri="{BB962C8B-B14F-4D97-AF65-F5344CB8AC3E}">
        <p14:creationId xmlns:p14="http://schemas.microsoft.com/office/powerpoint/2010/main" val="2609518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E7BBD154-CAB5-4E6D-A1F7-6DF9A826AA11}" type="datetimeFigureOut">
              <a:rPr lang="en-US" smtClean="0"/>
              <a:pPr>
                <a:defRPr/>
              </a:pPr>
              <a:t>9/15/2016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3AC08CB8-2D4F-4717-88E8-1E581257B748}" type="slidenum">
              <a:rPr lang="en-US" altLang="en-US" smtClean="0"/>
              <a:pPr>
                <a:defRPr/>
              </a:pPr>
              <a:t>‹#›</a:t>
            </a:fld>
            <a:endParaRPr lang="en-US" altLang="en-US"/>
          </a:p>
        </p:txBody>
      </p:sp>
    </p:spTree>
    <p:extLst>
      <p:ext uri="{BB962C8B-B14F-4D97-AF65-F5344CB8AC3E}">
        <p14:creationId xmlns:p14="http://schemas.microsoft.com/office/powerpoint/2010/main" val="1694871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A39F3ACE-4DE1-47DF-BAC5-8C1FDCBEEB19}" type="datetimeFigureOut">
              <a:rPr lang="en-US" smtClean="0"/>
              <a:pPr>
                <a:defRPr/>
              </a:pPr>
              <a:t>9/15/2016</a:t>
            </a:fld>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D0C41A1-88A0-42E9-8D69-769534E23377}" type="slidenum">
              <a:rPr lang="en-US" altLang="en-US" smtClean="0"/>
              <a:pPr>
                <a:defRPr/>
              </a:pPr>
              <a:t>‹#›</a:t>
            </a:fld>
            <a:endParaRPr lang="en-US" altLang="en-US"/>
          </a:p>
        </p:txBody>
      </p:sp>
    </p:spTree>
    <p:extLst>
      <p:ext uri="{BB962C8B-B14F-4D97-AF65-F5344CB8AC3E}">
        <p14:creationId xmlns:p14="http://schemas.microsoft.com/office/powerpoint/2010/main" val="2243831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7C4CDAC-0CDC-43F5-960E-69CA9804FCB7}" type="datetimeFigureOut">
              <a:rPr lang="en-US" smtClean="0"/>
              <a:pPr>
                <a:defRPr/>
              </a:pPr>
              <a:t>9/15/2016</a:t>
            </a:fld>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E519CCE-0CE2-43A1-BE45-F019AA77E502}" type="slidenum">
              <a:rPr lang="en-US" altLang="en-US" smtClean="0"/>
              <a:pPr>
                <a:defRPr/>
              </a:pPr>
              <a:t>‹#›</a:t>
            </a:fld>
            <a:endParaRPr lang="en-US" altLang="en-US"/>
          </a:p>
        </p:txBody>
      </p:sp>
    </p:spTree>
    <p:extLst>
      <p:ext uri="{BB962C8B-B14F-4D97-AF65-F5344CB8AC3E}">
        <p14:creationId xmlns:p14="http://schemas.microsoft.com/office/powerpoint/2010/main" val="13639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8862F16-EAB1-437E-9430-63AE35A130AA}" type="datetimeFigureOut">
              <a:rPr lang="en-US" smtClean="0"/>
              <a:pPr>
                <a:defRPr/>
              </a:pPr>
              <a:t>9/15/2016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9AF23AFE-94E8-4737-BEA8-F4BDFCE1B468}" type="slidenum">
              <a:rPr lang="en-US" altLang="en-US" smtClean="0"/>
              <a:pPr>
                <a:defRPr/>
              </a:pPr>
              <a:t>‹#›</a:t>
            </a:fld>
            <a:endParaRPr lang="en-US" altLang="en-US"/>
          </a:p>
        </p:txBody>
      </p:sp>
    </p:spTree>
    <p:extLst>
      <p:ext uri="{BB962C8B-B14F-4D97-AF65-F5344CB8AC3E}">
        <p14:creationId xmlns:p14="http://schemas.microsoft.com/office/powerpoint/2010/main" val="294957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393E56F-712A-4ED7-8428-B98D65112045}" type="datetimeFigureOut">
              <a:rPr lang="en-US" smtClean="0"/>
              <a:pPr>
                <a:defRPr/>
              </a:pPr>
              <a:t>9/15/2016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B494338A-CB55-48F3-BC67-69464E977C2A}" type="slidenum">
              <a:rPr lang="en-US" altLang="en-US" smtClean="0"/>
              <a:pPr>
                <a:defRPr/>
              </a:pPr>
              <a:t>‹#›</a:t>
            </a:fld>
            <a:endParaRPr lang="en-US" altLang="en-US"/>
          </a:p>
        </p:txBody>
      </p:sp>
    </p:spTree>
    <p:extLst>
      <p:ext uri="{BB962C8B-B14F-4D97-AF65-F5344CB8AC3E}">
        <p14:creationId xmlns:p14="http://schemas.microsoft.com/office/powerpoint/2010/main" val="237629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6D8951C-F81F-4FA3-A091-EF569BD50E5E}" type="datetimeFigureOut">
              <a:rPr lang="en-US" smtClean="0"/>
              <a:pPr>
                <a:defRPr/>
              </a:pPr>
              <a:t>9/15/2016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7B48E3B-DB42-4120-8211-770F573857E6}" type="slidenum">
              <a:rPr lang="en-US" altLang="en-US" smtClean="0"/>
              <a:pPr>
                <a:defRPr/>
              </a:pPr>
              <a:t>‹#›</a:t>
            </a:fld>
            <a:endParaRPr lang="en-US" altLang="en-US"/>
          </a:p>
        </p:txBody>
      </p:sp>
    </p:spTree>
    <p:extLst>
      <p:ext uri="{BB962C8B-B14F-4D97-AF65-F5344CB8AC3E}">
        <p14:creationId xmlns:p14="http://schemas.microsoft.com/office/powerpoint/2010/main" val="177699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3F8D388-B93A-4B07-A080-525E7EE69991}" type="datetimeFigureOut">
              <a:rPr lang="en-US" smtClean="0"/>
              <a:pPr>
                <a:defRPr/>
              </a:pPr>
              <a:t>9/15/2016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B2B5FDA-7A44-4B99-8CE8-BB39490DC908}" type="slidenum">
              <a:rPr lang="en-US" altLang="en-US" smtClean="0"/>
              <a:pPr>
                <a:defRPr/>
              </a:pPr>
              <a:t>‹#›</a:t>
            </a:fld>
            <a:endParaRPr lang="en-US" altLang="en-US"/>
          </a:p>
        </p:txBody>
      </p:sp>
    </p:spTree>
    <p:extLst>
      <p:ext uri="{BB962C8B-B14F-4D97-AF65-F5344CB8AC3E}">
        <p14:creationId xmlns:p14="http://schemas.microsoft.com/office/powerpoint/2010/main" val="272200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6EC1C99-4541-4C77-B3E4-30D483A618AB}" type="datetimeFigureOut">
              <a:rPr lang="en-US" smtClean="0"/>
              <a:pPr>
                <a:defRPr/>
              </a:pPr>
              <a:t>9/15/2016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A68D812E-0EE9-4C6D-9BE3-80E2A6F555BF}" type="slidenum">
              <a:rPr lang="en-US" altLang="en-US" smtClean="0"/>
              <a:pPr>
                <a:defRPr/>
              </a:pPr>
              <a:t>‹#›</a:t>
            </a:fld>
            <a:endParaRPr lang="en-US" altLang="en-US"/>
          </a:p>
        </p:txBody>
      </p:sp>
    </p:spTree>
    <p:extLst>
      <p:ext uri="{BB962C8B-B14F-4D97-AF65-F5344CB8AC3E}">
        <p14:creationId xmlns:p14="http://schemas.microsoft.com/office/powerpoint/2010/main" val="233966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60A82265-E474-40B1-833A-BF1C2F688926}" type="datetimeFigureOut">
              <a:rPr lang="en-US" smtClean="0"/>
              <a:pPr>
                <a:defRPr/>
              </a:pPr>
              <a:t>9/15/2016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FFF0643-96A6-4209-B8FD-08FC99B96D96}" type="slidenum">
              <a:rPr lang="en-US" altLang="en-US" smtClean="0"/>
              <a:pPr>
                <a:defRPr/>
              </a:pPr>
              <a:t>‹#›</a:t>
            </a:fld>
            <a:endParaRPr lang="en-US" altLang="en-US"/>
          </a:p>
        </p:txBody>
      </p:sp>
    </p:spTree>
    <p:extLst>
      <p:ext uri="{BB962C8B-B14F-4D97-AF65-F5344CB8AC3E}">
        <p14:creationId xmlns:p14="http://schemas.microsoft.com/office/powerpoint/2010/main" val="11265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90D6DE1-003D-4D5A-9B34-F326CE32EE8C}" type="datetimeFigureOut">
              <a:rPr lang="en-US" smtClean="0"/>
              <a:pPr>
                <a:defRPr/>
              </a:pPr>
              <a:t>9/15/2016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B4BD83D-568B-4A05-9969-4819BE974FB3}" type="slidenum">
              <a:rPr lang="en-US" altLang="en-US" smtClean="0"/>
              <a:pPr>
                <a:defRPr/>
              </a:pPr>
              <a:t>‹#›</a:t>
            </a:fld>
            <a:endParaRPr lang="en-US" altLang="en-US"/>
          </a:p>
        </p:txBody>
      </p:sp>
    </p:spTree>
    <p:extLst>
      <p:ext uri="{BB962C8B-B14F-4D97-AF65-F5344CB8AC3E}">
        <p14:creationId xmlns:p14="http://schemas.microsoft.com/office/powerpoint/2010/main" val="199086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D55287A-742B-4E43-BE8C-385A16EDF8BD}" type="datetimeFigureOut">
              <a:rPr lang="en-US" smtClean="0"/>
              <a:pPr>
                <a:defRPr/>
              </a:pPr>
              <a:t>9/15/2016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A7F2901C-C32A-4972-9C93-0DBB849C4928}" type="slidenum">
              <a:rPr lang="en-US" altLang="en-US" smtClean="0"/>
              <a:pPr>
                <a:defRPr/>
              </a:pPr>
              <a:t>‹#›</a:t>
            </a:fld>
            <a:endParaRPr lang="en-US" altLang="en-US"/>
          </a:p>
        </p:txBody>
      </p:sp>
    </p:spTree>
    <p:extLst>
      <p:ext uri="{BB962C8B-B14F-4D97-AF65-F5344CB8AC3E}">
        <p14:creationId xmlns:p14="http://schemas.microsoft.com/office/powerpoint/2010/main" val="344060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E7BBD154-CAB5-4E6D-A1F7-6DF9A826AA11}" type="datetimeFigureOut">
              <a:rPr lang="en-US" smtClean="0"/>
              <a:pPr>
                <a:defRPr/>
              </a:pPr>
              <a:t>9/15/2016</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3AC08CB8-2D4F-4717-88E8-1E581257B748}" type="slidenum">
              <a:rPr lang="en-US" altLang="en-US" smtClean="0"/>
              <a:pPr>
                <a:defRPr/>
              </a:pPr>
              <a:t>‹#›</a:t>
            </a:fld>
            <a:endParaRPr lang="en-US" altLang="en-US"/>
          </a:p>
        </p:txBody>
      </p:sp>
    </p:spTree>
    <p:extLst>
      <p:ext uri="{BB962C8B-B14F-4D97-AF65-F5344CB8AC3E}">
        <p14:creationId xmlns:p14="http://schemas.microsoft.com/office/powerpoint/2010/main" val="363990709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hyperlink" Target="http://www.cbc.ca/books/books100.html"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h_sr7L-HYA" TargetMode="External"/><Relationship Id="rId2" Type="http://schemas.openxmlformats.org/officeDocument/2006/relationships/hyperlink" Target="http://www.youtube.com/watch?v=N3BfuYz-B1U"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youtube.com/watch?v=YXP56TceaL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bsnews.com/8301-201_162-57551885/petroglyphs-stolen-from-sacred-calif-american-indian-si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a:extLst/>
        </p:spPr>
        <p:txBody>
          <a:bodyPr/>
          <a:lstStyle/>
          <a:p>
            <a:pPr eaLnBrk="1" fontAlgn="auto" hangingPunct="1">
              <a:spcAft>
                <a:spcPts val="0"/>
              </a:spcAft>
              <a:defRPr/>
            </a:pPr>
            <a:r>
              <a:rPr lang="en-US" dirty="0" smtClean="0"/>
              <a:t>Artists Reflect Canadian Identity Historic Overview</a:t>
            </a:r>
            <a:endParaRPr lang="en-US" dirty="0"/>
          </a:p>
        </p:txBody>
      </p:sp>
      <p:sp>
        <p:nvSpPr>
          <p:cNvPr id="5123" name="Subtitle 2"/>
          <p:cNvSpPr>
            <a:spLocks noGrp="1"/>
          </p:cNvSpPr>
          <p:nvPr>
            <p:ph type="subTitle" idx="1"/>
          </p:nvPr>
        </p:nvSpPr>
        <p:spPr/>
        <p:txBody>
          <a:bodyPr/>
          <a:lstStyle/>
          <a:p>
            <a:pPr marR="0" eaLnBrk="1" hangingPunct="1"/>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Charlottetown on the Island of St. John</a:t>
            </a:r>
            <a:r>
              <a:rPr lang="en-US" dirty="0" smtClean="0"/>
              <a:t>, c. 1778</a:t>
            </a:r>
            <a:endParaRPr lang="en-US" dirty="0"/>
          </a:p>
        </p:txBody>
      </p:sp>
      <p:pic>
        <p:nvPicPr>
          <p:cNvPr id="4" name="Content Placeholder 3"/>
          <p:cNvPicPr>
            <a:picLocks noGrp="1" noChangeAspect="1"/>
          </p:cNvPicPr>
          <p:nvPr>
            <p:ph idx="1"/>
          </p:nvPr>
        </p:nvPicPr>
        <p:blipFill>
          <a:blip r:embed="rId3"/>
          <a:stretch>
            <a:fillRect/>
          </a:stretch>
        </p:blipFill>
        <p:spPr>
          <a:xfrm>
            <a:off x="167939" y="2362200"/>
            <a:ext cx="8976061" cy="3505200"/>
          </a:xfrm>
          <a:prstGeom prst="rect">
            <a:avLst/>
          </a:prstGeom>
        </p:spPr>
      </p:pic>
    </p:spTree>
    <p:extLst>
      <p:ext uri="{BB962C8B-B14F-4D97-AF65-F5344CB8AC3E}">
        <p14:creationId xmlns:p14="http://schemas.microsoft.com/office/powerpoint/2010/main" val="2203830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 </a:t>
            </a:r>
          </a:p>
        </p:txBody>
      </p:sp>
      <p:sp>
        <p:nvSpPr>
          <p:cNvPr id="10243" name="Content Placeholder 2"/>
          <p:cNvSpPr>
            <a:spLocks noGrp="1"/>
          </p:cNvSpPr>
          <p:nvPr>
            <p:ph idx="1"/>
          </p:nvPr>
        </p:nvSpPr>
        <p:spPr>
          <a:xfrm>
            <a:off x="864382" y="2489200"/>
            <a:ext cx="7441418" cy="3530600"/>
          </a:xfrm>
        </p:spPr>
        <p:txBody>
          <a:bodyPr>
            <a:normAutofit/>
          </a:bodyPr>
          <a:lstStyle/>
          <a:p>
            <a:pPr eaLnBrk="1" hangingPunct="1"/>
            <a:r>
              <a:rPr lang="en-US" altLang="en-US" sz="2400" dirty="0" smtClean="0"/>
              <a:t>The topographers also drew the things they saw in their everyday life.  This kind of painting is often called </a:t>
            </a:r>
            <a:r>
              <a:rPr lang="en-US" altLang="en-US" sz="2400" b="1" u="sng" dirty="0" smtClean="0"/>
              <a:t>documentary  </a:t>
            </a:r>
            <a:r>
              <a:rPr lang="en-US" altLang="en-US" sz="2400" u="sng" dirty="0" smtClean="0"/>
              <a:t>painting because it provides a record of the times.</a:t>
            </a:r>
          </a:p>
          <a:p>
            <a:pPr eaLnBrk="1" hangingPunct="1"/>
            <a:endParaRPr lang="en-US" altLang="en-US" sz="2400" u="sng" dirty="0"/>
          </a:p>
          <a:p>
            <a:pPr eaLnBrk="1" hangingPunct="1"/>
            <a:r>
              <a:rPr lang="en-US" altLang="en-US" sz="2400" dirty="0" smtClean="0"/>
              <a:t>Many scenes and events in Atlantic Canada were painted this way.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Canada’s Natural Beauty</a:t>
            </a:r>
          </a:p>
        </p:txBody>
      </p:sp>
      <p:sp>
        <p:nvSpPr>
          <p:cNvPr id="11267" name="Content Placeholder 2"/>
          <p:cNvSpPr>
            <a:spLocks noGrp="1"/>
          </p:cNvSpPr>
          <p:nvPr>
            <p:ph idx="1"/>
          </p:nvPr>
        </p:nvSpPr>
        <p:spPr>
          <a:xfrm>
            <a:off x="609600" y="2197772"/>
            <a:ext cx="7315200" cy="3530600"/>
          </a:xfrm>
        </p:spPr>
        <p:txBody>
          <a:bodyPr>
            <a:normAutofit/>
          </a:bodyPr>
          <a:lstStyle/>
          <a:p>
            <a:pPr eaLnBrk="1" hangingPunct="1"/>
            <a:r>
              <a:rPr lang="en-US" altLang="en-US" sz="2400" dirty="0" smtClean="0"/>
              <a:t>Canada’s natural beauty has always been a subject for artists.  </a:t>
            </a:r>
            <a:r>
              <a:rPr lang="en-US" altLang="en-US" sz="2400" u="sng" dirty="0" smtClean="0"/>
              <a:t>Many paintings include images of rivers, lakes</a:t>
            </a:r>
            <a:r>
              <a:rPr lang="en-US" altLang="en-US" sz="2400" dirty="0" smtClean="0"/>
              <a:t>, and oceans as well as the people who used them for work and play.</a:t>
            </a:r>
          </a:p>
        </p:txBody>
      </p:sp>
      <p:pic>
        <p:nvPicPr>
          <p:cNvPr id="11268" name="Picture 4" descr="C:\Program Files\Microsoft Office\MEDIA\CAGCAT10\j009038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963072"/>
            <a:ext cx="3232150" cy="276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New People, New Paintings</a:t>
            </a:r>
          </a:p>
        </p:txBody>
      </p:sp>
      <p:sp>
        <p:nvSpPr>
          <p:cNvPr id="12291" name="Content Placeholder 2"/>
          <p:cNvSpPr>
            <a:spLocks noGrp="1"/>
          </p:cNvSpPr>
          <p:nvPr>
            <p:ph idx="1"/>
          </p:nvPr>
        </p:nvSpPr>
        <p:spPr>
          <a:xfrm>
            <a:off x="228600" y="2895600"/>
            <a:ext cx="3581400" cy="3530600"/>
          </a:xfrm>
        </p:spPr>
        <p:txBody>
          <a:bodyPr/>
          <a:lstStyle/>
          <a:p>
            <a:pPr eaLnBrk="1" hangingPunct="1"/>
            <a:r>
              <a:rPr lang="en-US" altLang="en-US" dirty="0" smtClean="0"/>
              <a:t>As more and more immigrants arrived in the 1800s, new artists appeared, adding to the diversity in Canadian art.  One famous painter </a:t>
            </a:r>
            <a:r>
              <a:rPr lang="en-US" altLang="en-US" b="1" dirty="0" smtClean="0"/>
              <a:t>Cornelius </a:t>
            </a:r>
            <a:r>
              <a:rPr lang="en-US" altLang="en-US" b="1" dirty="0" err="1" smtClean="0"/>
              <a:t>Krieghoff</a:t>
            </a:r>
            <a:r>
              <a:rPr lang="en-US" altLang="en-US" b="1" dirty="0" smtClean="0"/>
              <a:t>,  </a:t>
            </a:r>
            <a:r>
              <a:rPr lang="en-US" altLang="en-US" dirty="0" smtClean="0"/>
              <a:t>painted landscapes and people in the European style which told a story through painting.</a:t>
            </a:r>
          </a:p>
        </p:txBody>
      </p:sp>
      <p:pic>
        <p:nvPicPr>
          <p:cNvPr id="12293" name="Picture 5" descr="Image result for Cornelius Kriegh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50" y="2514600"/>
            <a:ext cx="5067300" cy="3583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Artists</a:t>
            </a:r>
            <a:endParaRPr lang="en-US" dirty="0"/>
          </a:p>
        </p:txBody>
      </p:sp>
      <p:sp>
        <p:nvSpPr>
          <p:cNvPr id="3" name="Content Placeholder 2"/>
          <p:cNvSpPr>
            <a:spLocks noGrp="1"/>
          </p:cNvSpPr>
          <p:nvPr>
            <p:ph idx="1"/>
          </p:nvPr>
        </p:nvSpPr>
        <p:spPr>
          <a:xfrm>
            <a:off x="864382" y="2286000"/>
            <a:ext cx="7898618" cy="3733800"/>
          </a:xfrm>
        </p:spPr>
        <p:txBody>
          <a:bodyPr>
            <a:noAutofit/>
          </a:bodyPr>
          <a:lstStyle/>
          <a:p>
            <a:r>
              <a:rPr lang="en-US" sz="2000" dirty="0" smtClean="0"/>
              <a:t>Many Canadian artists have captured the Canadian experience and identity and have gained international recognition. </a:t>
            </a:r>
          </a:p>
          <a:p>
            <a:endParaRPr lang="en-US" sz="2000" dirty="0" smtClean="0"/>
          </a:p>
          <a:p>
            <a:r>
              <a:rPr lang="en-US" sz="2000" dirty="0" smtClean="0"/>
              <a:t>Shirley Bear</a:t>
            </a:r>
          </a:p>
          <a:p>
            <a:r>
              <a:rPr lang="en-US" sz="2000" dirty="0" smtClean="0"/>
              <a:t>Alex Colville</a:t>
            </a:r>
          </a:p>
          <a:p>
            <a:r>
              <a:rPr lang="en-US" sz="2000" dirty="0" smtClean="0"/>
              <a:t>Tom Thomson</a:t>
            </a:r>
          </a:p>
          <a:p>
            <a:r>
              <a:rPr lang="en-US" sz="2000" dirty="0" smtClean="0"/>
              <a:t>Emily Carr</a:t>
            </a:r>
          </a:p>
          <a:p>
            <a:r>
              <a:rPr lang="en-US" sz="2000" dirty="0" smtClean="0"/>
              <a:t>Emily and Christopher Pratt</a:t>
            </a:r>
          </a:p>
          <a:p>
            <a:endParaRPr lang="en-US" sz="2000" dirty="0"/>
          </a:p>
        </p:txBody>
      </p:sp>
      <p:sp>
        <p:nvSpPr>
          <p:cNvPr id="5" name="TextBox 4"/>
          <p:cNvSpPr txBox="1"/>
          <p:nvPr/>
        </p:nvSpPr>
        <p:spPr>
          <a:xfrm>
            <a:off x="5410200" y="3480245"/>
            <a:ext cx="3004349" cy="2554545"/>
          </a:xfrm>
          <a:prstGeom prst="rect">
            <a:avLst/>
          </a:prstGeom>
          <a:noFill/>
        </p:spPr>
        <p:txBody>
          <a:bodyPr wrap="none" rtlCol="0">
            <a:spAutoFit/>
          </a:bodyPr>
          <a:lstStyle/>
          <a:p>
            <a:r>
              <a:rPr lang="en-US" sz="2000" b="1" dirty="0" smtClean="0">
                <a:solidFill>
                  <a:schemeClr val="tx1">
                    <a:lumMod val="65000"/>
                    <a:lumOff val="35000"/>
                  </a:schemeClr>
                </a:solidFill>
                <a:latin typeface="+mn-lt"/>
              </a:rPr>
              <a:t>Group Of Seven:</a:t>
            </a:r>
          </a:p>
          <a:p>
            <a:pPr marL="285750" indent="-285750">
              <a:buFont typeface="Wingdings" panose="05000000000000000000" pitchFamily="2" charset="2"/>
              <a:buChar char="Ø"/>
            </a:pPr>
            <a:r>
              <a:rPr lang="en-US" sz="2000" dirty="0" err="1" smtClean="0">
                <a:solidFill>
                  <a:schemeClr val="tx1">
                    <a:lumMod val="65000"/>
                    <a:lumOff val="35000"/>
                  </a:schemeClr>
                </a:solidFill>
                <a:latin typeface="+mn-lt"/>
              </a:rPr>
              <a:t>Lawren</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Harris, </a:t>
            </a:r>
            <a:endParaRPr lang="en-US" sz="2000" dirty="0" smtClean="0">
              <a:solidFill>
                <a:schemeClr val="tx1">
                  <a:lumMod val="65000"/>
                  <a:lumOff val="35000"/>
                </a:schemeClr>
              </a:solidFill>
              <a:latin typeface="+mn-lt"/>
            </a:endParaRPr>
          </a:p>
          <a:p>
            <a:pPr marL="285750" indent="-285750">
              <a:buFont typeface="Wingdings" panose="05000000000000000000" pitchFamily="2" charset="2"/>
              <a:buChar char="Ø"/>
            </a:pPr>
            <a:r>
              <a:rPr lang="en-US" sz="2000" dirty="0" smtClean="0">
                <a:solidFill>
                  <a:schemeClr val="tx1">
                    <a:lumMod val="65000"/>
                    <a:lumOff val="35000"/>
                  </a:schemeClr>
                </a:solidFill>
                <a:latin typeface="+mn-lt"/>
              </a:rPr>
              <a:t>J.E.H</a:t>
            </a:r>
            <a:r>
              <a:rPr lang="en-US" sz="2000" dirty="0">
                <a:solidFill>
                  <a:schemeClr val="tx1">
                    <a:lumMod val="65000"/>
                    <a:lumOff val="35000"/>
                  </a:schemeClr>
                </a:solidFill>
                <a:latin typeface="+mn-lt"/>
              </a:rPr>
              <a:t>. MacDonald, </a:t>
            </a:r>
            <a:endParaRPr lang="en-US" sz="2000" dirty="0" smtClean="0">
              <a:solidFill>
                <a:schemeClr val="tx1">
                  <a:lumMod val="65000"/>
                  <a:lumOff val="35000"/>
                </a:schemeClr>
              </a:solidFill>
              <a:latin typeface="+mn-lt"/>
            </a:endParaRPr>
          </a:p>
          <a:p>
            <a:pPr marL="285750" indent="-285750">
              <a:buFont typeface="Wingdings" panose="05000000000000000000" pitchFamily="2" charset="2"/>
              <a:buChar char="Ø"/>
            </a:pPr>
            <a:r>
              <a:rPr lang="en-US" sz="2000" dirty="0" smtClean="0">
                <a:solidFill>
                  <a:schemeClr val="tx1">
                    <a:lumMod val="65000"/>
                    <a:lumOff val="35000"/>
                  </a:schemeClr>
                </a:solidFill>
                <a:latin typeface="+mn-lt"/>
              </a:rPr>
              <a:t>Arthur </a:t>
            </a:r>
            <a:r>
              <a:rPr lang="en-US" sz="2000" dirty="0" err="1">
                <a:solidFill>
                  <a:schemeClr val="tx1">
                    <a:lumMod val="65000"/>
                    <a:lumOff val="35000"/>
                  </a:schemeClr>
                </a:solidFill>
                <a:latin typeface="+mn-lt"/>
              </a:rPr>
              <a:t>Lismer</a:t>
            </a:r>
            <a:r>
              <a:rPr lang="en-US" sz="2000" dirty="0">
                <a:solidFill>
                  <a:schemeClr val="tx1">
                    <a:lumMod val="65000"/>
                    <a:lumOff val="35000"/>
                  </a:schemeClr>
                </a:solidFill>
                <a:latin typeface="+mn-lt"/>
              </a:rPr>
              <a:t>, </a:t>
            </a:r>
            <a:endParaRPr lang="en-US" sz="2000" dirty="0" smtClean="0">
              <a:solidFill>
                <a:schemeClr val="tx1">
                  <a:lumMod val="65000"/>
                  <a:lumOff val="35000"/>
                </a:schemeClr>
              </a:solidFill>
              <a:latin typeface="+mn-lt"/>
            </a:endParaRPr>
          </a:p>
          <a:p>
            <a:pPr marL="285750" indent="-285750">
              <a:buFont typeface="Wingdings" panose="05000000000000000000" pitchFamily="2" charset="2"/>
              <a:buChar char="Ø"/>
            </a:pPr>
            <a:r>
              <a:rPr lang="en-US" sz="2000" dirty="0" smtClean="0">
                <a:solidFill>
                  <a:schemeClr val="tx1">
                    <a:lumMod val="65000"/>
                    <a:lumOff val="35000"/>
                  </a:schemeClr>
                </a:solidFill>
                <a:latin typeface="+mn-lt"/>
              </a:rPr>
              <a:t>Frederick </a:t>
            </a:r>
            <a:r>
              <a:rPr lang="en-US" sz="2000" dirty="0" err="1">
                <a:solidFill>
                  <a:schemeClr val="tx1">
                    <a:lumMod val="65000"/>
                    <a:lumOff val="35000"/>
                  </a:schemeClr>
                </a:solidFill>
                <a:latin typeface="+mn-lt"/>
              </a:rPr>
              <a:t>Varley</a:t>
            </a:r>
            <a:r>
              <a:rPr lang="en-US" sz="2000" dirty="0" smtClean="0">
                <a:solidFill>
                  <a:schemeClr val="tx1">
                    <a:lumMod val="65000"/>
                    <a:lumOff val="35000"/>
                  </a:schemeClr>
                </a:solidFill>
                <a:latin typeface="+mn-lt"/>
              </a:rPr>
              <a:t>,</a:t>
            </a:r>
          </a:p>
          <a:p>
            <a:pPr marL="285750" indent="-285750">
              <a:buFont typeface="Wingdings" panose="05000000000000000000" pitchFamily="2" charset="2"/>
              <a:buChar char="Ø"/>
            </a:pPr>
            <a:r>
              <a:rPr lang="en-US" sz="2000" dirty="0" smtClean="0">
                <a:solidFill>
                  <a:schemeClr val="tx1">
                    <a:lumMod val="65000"/>
                    <a:lumOff val="35000"/>
                  </a:schemeClr>
                </a:solidFill>
                <a:latin typeface="+mn-lt"/>
              </a:rPr>
              <a:t>Frank </a:t>
            </a:r>
            <a:r>
              <a:rPr lang="en-US" sz="2000" dirty="0">
                <a:solidFill>
                  <a:schemeClr val="tx1">
                    <a:lumMod val="65000"/>
                    <a:lumOff val="35000"/>
                  </a:schemeClr>
                </a:solidFill>
                <a:latin typeface="+mn-lt"/>
              </a:rPr>
              <a:t>Johnston, </a:t>
            </a:r>
            <a:endParaRPr lang="en-US" sz="2000" dirty="0" smtClean="0">
              <a:solidFill>
                <a:schemeClr val="tx1">
                  <a:lumMod val="65000"/>
                  <a:lumOff val="35000"/>
                </a:schemeClr>
              </a:solidFill>
              <a:latin typeface="+mn-lt"/>
            </a:endParaRPr>
          </a:p>
          <a:p>
            <a:pPr marL="285750" indent="-285750">
              <a:buFont typeface="Wingdings" panose="05000000000000000000" pitchFamily="2" charset="2"/>
              <a:buChar char="Ø"/>
            </a:pPr>
            <a:r>
              <a:rPr lang="en-US" sz="2000" dirty="0" smtClean="0">
                <a:solidFill>
                  <a:schemeClr val="tx1">
                    <a:lumMod val="65000"/>
                    <a:lumOff val="35000"/>
                  </a:schemeClr>
                </a:solidFill>
                <a:latin typeface="+mn-lt"/>
              </a:rPr>
              <a:t>Franklin </a:t>
            </a:r>
            <a:r>
              <a:rPr lang="en-US" sz="2000" dirty="0">
                <a:solidFill>
                  <a:schemeClr val="tx1">
                    <a:lumMod val="65000"/>
                    <a:lumOff val="35000"/>
                  </a:schemeClr>
                </a:solidFill>
                <a:latin typeface="+mn-lt"/>
              </a:rPr>
              <a:t>Carmichael </a:t>
            </a:r>
            <a:endParaRPr lang="en-US" sz="2000" dirty="0" smtClean="0">
              <a:solidFill>
                <a:schemeClr val="tx1">
                  <a:lumMod val="65000"/>
                  <a:lumOff val="35000"/>
                </a:schemeClr>
              </a:solidFill>
              <a:latin typeface="+mn-lt"/>
            </a:endParaRPr>
          </a:p>
          <a:p>
            <a:pPr marL="285750" indent="-285750">
              <a:buFont typeface="Wingdings" panose="05000000000000000000" pitchFamily="2" charset="2"/>
              <a:buChar char="Ø"/>
            </a:pPr>
            <a:r>
              <a:rPr lang="en-US" sz="2000" dirty="0" smtClean="0">
                <a:solidFill>
                  <a:schemeClr val="tx1">
                    <a:lumMod val="65000"/>
                    <a:lumOff val="35000"/>
                  </a:schemeClr>
                </a:solidFill>
                <a:latin typeface="+mn-lt"/>
              </a:rPr>
              <a:t>A.Y</a:t>
            </a:r>
            <a:r>
              <a:rPr lang="en-US" sz="2000" dirty="0">
                <a:solidFill>
                  <a:schemeClr val="tx1">
                    <a:lumMod val="65000"/>
                    <a:lumOff val="35000"/>
                  </a:schemeClr>
                </a:solidFill>
                <a:latin typeface="+mn-lt"/>
              </a:rPr>
              <a:t>. Jackson</a:t>
            </a:r>
          </a:p>
        </p:txBody>
      </p:sp>
    </p:spTree>
    <p:extLst>
      <p:ext uri="{BB962C8B-B14F-4D97-AF65-F5344CB8AC3E}">
        <p14:creationId xmlns:p14="http://schemas.microsoft.com/office/powerpoint/2010/main" val="3081516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Viewing</a:t>
            </a:r>
            <a:endParaRPr lang="en-US" dirty="0"/>
          </a:p>
        </p:txBody>
      </p:sp>
      <p:sp>
        <p:nvSpPr>
          <p:cNvPr id="3" name="Content Placeholder 2"/>
          <p:cNvSpPr>
            <a:spLocks noGrp="1"/>
          </p:cNvSpPr>
          <p:nvPr>
            <p:ph idx="1"/>
          </p:nvPr>
        </p:nvSpPr>
        <p:spPr/>
        <p:txBody>
          <a:bodyPr/>
          <a:lstStyle/>
          <a:p>
            <a:r>
              <a:rPr lang="en-US" dirty="0" smtClean="0"/>
              <a:t>Text Book </a:t>
            </a:r>
            <a:r>
              <a:rPr lang="en-US" dirty="0" err="1" smtClean="0"/>
              <a:t>pg</a:t>
            </a:r>
            <a:r>
              <a:rPr lang="en-US" dirty="0" smtClean="0"/>
              <a:t> 5-9</a:t>
            </a:r>
            <a:endParaRPr lang="en-US" dirty="0"/>
          </a:p>
        </p:txBody>
      </p:sp>
    </p:spTree>
    <p:extLst>
      <p:ext uri="{BB962C8B-B14F-4D97-AF65-F5344CB8AC3E}">
        <p14:creationId xmlns:p14="http://schemas.microsoft.com/office/powerpoint/2010/main" val="3618487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Identity in Art Assignment/Project</a:t>
            </a:r>
            <a:endParaRPr lang="en-US" dirty="0"/>
          </a:p>
        </p:txBody>
      </p:sp>
    </p:spTree>
    <p:extLst>
      <p:ext uri="{BB962C8B-B14F-4D97-AF65-F5344CB8AC3E}">
        <p14:creationId xmlns:p14="http://schemas.microsoft.com/office/powerpoint/2010/main" val="2517617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Canadian Literature</a:t>
            </a:r>
          </a:p>
        </p:txBody>
      </p:sp>
      <p:sp>
        <p:nvSpPr>
          <p:cNvPr id="13315" name="Content Placeholder 2"/>
          <p:cNvSpPr>
            <a:spLocks noGrp="1"/>
          </p:cNvSpPr>
          <p:nvPr>
            <p:ph idx="1"/>
          </p:nvPr>
        </p:nvSpPr>
        <p:spPr>
          <a:xfrm>
            <a:off x="215900" y="2152650"/>
            <a:ext cx="8623300" cy="4232275"/>
          </a:xfrm>
        </p:spPr>
        <p:txBody>
          <a:bodyPr>
            <a:normAutofit/>
          </a:bodyPr>
          <a:lstStyle/>
          <a:p>
            <a:pPr eaLnBrk="1" hangingPunct="1"/>
            <a:r>
              <a:rPr lang="en-US" altLang="en-US" sz="2400" dirty="0" smtClean="0"/>
              <a:t>Canadian literature covers all literary (books) genres (fictional/historical fiction) as writers tell stories, recount events, persuade, report, and describe</a:t>
            </a:r>
            <a:r>
              <a:rPr lang="en-US" altLang="en-US" sz="2400" dirty="0" smtClean="0"/>
              <a:t>.</a:t>
            </a:r>
          </a:p>
          <a:p>
            <a:pPr eaLnBrk="1" hangingPunct="1"/>
            <a:endParaRPr lang="en-US" altLang="en-US" sz="2400" dirty="0" smtClean="0"/>
          </a:p>
          <a:p>
            <a:pPr eaLnBrk="1" hangingPunct="1"/>
            <a:r>
              <a:rPr lang="en-US" altLang="en-US" sz="2400" dirty="0" smtClean="0"/>
              <a:t>One of the purposes of writing is to tell stories.  </a:t>
            </a:r>
            <a:r>
              <a:rPr lang="en-US" altLang="en-US" sz="2400" u="sng" dirty="0" smtClean="0"/>
              <a:t>Writing that tells a story is called </a:t>
            </a:r>
            <a:r>
              <a:rPr lang="en-US" altLang="en-US" sz="2400" b="1" u="sng" dirty="0" smtClean="0"/>
              <a:t>narrative </a:t>
            </a:r>
            <a:r>
              <a:rPr lang="en-US" altLang="en-US" sz="2400" u="sng" dirty="0" smtClean="0"/>
              <a:t>writing</a:t>
            </a:r>
            <a:r>
              <a:rPr lang="en-US" altLang="en-US" sz="2400" dirty="0" smtClean="0"/>
              <a:t>.  Its main purpose is to involve the reader in an experience, either factual or fictional.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Modern Storytelling</a:t>
            </a:r>
          </a:p>
        </p:txBody>
      </p:sp>
      <p:sp>
        <p:nvSpPr>
          <p:cNvPr id="14339" name="Content Placeholder 2"/>
          <p:cNvSpPr>
            <a:spLocks noGrp="1"/>
          </p:cNvSpPr>
          <p:nvPr>
            <p:ph idx="1"/>
          </p:nvPr>
        </p:nvSpPr>
        <p:spPr>
          <a:xfrm>
            <a:off x="864381" y="2489200"/>
            <a:ext cx="7647793" cy="3530600"/>
          </a:xfrm>
        </p:spPr>
        <p:txBody>
          <a:bodyPr>
            <a:normAutofit/>
          </a:bodyPr>
          <a:lstStyle/>
          <a:p>
            <a:pPr eaLnBrk="1" hangingPunct="1"/>
            <a:r>
              <a:rPr lang="en-US" altLang="en-US" sz="2000" dirty="0" smtClean="0"/>
              <a:t>Northwest Passage by Stan Rogers.</a:t>
            </a:r>
          </a:p>
          <a:p>
            <a:pPr eaLnBrk="1" hangingPunct="1"/>
            <a:r>
              <a:rPr lang="en-US" altLang="en-US" sz="2000" u="sng" dirty="0" smtClean="0"/>
              <a:t>Stan Rogers was a musician </a:t>
            </a:r>
            <a:r>
              <a:rPr lang="en-US" altLang="en-US" sz="2000" dirty="0" smtClean="0"/>
              <a:t>and a modern balladeer.</a:t>
            </a:r>
          </a:p>
          <a:p>
            <a:pPr eaLnBrk="1" hangingPunct="1"/>
            <a:r>
              <a:rPr lang="en-US" altLang="en-US" sz="2000" dirty="0" smtClean="0"/>
              <a:t>An interesting story in Canada’s history Rogers wrote about was Sir John Franklin’s 1845 expedition to the Arctic to find the Northwest Passage.  The expedition perished when its ships became frozen in the ice.</a:t>
            </a:r>
          </a:p>
        </p:txBody>
      </p:sp>
      <p:pic>
        <p:nvPicPr>
          <p:cNvPr id="14340" name="Picture 4" descr="C:\Users\brenda.daley\AppData\Local\Microsoft\Windows\Temporary Internet Files\Content.IE5\LBSJ25JZ\MP9004012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689475"/>
            <a:ext cx="325437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64382" y="2489200"/>
            <a:ext cx="7289018" cy="3530600"/>
          </a:xfrm>
        </p:spPr>
        <p:txBody>
          <a:bodyPr/>
          <a:lstStyle/>
          <a:p>
            <a:r>
              <a:rPr lang="en-US" dirty="0" smtClean="0"/>
              <a:t>Many Canadian authors have created stories that record our diverse past. </a:t>
            </a:r>
          </a:p>
          <a:p>
            <a:r>
              <a:rPr lang="en-US" dirty="0" smtClean="0"/>
              <a:t>Famous Canadian authors include: </a:t>
            </a:r>
          </a:p>
          <a:p>
            <a:pPr>
              <a:buFont typeface="Wingdings" panose="05000000000000000000" pitchFamily="2" charset="2"/>
              <a:buChar char="§"/>
            </a:pPr>
            <a:r>
              <a:rPr lang="en-US" dirty="0" smtClean="0"/>
              <a:t>Farley </a:t>
            </a:r>
            <a:r>
              <a:rPr lang="en-US" dirty="0" err="1" smtClean="0"/>
              <a:t>Mowat</a:t>
            </a:r>
            <a:endParaRPr lang="en-US" dirty="0" smtClean="0"/>
          </a:p>
          <a:p>
            <a:pPr>
              <a:buFont typeface="Wingdings" panose="05000000000000000000" pitchFamily="2" charset="2"/>
              <a:buChar char="§"/>
            </a:pPr>
            <a:r>
              <a:rPr lang="en-US" dirty="0" smtClean="0"/>
              <a:t>Margaret Atwood</a:t>
            </a:r>
          </a:p>
          <a:p>
            <a:pPr>
              <a:buFont typeface="Wingdings" panose="05000000000000000000" pitchFamily="2" charset="2"/>
              <a:buChar char="§"/>
            </a:pPr>
            <a:r>
              <a:rPr lang="en-US" dirty="0" smtClean="0"/>
              <a:t>Alice Munro</a:t>
            </a:r>
          </a:p>
          <a:p>
            <a:pPr>
              <a:buFont typeface="Wingdings" panose="05000000000000000000" pitchFamily="2" charset="2"/>
              <a:buChar char="§"/>
            </a:pPr>
            <a:r>
              <a:rPr lang="en-US" dirty="0" smtClean="0"/>
              <a:t>Susanna </a:t>
            </a:r>
            <a:r>
              <a:rPr lang="en-US" dirty="0" err="1" smtClean="0"/>
              <a:t>Moodie</a:t>
            </a:r>
            <a:endParaRPr lang="en-US" dirty="0" smtClean="0"/>
          </a:p>
          <a:p>
            <a:pPr>
              <a:buFont typeface="Wingdings" panose="05000000000000000000" pitchFamily="2" charset="2"/>
              <a:buChar char="§"/>
            </a:pPr>
            <a:r>
              <a:rPr lang="en-US" dirty="0" smtClean="0"/>
              <a:t>Lucy Maude Montgomery</a:t>
            </a:r>
          </a:p>
          <a:p>
            <a:pPr>
              <a:buFont typeface="Wingdings" panose="05000000000000000000" pitchFamily="2" charset="2"/>
              <a:buChar char="§"/>
            </a:pPr>
            <a:r>
              <a:rPr lang="en-US" dirty="0" smtClean="0"/>
              <a:t>Pierre </a:t>
            </a:r>
            <a:r>
              <a:rPr lang="en-US" dirty="0" err="1" smtClean="0"/>
              <a:t>Berton</a:t>
            </a:r>
            <a:endParaRPr lang="en-US" dirty="0" smtClean="0"/>
          </a:p>
          <a:p>
            <a:endParaRPr lang="en-CA" dirty="0"/>
          </a:p>
        </p:txBody>
      </p:sp>
    </p:spTree>
    <p:extLst>
      <p:ext uri="{BB962C8B-B14F-4D97-AF65-F5344CB8AC3E}">
        <p14:creationId xmlns:p14="http://schemas.microsoft.com/office/powerpoint/2010/main" val="136003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This…</a:t>
            </a:r>
            <a:endParaRPr lang="en-US" dirty="0"/>
          </a:p>
        </p:txBody>
      </p:sp>
      <p:sp>
        <p:nvSpPr>
          <p:cNvPr id="3" name="Content Placeholder 2"/>
          <p:cNvSpPr>
            <a:spLocks noGrp="1"/>
          </p:cNvSpPr>
          <p:nvPr>
            <p:ph idx="1"/>
          </p:nvPr>
        </p:nvSpPr>
        <p:spPr>
          <a:xfrm>
            <a:off x="864382" y="2489200"/>
            <a:ext cx="7212818" cy="3530600"/>
          </a:xfrm>
        </p:spPr>
        <p:txBody>
          <a:bodyPr>
            <a:normAutofit/>
          </a:bodyPr>
          <a:lstStyle/>
          <a:p>
            <a:r>
              <a:rPr lang="en-US" sz="2400" dirty="0" smtClean="0"/>
              <a:t>When viewing Canadian artwork it is important to consider the many factors that influence the art itself.</a:t>
            </a:r>
          </a:p>
          <a:p>
            <a:endParaRPr lang="en-US" sz="2400" dirty="0" smtClean="0"/>
          </a:p>
          <a:p>
            <a:r>
              <a:rPr lang="en-US" sz="2400" dirty="0" smtClean="0"/>
              <a:t>Some of the influencing factors include: geography, socioeconomic status, ethnic background, and when the art was created. </a:t>
            </a:r>
            <a:endParaRPr lang="en-US" sz="2400" dirty="0"/>
          </a:p>
        </p:txBody>
      </p:sp>
    </p:spTree>
    <p:extLst>
      <p:ext uri="{BB962C8B-B14F-4D97-AF65-F5344CB8AC3E}">
        <p14:creationId xmlns:p14="http://schemas.microsoft.com/office/powerpoint/2010/main" val="4068031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82" y="1145003"/>
            <a:ext cx="6830230" cy="709865"/>
          </a:xfrm>
        </p:spPr>
        <p:txBody>
          <a:bodyPr/>
          <a:lstStyle/>
          <a:p>
            <a:r>
              <a:rPr lang="en-US" dirty="0">
                <a:hlinkClick r:id="rId2"/>
              </a:rPr>
              <a:t>Top 100 Novels </a:t>
            </a:r>
            <a:r>
              <a:rPr lang="en-US" dirty="0"/>
              <a:t>that Make You Proud to Be a Canadian</a:t>
            </a:r>
            <a:r>
              <a:rPr lang="en-CA" dirty="0"/>
              <a:t/>
            </a:r>
            <a:br>
              <a:rPr lang="en-CA" dirty="0"/>
            </a:br>
            <a:endParaRPr lang="en-CA" dirty="0"/>
          </a:p>
        </p:txBody>
      </p:sp>
      <p:sp>
        <p:nvSpPr>
          <p:cNvPr id="3" name="Content Placeholder 2"/>
          <p:cNvSpPr>
            <a:spLocks noGrp="1"/>
          </p:cNvSpPr>
          <p:nvPr>
            <p:ph idx="1"/>
          </p:nvPr>
        </p:nvSpPr>
        <p:spPr/>
        <p:txBody>
          <a:bodyPr/>
          <a:lstStyle/>
          <a:p>
            <a:endParaRPr lang="en-CA" dirty="0"/>
          </a:p>
        </p:txBody>
      </p:sp>
      <p:pic>
        <p:nvPicPr>
          <p:cNvPr id="1026" name="Picture 2" descr="http://www.cbc.ca/books/upload/2014/10/fine_balance_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324" y="2919412"/>
            <a:ext cx="20955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bc.ca/books/upload/2014/10/Life_of_Pi_2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950" y="1778460"/>
            <a:ext cx="1736038" cy="269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bc.ca/books/neuromancer-books1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061" y="4579270"/>
            <a:ext cx="1251990" cy="19462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bc.ca/books/upload/2014/10/Handmaids_Tale_2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24" y="3396582"/>
            <a:ext cx="20955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bc.ca/books/room-books1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0580" y="1925890"/>
            <a:ext cx="1448919" cy="22524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cbc.ca/books/a_complicated_kindness-books1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5891" y="2285080"/>
            <a:ext cx="1806381" cy="28081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cbc.ca/books/essexcounty-books1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0251" y="4464049"/>
            <a:ext cx="1689063" cy="262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119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on the Ice </a:t>
            </a:r>
            <a:endParaRPr lang="en-CA" dirty="0"/>
          </a:p>
        </p:txBody>
      </p:sp>
      <p:sp>
        <p:nvSpPr>
          <p:cNvPr id="3" name="Content Placeholder 2"/>
          <p:cNvSpPr>
            <a:spLocks noGrp="1"/>
          </p:cNvSpPr>
          <p:nvPr>
            <p:ph idx="1"/>
          </p:nvPr>
        </p:nvSpPr>
        <p:spPr/>
        <p:txBody>
          <a:bodyPr/>
          <a:lstStyle/>
          <a:p>
            <a:endParaRPr lang="en-CA"/>
          </a:p>
        </p:txBody>
      </p:sp>
      <p:pic>
        <p:nvPicPr>
          <p:cNvPr id="1028" name="Picture 4" descr="Image result for death on the 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4146550" cy="4146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eath on the 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890" y="3352800"/>
            <a:ext cx="5051759" cy="308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681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CanLit</a:t>
            </a:r>
            <a:endParaRPr lang="en-CA" dirty="0"/>
          </a:p>
        </p:txBody>
      </p:sp>
      <p:sp>
        <p:nvSpPr>
          <p:cNvPr id="3" name="Content Placeholder 2"/>
          <p:cNvSpPr>
            <a:spLocks noGrp="1"/>
          </p:cNvSpPr>
          <p:nvPr>
            <p:ph idx="1"/>
          </p:nvPr>
        </p:nvSpPr>
        <p:spPr>
          <a:xfrm>
            <a:off x="864382" y="2489200"/>
            <a:ext cx="6984218" cy="3530600"/>
          </a:xfrm>
        </p:spPr>
        <p:txBody>
          <a:bodyPr>
            <a:normAutofit/>
          </a:bodyPr>
          <a:lstStyle/>
          <a:p>
            <a:r>
              <a:rPr lang="en-US" sz="2000" dirty="0" smtClean="0"/>
              <a:t>Canadian literature covers all literary genres as writers tell stories, write poems and recount events that add to Canadian Identity. </a:t>
            </a:r>
          </a:p>
          <a:p>
            <a:endParaRPr lang="en-US" sz="2000" dirty="0"/>
          </a:p>
          <a:p>
            <a:r>
              <a:rPr lang="en-US" sz="2000" dirty="0" smtClean="0"/>
              <a:t>If you had a story to tell about your Canadian experience, what would it be? Why?</a:t>
            </a:r>
            <a:endParaRPr lang="en-CA" sz="2000" dirty="0"/>
          </a:p>
        </p:txBody>
      </p:sp>
    </p:spTree>
    <p:extLst>
      <p:ext uri="{BB962C8B-B14F-4D97-AF65-F5344CB8AC3E}">
        <p14:creationId xmlns:p14="http://schemas.microsoft.com/office/powerpoint/2010/main" val="966818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CRTC</a:t>
            </a:r>
            <a:endParaRPr lang="en-CA" dirty="0"/>
          </a:p>
        </p:txBody>
      </p:sp>
      <p:sp>
        <p:nvSpPr>
          <p:cNvPr id="3" name="Content Placeholder 2"/>
          <p:cNvSpPr>
            <a:spLocks noGrp="1"/>
          </p:cNvSpPr>
          <p:nvPr>
            <p:ph idx="1"/>
          </p:nvPr>
        </p:nvSpPr>
        <p:spPr>
          <a:xfrm>
            <a:off x="864382" y="2489200"/>
            <a:ext cx="7441418" cy="3530600"/>
          </a:xfrm>
        </p:spPr>
        <p:txBody>
          <a:bodyPr>
            <a:normAutofit/>
          </a:bodyPr>
          <a:lstStyle/>
          <a:p>
            <a:r>
              <a:rPr lang="en-US" sz="2000" dirty="0" smtClean="0"/>
              <a:t>As far back at the 1920s Canadian artists felt that they struggled to find success when they were competing with larger countries with many more artists, especially musicians.</a:t>
            </a:r>
          </a:p>
          <a:p>
            <a:endParaRPr lang="en-US" sz="2000" dirty="0" smtClean="0"/>
          </a:p>
          <a:p>
            <a:r>
              <a:rPr lang="en-US" sz="2000" dirty="0" smtClean="0"/>
              <a:t>In 1958 the federal govt. passed the Broadcasting Act  which created the Board of Broadcasting Governors to ensure that the Canadian airways were “basically Canadian in content and character”. </a:t>
            </a:r>
            <a:endParaRPr lang="en-CA" sz="2000" dirty="0"/>
          </a:p>
        </p:txBody>
      </p:sp>
    </p:spTree>
    <p:extLst>
      <p:ext uri="{BB962C8B-B14F-4D97-AF65-F5344CB8AC3E}">
        <p14:creationId xmlns:p14="http://schemas.microsoft.com/office/powerpoint/2010/main" val="1624167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CRTC</a:t>
            </a:r>
            <a:endParaRPr lang="en-CA" dirty="0"/>
          </a:p>
        </p:txBody>
      </p:sp>
      <p:sp>
        <p:nvSpPr>
          <p:cNvPr id="3" name="Content Placeholder 2"/>
          <p:cNvSpPr>
            <a:spLocks noGrp="1"/>
          </p:cNvSpPr>
          <p:nvPr>
            <p:ph idx="1"/>
          </p:nvPr>
        </p:nvSpPr>
        <p:spPr>
          <a:xfrm>
            <a:off x="864382" y="2489200"/>
            <a:ext cx="7441418" cy="3530600"/>
          </a:xfrm>
        </p:spPr>
        <p:txBody>
          <a:bodyPr>
            <a:normAutofit/>
          </a:bodyPr>
          <a:lstStyle/>
          <a:p>
            <a:r>
              <a:rPr lang="en-US" sz="2000" dirty="0" smtClean="0"/>
              <a:t>The BBG quickly expanded to include television.</a:t>
            </a:r>
          </a:p>
          <a:p>
            <a:endParaRPr lang="en-US" sz="2000" dirty="0"/>
          </a:p>
          <a:p>
            <a:r>
              <a:rPr lang="en-US" sz="2000" dirty="0" smtClean="0"/>
              <a:t>The BBG was replaced in 1968 with the CRTC and a an name change in 1979 to Canadian Radio-Telecommunication Commission.</a:t>
            </a:r>
          </a:p>
          <a:p>
            <a:endParaRPr lang="en-US" sz="2000" dirty="0"/>
          </a:p>
          <a:p>
            <a:r>
              <a:rPr lang="en-US" sz="2000" dirty="0" smtClean="0"/>
              <a:t>This commission was designed to protect and promote Canadian culture and offer entertainment from a “Canadian point of view”.</a:t>
            </a:r>
            <a:endParaRPr lang="en-CA" sz="2000" dirty="0"/>
          </a:p>
        </p:txBody>
      </p:sp>
      <p:pic>
        <p:nvPicPr>
          <p:cNvPr id="2050" name="Picture 2" descr="Image result for cr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407" y="203199"/>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69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CRTC</a:t>
            </a:r>
            <a:endParaRPr lang="en-CA" dirty="0"/>
          </a:p>
        </p:txBody>
      </p:sp>
      <p:sp>
        <p:nvSpPr>
          <p:cNvPr id="3" name="Content Placeholder 2"/>
          <p:cNvSpPr>
            <a:spLocks noGrp="1"/>
          </p:cNvSpPr>
          <p:nvPr>
            <p:ph idx="1"/>
          </p:nvPr>
        </p:nvSpPr>
        <p:spPr>
          <a:xfrm>
            <a:off x="851681" y="2236787"/>
            <a:ext cx="7635093" cy="3530600"/>
          </a:xfrm>
        </p:spPr>
        <p:txBody>
          <a:bodyPr/>
          <a:lstStyle/>
          <a:p>
            <a:r>
              <a:rPr lang="en-US" dirty="0" smtClean="0"/>
              <a:t>The CRTC made sure that radio and television stations devote a specific amount of time each day to Canadian content and performances.</a:t>
            </a:r>
            <a:endParaRPr lang="en-CA" dirty="0"/>
          </a:p>
        </p:txBody>
      </p:sp>
      <p:sp>
        <p:nvSpPr>
          <p:cNvPr id="4" name="AutoShape 2" descr="Image result for Danger 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4"/>
          <p:cNvPicPr>
            <a:picLocks noChangeAspect="1"/>
          </p:cNvPicPr>
          <p:nvPr/>
        </p:nvPicPr>
        <p:blipFill>
          <a:blip r:embed="rId2"/>
          <a:stretch>
            <a:fillRect/>
          </a:stretch>
        </p:blipFill>
        <p:spPr>
          <a:xfrm>
            <a:off x="864382" y="4672012"/>
            <a:ext cx="1885950" cy="1333500"/>
          </a:xfrm>
          <a:prstGeom prst="rect">
            <a:avLst/>
          </a:prstGeom>
        </p:spPr>
      </p:pic>
      <p:pic>
        <p:nvPicPr>
          <p:cNvPr id="6" name="Picture 5"/>
          <p:cNvPicPr>
            <a:picLocks noChangeAspect="1"/>
          </p:cNvPicPr>
          <p:nvPr/>
        </p:nvPicPr>
        <p:blipFill>
          <a:blip r:embed="rId3"/>
          <a:stretch>
            <a:fillRect/>
          </a:stretch>
        </p:blipFill>
        <p:spPr>
          <a:xfrm>
            <a:off x="1769854" y="3376611"/>
            <a:ext cx="1095375" cy="1666875"/>
          </a:xfrm>
          <a:prstGeom prst="rect">
            <a:avLst/>
          </a:prstGeom>
        </p:spPr>
      </p:pic>
      <p:pic>
        <p:nvPicPr>
          <p:cNvPr id="7" name="Picture 6"/>
          <p:cNvPicPr>
            <a:picLocks noChangeAspect="1"/>
          </p:cNvPicPr>
          <p:nvPr/>
        </p:nvPicPr>
        <p:blipFill>
          <a:blip r:embed="rId4"/>
          <a:stretch>
            <a:fillRect/>
          </a:stretch>
        </p:blipFill>
        <p:spPr>
          <a:xfrm>
            <a:off x="4172753" y="5160960"/>
            <a:ext cx="1095375" cy="1666875"/>
          </a:xfrm>
          <a:prstGeom prst="rect">
            <a:avLst/>
          </a:prstGeom>
        </p:spPr>
      </p:pic>
      <p:pic>
        <p:nvPicPr>
          <p:cNvPr id="8" name="Picture 7"/>
          <p:cNvPicPr>
            <a:picLocks noChangeAspect="1"/>
          </p:cNvPicPr>
          <p:nvPr/>
        </p:nvPicPr>
        <p:blipFill>
          <a:blip r:embed="rId5"/>
          <a:stretch>
            <a:fillRect/>
          </a:stretch>
        </p:blipFill>
        <p:spPr>
          <a:xfrm>
            <a:off x="3194233" y="3412455"/>
            <a:ext cx="1095375" cy="1666875"/>
          </a:xfrm>
          <a:prstGeom prst="rect">
            <a:avLst/>
          </a:prstGeom>
        </p:spPr>
      </p:pic>
      <p:pic>
        <p:nvPicPr>
          <p:cNvPr id="9" name="Picture 8"/>
          <p:cNvPicPr>
            <a:picLocks noChangeAspect="1"/>
          </p:cNvPicPr>
          <p:nvPr/>
        </p:nvPicPr>
        <p:blipFill>
          <a:blip r:embed="rId6"/>
          <a:stretch>
            <a:fillRect/>
          </a:stretch>
        </p:blipFill>
        <p:spPr>
          <a:xfrm>
            <a:off x="2913855" y="5235573"/>
            <a:ext cx="1095375" cy="1666875"/>
          </a:xfrm>
          <a:prstGeom prst="rect">
            <a:avLst/>
          </a:prstGeom>
        </p:spPr>
      </p:pic>
      <p:pic>
        <p:nvPicPr>
          <p:cNvPr id="10" name="Picture 9"/>
          <p:cNvPicPr>
            <a:picLocks noChangeAspect="1"/>
          </p:cNvPicPr>
          <p:nvPr/>
        </p:nvPicPr>
        <p:blipFill>
          <a:blip r:embed="rId7"/>
          <a:stretch>
            <a:fillRect/>
          </a:stretch>
        </p:blipFill>
        <p:spPr>
          <a:xfrm>
            <a:off x="4427745" y="3005137"/>
            <a:ext cx="1095375" cy="1666875"/>
          </a:xfrm>
          <a:prstGeom prst="rect">
            <a:avLst/>
          </a:prstGeom>
        </p:spPr>
      </p:pic>
      <p:pic>
        <p:nvPicPr>
          <p:cNvPr id="11" name="Picture 10"/>
          <p:cNvPicPr>
            <a:picLocks noChangeAspect="1"/>
          </p:cNvPicPr>
          <p:nvPr/>
        </p:nvPicPr>
        <p:blipFill>
          <a:blip r:embed="rId8"/>
          <a:stretch>
            <a:fillRect/>
          </a:stretch>
        </p:blipFill>
        <p:spPr>
          <a:xfrm>
            <a:off x="230578" y="3412456"/>
            <a:ext cx="1095375" cy="1666875"/>
          </a:xfrm>
          <a:prstGeom prst="rect">
            <a:avLst/>
          </a:prstGeom>
        </p:spPr>
      </p:pic>
      <p:pic>
        <p:nvPicPr>
          <p:cNvPr id="12" name="Picture 11"/>
          <p:cNvPicPr>
            <a:picLocks noChangeAspect="1"/>
          </p:cNvPicPr>
          <p:nvPr/>
        </p:nvPicPr>
        <p:blipFill>
          <a:blip r:embed="rId9"/>
          <a:stretch>
            <a:fillRect/>
          </a:stretch>
        </p:blipFill>
        <p:spPr>
          <a:xfrm>
            <a:off x="5640802" y="3333749"/>
            <a:ext cx="1095375" cy="1666875"/>
          </a:xfrm>
          <a:prstGeom prst="rect">
            <a:avLst/>
          </a:prstGeom>
        </p:spPr>
      </p:pic>
      <p:pic>
        <p:nvPicPr>
          <p:cNvPr id="13" name="Picture 12"/>
          <p:cNvPicPr>
            <a:picLocks noChangeAspect="1"/>
          </p:cNvPicPr>
          <p:nvPr/>
        </p:nvPicPr>
        <p:blipFill>
          <a:blip r:embed="rId10"/>
          <a:stretch>
            <a:fillRect/>
          </a:stretch>
        </p:blipFill>
        <p:spPr>
          <a:xfrm>
            <a:off x="7529536" y="3168649"/>
            <a:ext cx="1095375" cy="1666875"/>
          </a:xfrm>
          <a:prstGeom prst="rect">
            <a:avLst/>
          </a:prstGeom>
        </p:spPr>
      </p:pic>
      <p:pic>
        <p:nvPicPr>
          <p:cNvPr id="14" name="Picture 13"/>
          <p:cNvPicPr>
            <a:picLocks noChangeAspect="1"/>
          </p:cNvPicPr>
          <p:nvPr/>
        </p:nvPicPr>
        <p:blipFill>
          <a:blip r:embed="rId11"/>
          <a:stretch>
            <a:fillRect/>
          </a:stretch>
        </p:blipFill>
        <p:spPr>
          <a:xfrm>
            <a:off x="5405348" y="5079329"/>
            <a:ext cx="3580694" cy="1666875"/>
          </a:xfrm>
          <a:prstGeom prst="rect">
            <a:avLst/>
          </a:prstGeom>
        </p:spPr>
      </p:pic>
    </p:spTree>
    <p:extLst>
      <p:ext uri="{BB962C8B-B14F-4D97-AF65-F5344CB8AC3E}">
        <p14:creationId xmlns:p14="http://schemas.microsoft.com/office/powerpoint/2010/main" val="1512305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Journal – Reflections: Min 500 words or 2 </a:t>
            </a:r>
            <a:r>
              <a:rPr lang="en-US" altLang="en-US" smtClean="0"/>
              <a:t>page handwritten</a:t>
            </a:r>
            <a:endParaRPr lang="en-US" altLang="en-US" dirty="0" smtClean="0"/>
          </a:p>
        </p:txBody>
      </p:sp>
      <p:sp>
        <p:nvSpPr>
          <p:cNvPr id="15363" name="Content Placeholder 2"/>
          <p:cNvSpPr>
            <a:spLocks noGrp="1"/>
          </p:cNvSpPr>
          <p:nvPr>
            <p:ph sz="half" idx="1"/>
          </p:nvPr>
        </p:nvSpPr>
        <p:spPr/>
        <p:txBody>
          <a:bodyPr>
            <a:normAutofit/>
          </a:bodyPr>
          <a:lstStyle/>
          <a:p>
            <a:r>
              <a:rPr lang="en-US" altLang="en-US" sz="2000" dirty="0" smtClean="0"/>
              <a:t>Some people question if Canada has an identity. What do you think? Explain</a:t>
            </a:r>
          </a:p>
          <a:p>
            <a:endParaRPr lang="en-US" altLang="en-US" sz="2000" dirty="0"/>
          </a:p>
          <a:p>
            <a:r>
              <a:rPr lang="en-US" altLang="en-US" sz="2000" dirty="0" smtClean="0"/>
              <a:t>What has surprised or interested you in this first unit on Canadian Identity?</a:t>
            </a:r>
            <a:endParaRPr lang="en-US" altLang="en-US" sz="2000" dirty="0" smtClean="0"/>
          </a:p>
        </p:txBody>
      </p:sp>
      <p:sp>
        <p:nvSpPr>
          <p:cNvPr id="15364" name="Content Placeholder 3"/>
          <p:cNvSpPr>
            <a:spLocks noGrp="1"/>
          </p:cNvSpPr>
          <p:nvPr>
            <p:ph sz="half" idx="2"/>
          </p:nvPr>
        </p:nvSpPr>
        <p:spPr>
          <a:xfrm>
            <a:off x="4640580" y="2489203"/>
            <a:ext cx="3970019" cy="3530600"/>
          </a:xfrm>
        </p:spPr>
        <p:txBody>
          <a:bodyPr>
            <a:noAutofit/>
          </a:bodyPr>
          <a:lstStyle/>
          <a:p>
            <a:r>
              <a:rPr lang="en-US" altLang="en-US" sz="2000" dirty="0" smtClean="0"/>
              <a:t>What is the biggest threat to Canadian Identity? Explain.</a:t>
            </a:r>
          </a:p>
          <a:p>
            <a:endParaRPr lang="en-US" altLang="en-US" sz="2000" dirty="0"/>
          </a:p>
          <a:p>
            <a:r>
              <a:rPr lang="en-US" altLang="en-US" sz="2000" dirty="0" smtClean="0"/>
              <a:t>Do you feel that the CRTC should require radio and TV stations to give airtime to Canadian content? </a:t>
            </a:r>
            <a:r>
              <a:rPr lang="en-US" altLang="en-US" sz="2000" dirty="0" smtClean="0"/>
              <a:t>Explain your answer fully.</a:t>
            </a:r>
            <a:endParaRPr lang="en-US" alt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viewing art…</a:t>
            </a:r>
            <a:endParaRPr lang="en-US" dirty="0"/>
          </a:p>
        </p:txBody>
      </p:sp>
      <p:sp>
        <p:nvSpPr>
          <p:cNvPr id="3" name="Content Placeholder 2"/>
          <p:cNvSpPr>
            <a:spLocks noGrp="1"/>
          </p:cNvSpPr>
          <p:nvPr>
            <p:ph idx="1"/>
          </p:nvPr>
        </p:nvSpPr>
        <p:spPr>
          <a:xfrm>
            <a:off x="864382" y="2489200"/>
            <a:ext cx="7593818" cy="3835400"/>
          </a:xfrm>
        </p:spPr>
        <p:txBody>
          <a:bodyPr>
            <a:noAutofit/>
          </a:bodyPr>
          <a:lstStyle/>
          <a:p>
            <a:r>
              <a:rPr lang="en-US" sz="2400" dirty="0" smtClean="0"/>
              <a:t>What do you see?</a:t>
            </a:r>
          </a:p>
          <a:p>
            <a:r>
              <a:rPr lang="en-US" sz="2400" dirty="0" smtClean="0"/>
              <a:t>Who is in the artwork? What are they doing?</a:t>
            </a:r>
          </a:p>
          <a:p>
            <a:r>
              <a:rPr lang="en-US" sz="2400" dirty="0" smtClean="0"/>
              <a:t>Where was the painting painted? Or the photo taken?</a:t>
            </a:r>
          </a:p>
          <a:p>
            <a:r>
              <a:rPr lang="en-US" sz="2400" dirty="0" smtClean="0"/>
              <a:t>Why was the art created?</a:t>
            </a:r>
          </a:p>
          <a:p>
            <a:r>
              <a:rPr lang="en-US" sz="2400" dirty="0" smtClean="0"/>
              <a:t>What emotions are invoked?</a:t>
            </a:r>
          </a:p>
          <a:p>
            <a:r>
              <a:rPr lang="en-US" sz="2400" dirty="0" smtClean="0"/>
              <a:t>Did the artist emphasize or omit anything from the image to convey a certain message?</a:t>
            </a:r>
          </a:p>
          <a:p>
            <a:endParaRPr lang="en-US" sz="2000" dirty="0" smtClean="0"/>
          </a:p>
          <a:p>
            <a:endParaRPr lang="en-US" sz="2000" dirty="0"/>
          </a:p>
        </p:txBody>
      </p:sp>
    </p:spTree>
    <p:extLst>
      <p:ext uri="{BB962C8B-B14F-4D97-AF65-F5344CB8AC3E}">
        <p14:creationId xmlns:p14="http://schemas.microsoft.com/office/powerpoint/2010/main" val="29650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yourself…</a:t>
            </a:r>
            <a:endParaRPr lang="en-US" dirty="0"/>
          </a:p>
        </p:txBody>
      </p:sp>
      <p:sp>
        <p:nvSpPr>
          <p:cNvPr id="3" name="Content Placeholder 2"/>
          <p:cNvSpPr>
            <a:spLocks noGrp="1"/>
          </p:cNvSpPr>
          <p:nvPr>
            <p:ph idx="1"/>
          </p:nvPr>
        </p:nvSpPr>
        <p:spPr>
          <a:xfrm>
            <a:off x="304800" y="2209800"/>
            <a:ext cx="8382000" cy="3530600"/>
          </a:xfrm>
        </p:spPr>
        <p:txBody>
          <a:bodyPr>
            <a:noAutofit/>
          </a:bodyPr>
          <a:lstStyle/>
          <a:p>
            <a:r>
              <a:rPr lang="en-US" sz="2400" dirty="0" smtClean="0"/>
              <a:t>How are people dressed? What can we learn from that?</a:t>
            </a:r>
          </a:p>
          <a:p>
            <a:r>
              <a:rPr lang="en-US" sz="2400" dirty="0" smtClean="0"/>
              <a:t>What facial expressions do you see?</a:t>
            </a:r>
          </a:p>
          <a:p>
            <a:r>
              <a:rPr lang="en-US" sz="2400" dirty="0" smtClean="0"/>
              <a:t>How are people interacting?</a:t>
            </a:r>
          </a:p>
          <a:p>
            <a:r>
              <a:rPr lang="en-US" sz="2400" dirty="0" smtClean="0"/>
              <a:t>What technology is being used? What are the buildings/structures like?</a:t>
            </a:r>
          </a:p>
          <a:p>
            <a:r>
              <a:rPr lang="en-US" sz="2400" dirty="0" smtClean="0"/>
              <a:t>What geographic features are present and what is there influence?</a:t>
            </a:r>
          </a:p>
          <a:p>
            <a:r>
              <a:rPr lang="en-US" sz="2400" dirty="0" smtClean="0"/>
              <a:t>How would you feel if you were in that photo/painting?</a:t>
            </a:r>
          </a:p>
          <a:p>
            <a:endParaRPr lang="en-US" sz="2400" dirty="0"/>
          </a:p>
        </p:txBody>
      </p:sp>
    </p:spTree>
    <p:extLst>
      <p:ext uri="{BB962C8B-B14F-4D97-AF65-F5344CB8AC3E}">
        <p14:creationId xmlns:p14="http://schemas.microsoft.com/office/powerpoint/2010/main" val="137899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 questions…</a:t>
            </a:r>
            <a:endParaRPr lang="en-US" dirty="0"/>
          </a:p>
        </p:txBody>
      </p:sp>
      <p:pic>
        <p:nvPicPr>
          <p:cNvPr id="27650" name="Picture 2" descr="Image result for robert harris a meeting of the school truste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057400"/>
            <a:ext cx="5562600" cy="4470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3276600"/>
            <a:ext cx="2910797" cy="738664"/>
          </a:xfrm>
          <a:prstGeom prst="rect">
            <a:avLst/>
          </a:prstGeom>
          <a:noFill/>
        </p:spPr>
        <p:txBody>
          <a:bodyPr wrap="none" rtlCol="0">
            <a:spAutoFit/>
          </a:bodyPr>
          <a:lstStyle/>
          <a:p>
            <a:r>
              <a:rPr lang="en-US" sz="1400" dirty="0" smtClean="0"/>
              <a:t>Robert Harris,</a:t>
            </a:r>
          </a:p>
          <a:p>
            <a:r>
              <a:rPr lang="en-US" sz="1400" i="1" dirty="0" smtClean="0"/>
              <a:t>A Meeting of the School Trustees</a:t>
            </a:r>
            <a:r>
              <a:rPr lang="en-US" sz="1400" dirty="0" smtClean="0"/>
              <a:t>, </a:t>
            </a:r>
          </a:p>
          <a:p>
            <a:r>
              <a:rPr lang="en-US" sz="1400" dirty="0" smtClean="0"/>
              <a:t>1885</a:t>
            </a:r>
            <a:endParaRPr lang="en-US" sz="1400" dirty="0"/>
          </a:p>
        </p:txBody>
      </p:sp>
    </p:spTree>
    <p:extLst>
      <p:ext uri="{BB962C8B-B14F-4D97-AF65-F5344CB8AC3E}">
        <p14:creationId xmlns:p14="http://schemas.microsoft.com/office/powerpoint/2010/main" val="66444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Canadian Artists from First Nations and Inuit</a:t>
            </a:r>
            <a:endParaRPr lang="en-US" dirty="0"/>
          </a:p>
        </p:txBody>
      </p:sp>
      <p:sp>
        <p:nvSpPr>
          <p:cNvPr id="6147" name="Content Placeholder 2"/>
          <p:cNvSpPr>
            <a:spLocks noGrp="1"/>
          </p:cNvSpPr>
          <p:nvPr>
            <p:ph idx="1"/>
          </p:nvPr>
        </p:nvSpPr>
        <p:spPr>
          <a:xfrm>
            <a:off x="864382" y="2489200"/>
            <a:ext cx="7593818" cy="3530600"/>
          </a:xfrm>
        </p:spPr>
        <p:txBody>
          <a:bodyPr>
            <a:normAutofit/>
          </a:bodyPr>
          <a:lstStyle/>
          <a:p>
            <a:pPr eaLnBrk="1" hangingPunct="1"/>
            <a:r>
              <a:rPr lang="en-US" altLang="en-US" sz="2000" dirty="0" smtClean="0"/>
              <a:t>Inuksuk - is a symbol of the Canadian Arctic.  It is a </a:t>
            </a:r>
            <a:r>
              <a:rPr lang="en-US" altLang="en-US" sz="2000" u="sng" dirty="0" smtClean="0"/>
              <a:t>stone structure </a:t>
            </a:r>
            <a:r>
              <a:rPr lang="en-US" altLang="en-US" sz="2000" dirty="0" smtClean="0"/>
              <a:t>built to resemble a human.  </a:t>
            </a:r>
            <a:r>
              <a:rPr lang="en-US" altLang="en-US" sz="2000" u="sng" dirty="0" smtClean="0"/>
              <a:t>They were used as messages for other </a:t>
            </a:r>
            <a:r>
              <a:rPr lang="en-US" altLang="en-US" sz="2000" u="sng" dirty="0" err="1" smtClean="0"/>
              <a:t>travellers</a:t>
            </a:r>
            <a:r>
              <a:rPr lang="en-US" altLang="en-US" sz="2000" u="sng" dirty="0" smtClean="0"/>
              <a:t>, for marking good hunting and fishing spots,</a:t>
            </a:r>
            <a:r>
              <a:rPr lang="en-US" altLang="en-US" sz="2000" dirty="0" smtClean="0"/>
              <a:t> and for showing where supplies of food were stored.</a:t>
            </a:r>
          </a:p>
          <a:p>
            <a:pPr eaLnBrk="1" hangingPunct="1"/>
            <a:r>
              <a:rPr lang="en-US" altLang="en-US" sz="2000" dirty="0" smtClean="0">
                <a:hlinkClick r:id="rId2"/>
              </a:rPr>
              <a:t>The </a:t>
            </a:r>
            <a:r>
              <a:rPr lang="en-US" altLang="en-US" sz="2000" dirty="0" err="1" smtClean="0">
                <a:hlinkClick r:id="rId2"/>
              </a:rPr>
              <a:t>Inukshuk</a:t>
            </a:r>
            <a:r>
              <a:rPr lang="en-US" altLang="en-US" sz="2000" dirty="0" smtClean="0">
                <a:hlinkClick r:id="rId2"/>
              </a:rPr>
              <a:t> – YouTube</a:t>
            </a:r>
            <a:endParaRPr lang="en-US" altLang="en-US" sz="2000" dirty="0" smtClean="0"/>
          </a:p>
          <a:p>
            <a:pPr eaLnBrk="1" hangingPunct="1"/>
            <a:r>
              <a:rPr lang="en-US" altLang="en-US" sz="2000" dirty="0" err="1" smtClean="0">
                <a:hlinkClick r:id="rId3"/>
              </a:rPr>
              <a:t>Inukshuk</a:t>
            </a:r>
            <a:r>
              <a:rPr lang="en-US" altLang="en-US" sz="2000" dirty="0" smtClean="0">
                <a:hlinkClick r:id="rId3"/>
              </a:rPr>
              <a:t> History</a:t>
            </a:r>
            <a:endParaRPr lang="en-US" altLang="en-US" sz="2000" dirty="0" smtClean="0"/>
          </a:p>
          <a:p>
            <a:pPr eaLnBrk="1" hangingPunct="1"/>
            <a:r>
              <a:rPr lang="en-US" altLang="en-US" sz="2000" dirty="0" smtClean="0">
                <a:hlinkClick r:id="rId4"/>
              </a:rPr>
              <a:t>Arctic </a:t>
            </a:r>
            <a:r>
              <a:rPr lang="en-US" altLang="en-US" sz="2000" dirty="0" err="1" smtClean="0">
                <a:hlinkClick r:id="rId4"/>
              </a:rPr>
              <a:t>Inukshuk</a:t>
            </a:r>
            <a:r>
              <a:rPr lang="en-US" altLang="en-US" sz="2000" dirty="0" smtClean="0">
                <a:hlinkClick r:id="rId4"/>
              </a:rPr>
              <a:t> Landscape</a:t>
            </a:r>
            <a:endParaRPr lang="en-US" altLang="en-US" sz="2000" dirty="0" smtClean="0"/>
          </a:p>
        </p:txBody>
      </p:sp>
      <p:pic>
        <p:nvPicPr>
          <p:cNvPr id="6149" name="Picture 5" descr="Image result for inuksh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954" y="4254500"/>
            <a:ext cx="3127375" cy="2345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Petroglyphs</a:t>
            </a:r>
          </a:p>
        </p:txBody>
      </p:sp>
      <p:sp>
        <p:nvSpPr>
          <p:cNvPr id="7171" name="Content Placeholder 2"/>
          <p:cNvSpPr>
            <a:spLocks noGrp="1"/>
          </p:cNvSpPr>
          <p:nvPr>
            <p:ph idx="1"/>
          </p:nvPr>
        </p:nvSpPr>
        <p:spPr>
          <a:xfrm>
            <a:off x="865970" y="2362200"/>
            <a:ext cx="7670018" cy="3530600"/>
          </a:xfrm>
        </p:spPr>
        <p:txBody>
          <a:bodyPr>
            <a:normAutofit/>
          </a:bodyPr>
          <a:lstStyle/>
          <a:p>
            <a:pPr eaLnBrk="1" hangingPunct="1"/>
            <a:r>
              <a:rPr lang="en-US" altLang="en-US" sz="2000" dirty="0" smtClean="0"/>
              <a:t>Ojibwa rock carvings, or petroglyphs are known to the </a:t>
            </a:r>
            <a:r>
              <a:rPr lang="en-US" altLang="en-US" sz="2000" dirty="0" err="1" smtClean="0"/>
              <a:t>Anishinabe</a:t>
            </a:r>
            <a:r>
              <a:rPr lang="en-US" altLang="en-US" sz="2000" dirty="0" smtClean="0"/>
              <a:t> people as “the rocks that teach,” were found in 1954 at the east end of Stony Lake, Ont.  They were carved between 600 and 1200 years ago.  The symbols and figures of turtles, snakes, birds, and humans tell of spiritual beliefs.</a:t>
            </a:r>
          </a:p>
          <a:p>
            <a:pPr eaLnBrk="1" hangingPunct="1"/>
            <a:r>
              <a:rPr lang="en-US" altLang="en-US" sz="2000" dirty="0" smtClean="0">
                <a:hlinkClick r:id="rId2"/>
              </a:rPr>
              <a:t>Petroglyphs stolen from sacred Calif. American Indian site - CBS News</a:t>
            </a:r>
            <a:endParaRPr lang="en-US" altLang="en-US" sz="2000" dirty="0" smtClean="0"/>
          </a:p>
        </p:txBody>
      </p:sp>
      <p:pic>
        <p:nvPicPr>
          <p:cNvPr id="7172" name="Picture 2" descr="C:\Users\brenda.daley\AppData\Local\Microsoft\Windows\Temporary Internet Files\Content.IE5\IK867XZ3\MP9004327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4713037"/>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New France</a:t>
            </a:r>
          </a:p>
        </p:txBody>
      </p:sp>
      <p:sp>
        <p:nvSpPr>
          <p:cNvPr id="8195" name="Content Placeholder 2"/>
          <p:cNvSpPr>
            <a:spLocks noGrp="1"/>
          </p:cNvSpPr>
          <p:nvPr>
            <p:ph idx="1"/>
          </p:nvPr>
        </p:nvSpPr>
        <p:spPr>
          <a:xfrm>
            <a:off x="609600" y="2468563"/>
            <a:ext cx="8229600" cy="4389437"/>
          </a:xfrm>
        </p:spPr>
        <p:txBody>
          <a:bodyPr>
            <a:normAutofit/>
          </a:bodyPr>
          <a:lstStyle/>
          <a:p>
            <a:pPr eaLnBrk="1" hangingPunct="1"/>
            <a:r>
              <a:rPr lang="en-US" altLang="en-US" sz="2400" dirty="0" smtClean="0"/>
              <a:t>Many of the earliest works of art in New France in the 1500’s and 1600’s were religious works, painted by </a:t>
            </a:r>
            <a:r>
              <a:rPr lang="en-US" altLang="en-US" sz="2400" u="sng" dirty="0" smtClean="0"/>
              <a:t>priests</a:t>
            </a:r>
            <a:r>
              <a:rPr lang="en-US" altLang="en-US" sz="2400" dirty="0" smtClean="0"/>
              <a:t> who went out to the colony specifically to paint.  </a:t>
            </a:r>
            <a:r>
              <a:rPr lang="en-US" altLang="en-US" sz="2400" u="sng" dirty="0" smtClean="0"/>
              <a:t>They decorated churches and used their art to inform the people of Christianity.</a:t>
            </a:r>
          </a:p>
        </p:txBody>
      </p:sp>
      <p:pic>
        <p:nvPicPr>
          <p:cNvPr id="8196" name="Picture 2" descr="C:\Users\brenda.daley\AppData\Local\Microsoft\Windows\Temporary Internet Files\Content.IE5\YGJ06L2Z\MP9003997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412" y="4114800"/>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British North America</a:t>
            </a:r>
          </a:p>
        </p:txBody>
      </p:sp>
      <p:sp>
        <p:nvSpPr>
          <p:cNvPr id="9219" name="Content Placeholder 2"/>
          <p:cNvSpPr>
            <a:spLocks noGrp="1"/>
          </p:cNvSpPr>
          <p:nvPr>
            <p:ph idx="1"/>
          </p:nvPr>
        </p:nvSpPr>
        <p:spPr>
          <a:xfrm>
            <a:off x="864382" y="2489200"/>
            <a:ext cx="7441418" cy="3530600"/>
          </a:xfrm>
        </p:spPr>
        <p:txBody>
          <a:bodyPr>
            <a:normAutofit/>
          </a:bodyPr>
          <a:lstStyle/>
          <a:p>
            <a:pPr eaLnBrk="1" hangingPunct="1"/>
            <a:r>
              <a:rPr lang="en-US" altLang="en-US" sz="2400" dirty="0" smtClean="0"/>
              <a:t>In British North America, wealthy citizens often paid artists to paint portraits of their families or themselves.</a:t>
            </a:r>
          </a:p>
          <a:p>
            <a:pPr eaLnBrk="1" hangingPunct="1"/>
            <a:r>
              <a:rPr lang="en-US" altLang="en-US" sz="2400" dirty="0" smtClean="0"/>
              <a:t>Some of the </a:t>
            </a:r>
            <a:r>
              <a:rPr lang="en-US" altLang="en-US" sz="2400" u="sng" dirty="0" smtClean="0"/>
              <a:t>military officers </a:t>
            </a:r>
            <a:r>
              <a:rPr lang="en-US" altLang="en-US" sz="2400" dirty="0" smtClean="0"/>
              <a:t>who came to British North America in the 1700s </a:t>
            </a:r>
            <a:r>
              <a:rPr lang="en-US" altLang="en-US" sz="2400" u="sng" dirty="0" smtClean="0"/>
              <a:t>had been trained to do </a:t>
            </a:r>
            <a:r>
              <a:rPr lang="en-US" altLang="en-US" sz="2400" b="1" u="sng" dirty="0" smtClean="0"/>
              <a:t>topographic </a:t>
            </a:r>
            <a:r>
              <a:rPr lang="en-US" altLang="en-US" sz="2400" u="sng" dirty="0" smtClean="0"/>
              <a:t>drawings –drawings that showed landscape features such as hills or lakes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250</TotalTime>
  <Words>1070</Words>
  <Application>Microsoft Office PowerPoint</Application>
  <PresentationFormat>On-screen Show (4:3)</PresentationFormat>
  <Paragraphs>110</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Wingdings</vt:lpstr>
      <vt:lpstr>Wingdings 3</vt:lpstr>
      <vt:lpstr>Ion Boardroom</vt:lpstr>
      <vt:lpstr>Artists Reflect Canadian Identity Historic Overview</vt:lpstr>
      <vt:lpstr>Consider This…</vt:lpstr>
      <vt:lpstr>When viewing art…</vt:lpstr>
      <vt:lpstr>Ask yourself…</vt:lpstr>
      <vt:lpstr>Ask you questions…</vt:lpstr>
      <vt:lpstr>Canadian Artists from First Nations and Inuit</vt:lpstr>
      <vt:lpstr>Petroglyphs</vt:lpstr>
      <vt:lpstr>New France</vt:lpstr>
      <vt:lpstr>British North America</vt:lpstr>
      <vt:lpstr>Charlottetown on the Island of St. John, c. 1778</vt:lpstr>
      <vt:lpstr> </vt:lpstr>
      <vt:lpstr>Canada’s Natural Beauty</vt:lpstr>
      <vt:lpstr>New People, New Paintings</vt:lpstr>
      <vt:lpstr>Canadian Artists</vt:lpstr>
      <vt:lpstr>Art Viewing</vt:lpstr>
      <vt:lpstr>PowerPoint Presentation</vt:lpstr>
      <vt:lpstr>Canadian Literature</vt:lpstr>
      <vt:lpstr>Modern Storytelling</vt:lpstr>
      <vt:lpstr>PowerPoint Presentation</vt:lpstr>
      <vt:lpstr>Top 100 Novels that Make You Proud to Be a Canadian </vt:lpstr>
      <vt:lpstr>Death on the Ice </vt:lpstr>
      <vt:lpstr>CanLit</vt:lpstr>
      <vt:lpstr>The CRTC</vt:lpstr>
      <vt:lpstr>The CRTC</vt:lpstr>
      <vt:lpstr>The CRTC</vt:lpstr>
      <vt:lpstr>Journal – Reflections: Min 500 words or 2 page handwritten</vt:lpstr>
    </vt:vector>
  </TitlesOfParts>
  <Company>ED18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Artists Reflect Canadian Identity Historic Overview</dc:title>
  <dc:creator>ED18;andrew.champion@nbed.nb.ca</dc:creator>
  <cp:lastModifiedBy>Champion, Andrew    (ASD-W)</cp:lastModifiedBy>
  <cp:revision>40</cp:revision>
  <dcterms:created xsi:type="dcterms:W3CDTF">2011-09-11T23:09:55Z</dcterms:created>
  <dcterms:modified xsi:type="dcterms:W3CDTF">2016-09-15T23:55:46Z</dcterms:modified>
</cp:coreProperties>
</file>