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8" autoAdjust="0"/>
    <p:restoredTop sz="86715" autoAdjust="0"/>
  </p:normalViewPr>
  <p:slideViewPr>
    <p:cSldViewPr snapToGrid="0">
      <p:cViewPr varScale="1">
        <p:scale>
          <a:sx n="61" d="100"/>
          <a:sy n="61" d="100"/>
        </p:scale>
        <p:origin x="8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81EAE48-A49D-4731-9D68-67527FE258AD}" type="datetimeFigureOut">
              <a:rPr lang="en-CA" smtClean="0"/>
              <a:t>24/10/2016</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57F5AD3-6323-4B62-9096-D5A38737F36B}" type="slidenum">
              <a:rPr lang="en-CA" smtClean="0"/>
              <a:t>‹#›</a:t>
            </a:fld>
            <a:endParaRPr lang="en-CA"/>
          </a:p>
        </p:txBody>
      </p:sp>
    </p:spTree>
    <p:extLst>
      <p:ext uri="{BB962C8B-B14F-4D97-AF65-F5344CB8AC3E}">
        <p14:creationId xmlns:p14="http://schemas.microsoft.com/office/powerpoint/2010/main" val="3007146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atlas.nrcan.gc.ca/site/english/maps/environment/land/arm_physio_re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thecanadianencyclopedia.ca/en/article/avalon-peninsula/"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thecanadianencyclopedia.ca/en/article/gros-morne-national-par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57F5AD3-6323-4B62-9096-D5A38737F36B}" type="slidenum">
              <a:rPr lang="en-CA" smtClean="0"/>
              <a:t>1</a:t>
            </a:fld>
            <a:endParaRPr lang="en-CA"/>
          </a:p>
        </p:txBody>
      </p:sp>
    </p:spTree>
    <p:extLst>
      <p:ext uri="{BB962C8B-B14F-4D97-AF65-F5344CB8AC3E}">
        <p14:creationId xmlns:p14="http://schemas.microsoft.com/office/powerpoint/2010/main" val="4120077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economic activity that takes place in the Appalachian mountains is mining. Mining is important to this landform region because it produces money, many jobs, and resources. However, due to the coal mining that used to take place, a significant environmental impact took place, which was the large amounts of pollution. This pollution is damaging vegetation, bodies of water, and wildlife and this results in huge negative impacts on ecosystems. </a:t>
            </a:r>
            <a:endParaRPr lang="en-CA" dirty="0"/>
          </a:p>
        </p:txBody>
      </p:sp>
      <p:sp>
        <p:nvSpPr>
          <p:cNvPr id="4" name="Slide Number Placeholder 3"/>
          <p:cNvSpPr>
            <a:spLocks noGrp="1"/>
          </p:cNvSpPr>
          <p:nvPr>
            <p:ph type="sldNum" sz="quarter" idx="10"/>
          </p:nvPr>
        </p:nvSpPr>
        <p:spPr/>
        <p:txBody>
          <a:bodyPr/>
          <a:lstStyle/>
          <a:p>
            <a:fld id="{D57F5AD3-6323-4B62-9096-D5A38737F36B}" type="slidenum">
              <a:rPr lang="en-CA" smtClean="0"/>
              <a:t>10</a:t>
            </a:fld>
            <a:endParaRPr lang="en-CA"/>
          </a:p>
        </p:txBody>
      </p:sp>
    </p:spTree>
    <p:extLst>
      <p:ext uri="{BB962C8B-B14F-4D97-AF65-F5344CB8AC3E}">
        <p14:creationId xmlns:p14="http://schemas.microsoft.com/office/powerpoint/2010/main" val="3930023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57F5AD3-6323-4B62-9096-D5A38737F36B}" type="slidenum">
              <a:rPr lang="en-CA" smtClean="0"/>
              <a:t>11</a:t>
            </a:fld>
            <a:endParaRPr lang="en-CA"/>
          </a:p>
        </p:txBody>
      </p:sp>
    </p:spTree>
    <p:extLst>
      <p:ext uri="{BB962C8B-B14F-4D97-AF65-F5344CB8AC3E}">
        <p14:creationId xmlns:p14="http://schemas.microsoft.com/office/powerpoint/2010/main" val="2515283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57F5AD3-6323-4B62-9096-D5A38737F36B}" type="slidenum">
              <a:rPr lang="en-CA" smtClean="0"/>
              <a:t>12</a:t>
            </a:fld>
            <a:endParaRPr lang="en-CA"/>
          </a:p>
        </p:txBody>
      </p:sp>
    </p:spTree>
    <p:extLst>
      <p:ext uri="{BB962C8B-B14F-4D97-AF65-F5344CB8AC3E}">
        <p14:creationId xmlns:p14="http://schemas.microsoft.com/office/powerpoint/2010/main" val="3590033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Regions</a:t>
            </a:r>
            <a:r>
              <a:rPr lang="en-US" baseline="0" dirty="0" smtClean="0"/>
              <a:t> are separated by common characteristics or combinations of characteristics.</a:t>
            </a:r>
            <a:endParaRPr lang="en-CA" dirty="0"/>
          </a:p>
        </p:txBody>
      </p:sp>
      <p:sp>
        <p:nvSpPr>
          <p:cNvPr id="4" name="Slide Number Placeholder 3"/>
          <p:cNvSpPr>
            <a:spLocks noGrp="1"/>
          </p:cNvSpPr>
          <p:nvPr>
            <p:ph type="sldNum" sz="quarter" idx="10"/>
          </p:nvPr>
        </p:nvSpPr>
        <p:spPr/>
        <p:txBody>
          <a:bodyPr/>
          <a:lstStyle/>
          <a:p>
            <a:fld id="{D57F5AD3-6323-4B62-9096-D5A38737F36B}" type="slidenum">
              <a:rPr lang="en-CA" smtClean="0"/>
              <a:t>2</a:t>
            </a:fld>
            <a:endParaRPr lang="en-CA"/>
          </a:p>
        </p:txBody>
      </p:sp>
    </p:spTree>
    <p:extLst>
      <p:ext uri="{BB962C8B-B14F-4D97-AF65-F5344CB8AC3E}">
        <p14:creationId xmlns:p14="http://schemas.microsoft.com/office/powerpoint/2010/main" val="2639499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Relief is the difference in elevation (or height) between parts of the Earth's surface, usually in a given area. </a:t>
            </a:r>
            <a:endParaRPr lang="en-CA" dirty="0"/>
          </a:p>
        </p:txBody>
      </p:sp>
      <p:sp>
        <p:nvSpPr>
          <p:cNvPr id="4" name="Slide Number Placeholder 3"/>
          <p:cNvSpPr>
            <a:spLocks noGrp="1"/>
          </p:cNvSpPr>
          <p:nvPr>
            <p:ph type="sldNum" sz="quarter" idx="10"/>
          </p:nvPr>
        </p:nvSpPr>
        <p:spPr/>
        <p:txBody>
          <a:bodyPr/>
          <a:lstStyle/>
          <a:p>
            <a:fld id="{D57F5AD3-6323-4B62-9096-D5A38737F36B}" type="slidenum">
              <a:rPr lang="en-CA" smtClean="0"/>
              <a:t>3</a:t>
            </a:fld>
            <a:endParaRPr lang="en-CA"/>
          </a:p>
        </p:txBody>
      </p:sp>
    </p:spTree>
    <p:extLst>
      <p:ext uri="{BB962C8B-B14F-4D97-AF65-F5344CB8AC3E}">
        <p14:creationId xmlns:p14="http://schemas.microsoft.com/office/powerpoint/2010/main" val="955938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57F5AD3-6323-4B62-9096-D5A38737F36B}" type="slidenum">
              <a:rPr lang="en-CA" smtClean="0"/>
              <a:t>4</a:t>
            </a:fld>
            <a:endParaRPr lang="en-CA"/>
          </a:p>
        </p:txBody>
      </p:sp>
    </p:spTree>
    <p:extLst>
      <p:ext uri="{BB962C8B-B14F-4D97-AF65-F5344CB8AC3E}">
        <p14:creationId xmlns:p14="http://schemas.microsoft.com/office/powerpoint/2010/main" val="4031789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there are many different maps of landform regions this one will best suit our needs.</a:t>
            </a:r>
            <a:endParaRPr lang="en-CA" dirty="0"/>
          </a:p>
        </p:txBody>
      </p:sp>
      <p:sp>
        <p:nvSpPr>
          <p:cNvPr id="4" name="Slide Number Placeholder 3"/>
          <p:cNvSpPr>
            <a:spLocks noGrp="1"/>
          </p:cNvSpPr>
          <p:nvPr>
            <p:ph type="sldNum" sz="quarter" idx="10"/>
          </p:nvPr>
        </p:nvSpPr>
        <p:spPr/>
        <p:txBody>
          <a:bodyPr/>
          <a:lstStyle/>
          <a:p>
            <a:fld id="{D57F5AD3-6323-4B62-9096-D5A38737F36B}" type="slidenum">
              <a:rPr lang="en-CA" smtClean="0"/>
              <a:t>5</a:t>
            </a:fld>
            <a:endParaRPr lang="en-CA"/>
          </a:p>
        </p:txBody>
      </p:sp>
    </p:spTree>
    <p:extLst>
      <p:ext uri="{BB962C8B-B14F-4D97-AF65-F5344CB8AC3E}">
        <p14:creationId xmlns:p14="http://schemas.microsoft.com/office/powerpoint/2010/main" val="3468103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err="1" smtClean="0"/>
              <a:t>Podzols</a:t>
            </a:r>
            <a:r>
              <a:rPr lang="en-US" dirty="0" smtClean="0"/>
              <a:t> - </a:t>
            </a:r>
            <a:r>
              <a:rPr lang="en-US" dirty="0"/>
              <a:t>an infertile acidic soil having an </a:t>
            </a:r>
            <a:r>
              <a:rPr lang="en-US" dirty="0" err="1"/>
              <a:t>ashlike</a:t>
            </a:r>
            <a:r>
              <a:rPr lang="en-US" dirty="0"/>
              <a:t> subsurface layer (from which minerals have been leached) and a lower dark stratum, occurring typically under temperate coniferous woodland.</a:t>
            </a:r>
          </a:p>
          <a:p>
            <a:pPr marL="174708" indent="-174708">
              <a:buFont typeface="Arial" panose="020B0604020202020204" pitchFamily="34" charset="0"/>
              <a:buChar char="•"/>
            </a:pPr>
            <a:r>
              <a:rPr lang="en-US" dirty="0"/>
              <a:t>The Shield covers a total area of 4.8 million square </a:t>
            </a:r>
            <a:r>
              <a:rPr lang="en-US" dirty="0" err="1"/>
              <a:t>kilometres</a:t>
            </a:r>
            <a:r>
              <a:rPr lang="en-US" dirty="0"/>
              <a:t>, and almost </a:t>
            </a:r>
            <a:r>
              <a:rPr lang="en-US" dirty="0">
                <a:hlinkClick r:id="rId3"/>
              </a:rPr>
              <a:t>two thirds</a:t>
            </a:r>
            <a:r>
              <a:rPr lang="en-US" dirty="0"/>
              <a:t> of Ontario.</a:t>
            </a:r>
          </a:p>
          <a:p>
            <a:pPr marL="174708" indent="-174708">
              <a:buFont typeface="Arial" panose="020B0604020202020204" pitchFamily="34" charset="0"/>
              <a:buChar char="•"/>
            </a:pPr>
            <a:r>
              <a:rPr lang="en-US" dirty="0"/>
              <a:t>Some of these rocks are even over 2 billion years old, making the rocks of the Canadian Shield the oldest rocks in North America. The rocks are igneous (including granites, diorites and basalts) and metamorphic (including </a:t>
            </a:r>
            <a:r>
              <a:rPr lang="en-US" dirty="0" err="1"/>
              <a:t>schists</a:t>
            </a:r>
            <a:r>
              <a:rPr lang="en-US" dirty="0"/>
              <a:t> and marbles).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a:p>
            <a:endParaRPr lang="en-CA" dirty="0"/>
          </a:p>
        </p:txBody>
      </p:sp>
      <p:sp>
        <p:nvSpPr>
          <p:cNvPr id="4" name="Slide Number Placeholder 3"/>
          <p:cNvSpPr>
            <a:spLocks noGrp="1"/>
          </p:cNvSpPr>
          <p:nvPr>
            <p:ph type="sldNum" sz="quarter" idx="10"/>
          </p:nvPr>
        </p:nvSpPr>
        <p:spPr/>
        <p:txBody>
          <a:bodyPr/>
          <a:lstStyle/>
          <a:p>
            <a:fld id="{D57F5AD3-6323-4B62-9096-D5A38737F36B}" type="slidenum">
              <a:rPr lang="en-CA" smtClean="0"/>
              <a:t>6</a:t>
            </a:fld>
            <a:endParaRPr lang="en-CA"/>
          </a:p>
        </p:txBody>
      </p:sp>
    </p:spTree>
    <p:extLst>
      <p:ext uri="{BB962C8B-B14F-4D97-AF65-F5344CB8AC3E}">
        <p14:creationId xmlns:p14="http://schemas.microsoft.com/office/powerpoint/2010/main" val="3866408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Shield has helped shape Canada's cultural history — the navigable waterways carved into the area during glaciations dictated settlement across its expanse by both Native and European settlers. The Hudson Bay, an extremely important body of water in Canada's early history, was created by depression in the Canadian Shield from continental ice sheets. The Shield is also a source for many important minerals including iron, nickel, copper, zinc, uranium, gold and silver, and has influenced the economy in Canada.</a:t>
            </a:r>
            <a:endParaRPr lang="en-CA" dirty="0"/>
          </a:p>
        </p:txBody>
      </p:sp>
      <p:sp>
        <p:nvSpPr>
          <p:cNvPr id="4" name="Slide Number Placeholder 3"/>
          <p:cNvSpPr>
            <a:spLocks noGrp="1"/>
          </p:cNvSpPr>
          <p:nvPr>
            <p:ph type="sldNum" sz="quarter" idx="10"/>
          </p:nvPr>
        </p:nvSpPr>
        <p:spPr/>
        <p:txBody>
          <a:bodyPr/>
          <a:lstStyle/>
          <a:p>
            <a:fld id="{D57F5AD3-6323-4B62-9096-D5A38737F36B}" type="slidenum">
              <a:rPr lang="en-CA" smtClean="0"/>
              <a:t>7</a:t>
            </a:fld>
            <a:endParaRPr lang="en-CA"/>
          </a:p>
        </p:txBody>
      </p:sp>
    </p:spTree>
    <p:extLst>
      <p:ext uri="{BB962C8B-B14F-4D97-AF65-F5344CB8AC3E}">
        <p14:creationId xmlns:p14="http://schemas.microsoft.com/office/powerpoint/2010/main" val="1540347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57F5AD3-6323-4B62-9096-D5A38737F36B}" type="slidenum">
              <a:rPr lang="en-CA" smtClean="0"/>
              <a:t>8</a:t>
            </a:fld>
            <a:endParaRPr lang="en-CA"/>
          </a:p>
        </p:txBody>
      </p:sp>
    </p:spTree>
    <p:extLst>
      <p:ext uri="{BB962C8B-B14F-4D97-AF65-F5344CB8AC3E}">
        <p14:creationId xmlns:p14="http://schemas.microsoft.com/office/powerpoint/2010/main" val="2752084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look at this region it compares</a:t>
            </a:r>
            <a:r>
              <a:rPr lang="en-US" baseline="0" dirty="0" smtClean="0"/>
              <a:t> to the western region of Canada.</a:t>
            </a:r>
          </a:p>
          <a:p>
            <a:r>
              <a:rPr lang="en-US" dirty="0"/>
              <a:t>Geological evidence indicates that the island of Newfoundland contains remnants of the destruction by subduction(the sideways and downward movement of the edge of a plate of the earth's crust into the mantle beneath another plate) of an entire ocean. The </a:t>
            </a:r>
            <a:r>
              <a:rPr lang="en-US" dirty="0">
                <a:hlinkClick r:id="rId3"/>
              </a:rPr>
              <a:t>Avalon Peninsula</a:t>
            </a:r>
            <a:r>
              <a:rPr lang="en-US" dirty="0"/>
              <a:t>, in the east, represents a sliver of a continent that formerly lay somewhere between Britain and Africa. In </a:t>
            </a:r>
            <a:r>
              <a:rPr lang="en-US" dirty="0" err="1">
                <a:hlinkClick r:id="rId4"/>
              </a:rPr>
              <a:t>Gros</a:t>
            </a:r>
            <a:r>
              <a:rPr lang="en-US" dirty="0">
                <a:hlinkClick r:id="rId4"/>
              </a:rPr>
              <a:t> </a:t>
            </a:r>
            <a:r>
              <a:rPr lang="en-US" dirty="0" err="1">
                <a:hlinkClick r:id="rId4"/>
              </a:rPr>
              <a:t>Morne</a:t>
            </a:r>
            <a:r>
              <a:rPr lang="en-US" dirty="0">
                <a:hlinkClick r:id="rId4"/>
              </a:rPr>
              <a:t> National Park</a:t>
            </a:r>
            <a:r>
              <a:rPr lang="en-US" dirty="0"/>
              <a:t> it is possible to see where a fragment of the Earth’s oceanic crust and mantle was pushed up over the ancient continental margin during the subduction process.</a:t>
            </a:r>
            <a:endParaRPr lang="en-CA" dirty="0"/>
          </a:p>
        </p:txBody>
      </p:sp>
      <p:sp>
        <p:nvSpPr>
          <p:cNvPr id="4" name="Slide Number Placeholder 3"/>
          <p:cNvSpPr>
            <a:spLocks noGrp="1"/>
          </p:cNvSpPr>
          <p:nvPr>
            <p:ph type="sldNum" sz="quarter" idx="10"/>
          </p:nvPr>
        </p:nvSpPr>
        <p:spPr/>
        <p:txBody>
          <a:bodyPr/>
          <a:lstStyle/>
          <a:p>
            <a:fld id="{D57F5AD3-6323-4B62-9096-D5A38737F36B}" type="slidenum">
              <a:rPr lang="en-CA" smtClean="0"/>
              <a:t>9</a:t>
            </a:fld>
            <a:endParaRPr lang="en-CA"/>
          </a:p>
        </p:txBody>
      </p:sp>
    </p:spTree>
    <p:extLst>
      <p:ext uri="{BB962C8B-B14F-4D97-AF65-F5344CB8AC3E}">
        <p14:creationId xmlns:p14="http://schemas.microsoft.com/office/powerpoint/2010/main" val="433949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AE486D-6F4C-44D9-AFDB-31E93F6200F5}" type="datetimeFigureOut">
              <a:rPr lang="en-CA" smtClean="0"/>
              <a:t>24/10/2016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133399E-C9FE-4BF4-8ED7-20FB2739E72B}" type="slidenum">
              <a:rPr lang="en-CA" smtClean="0"/>
              <a:t>‹#›</a:t>
            </a:fld>
            <a:endParaRPr lang="en-CA"/>
          </a:p>
        </p:txBody>
      </p:sp>
    </p:spTree>
    <p:extLst>
      <p:ext uri="{BB962C8B-B14F-4D97-AF65-F5344CB8AC3E}">
        <p14:creationId xmlns:p14="http://schemas.microsoft.com/office/powerpoint/2010/main" val="4140779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E486D-6F4C-44D9-AFDB-31E93F6200F5}" type="datetimeFigureOut">
              <a:rPr lang="en-CA" smtClean="0"/>
              <a:t>24/10/2016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133399E-C9FE-4BF4-8ED7-20FB2739E72B}" type="slidenum">
              <a:rPr lang="en-CA" smtClean="0"/>
              <a:t>‹#›</a:t>
            </a:fld>
            <a:endParaRPr lang="en-CA"/>
          </a:p>
        </p:txBody>
      </p:sp>
    </p:spTree>
    <p:extLst>
      <p:ext uri="{BB962C8B-B14F-4D97-AF65-F5344CB8AC3E}">
        <p14:creationId xmlns:p14="http://schemas.microsoft.com/office/powerpoint/2010/main" val="1050211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E486D-6F4C-44D9-AFDB-31E93F6200F5}" type="datetimeFigureOut">
              <a:rPr lang="en-CA" smtClean="0"/>
              <a:t>24/10/2016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133399E-C9FE-4BF4-8ED7-20FB2739E72B}" type="slidenum">
              <a:rPr lang="en-CA" smtClean="0"/>
              <a:t>‹#›</a:t>
            </a:fld>
            <a:endParaRPr lang="en-CA"/>
          </a:p>
        </p:txBody>
      </p:sp>
    </p:spTree>
    <p:extLst>
      <p:ext uri="{BB962C8B-B14F-4D97-AF65-F5344CB8AC3E}">
        <p14:creationId xmlns:p14="http://schemas.microsoft.com/office/powerpoint/2010/main" val="1481165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E486D-6F4C-44D9-AFDB-31E93F6200F5}" type="datetimeFigureOut">
              <a:rPr lang="en-CA" smtClean="0"/>
              <a:t>24/10/2016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133399E-C9FE-4BF4-8ED7-20FB2739E72B}" type="slidenum">
              <a:rPr lang="en-CA" smtClean="0"/>
              <a:t>‹#›</a:t>
            </a:fld>
            <a:endParaRPr lang="en-C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04564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E486D-6F4C-44D9-AFDB-31E93F6200F5}" type="datetimeFigureOut">
              <a:rPr lang="en-CA" smtClean="0"/>
              <a:t>24/10/2016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133399E-C9FE-4BF4-8ED7-20FB2739E72B}" type="slidenum">
              <a:rPr lang="en-CA" smtClean="0"/>
              <a:t>‹#›</a:t>
            </a:fld>
            <a:endParaRPr lang="en-CA"/>
          </a:p>
        </p:txBody>
      </p:sp>
    </p:spTree>
    <p:extLst>
      <p:ext uri="{BB962C8B-B14F-4D97-AF65-F5344CB8AC3E}">
        <p14:creationId xmlns:p14="http://schemas.microsoft.com/office/powerpoint/2010/main" val="2652789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AE486D-6F4C-44D9-AFDB-31E93F6200F5}" type="datetimeFigureOut">
              <a:rPr lang="en-CA" smtClean="0"/>
              <a:t>24/10/2016</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133399E-C9FE-4BF4-8ED7-20FB2739E72B}" type="slidenum">
              <a:rPr lang="en-CA" smtClean="0"/>
              <a:t>‹#›</a:t>
            </a:fld>
            <a:endParaRPr lang="en-CA"/>
          </a:p>
        </p:txBody>
      </p:sp>
    </p:spTree>
    <p:extLst>
      <p:ext uri="{BB962C8B-B14F-4D97-AF65-F5344CB8AC3E}">
        <p14:creationId xmlns:p14="http://schemas.microsoft.com/office/powerpoint/2010/main" val="1312787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AE486D-6F4C-44D9-AFDB-31E93F6200F5}" type="datetimeFigureOut">
              <a:rPr lang="en-CA" smtClean="0"/>
              <a:t>24/10/2016</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133399E-C9FE-4BF4-8ED7-20FB2739E72B}" type="slidenum">
              <a:rPr lang="en-CA" smtClean="0"/>
              <a:t>‹#›</a:t>
            </a:fld>
            <a:endParaRPr lang="en-CA"/>
          </a:p>
        </p:txBody>
      </p:sp>
    </p:spTree>
    <p:extLst>
      <p:ext uri="{BB962C8B-B14F-4D97-AF65-F5344CB8AC3E}">
        <p14:creationId xmlns:p14="http://schemas.microsoft.com/office/powerpoint/2010/main" val="1219911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AE486D-6F4C-44D9-AFDB-31E93F6200F5}" type="datetimeFigureOut">
              <a:rPr lang="en-CA" smtClean="0"/>
              <a:t>24/10/2016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133399E-C9FE-4BF4-8ED7-20FB2739E72B}" type="slidenum">
              <a:rPr lang="en-CA" smtClean="0"/>
              <a:t>‹#›</a:t>
            </a:fld>
            <a:endParaRPr lang="en-CA"/>
          </a:p>
        </p:txBody>
      </p:sp>
    </p:spTree>
    <p:extLst>
      <p:ext uri="{BB962C8B-B14F-4D97-AF65-F5344CB8AC3E}">
        <p14:creationId xmlns:p14="http://schemas.microsoft.com/office/powerpoint/2010/main" val="410856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AE486D-6F4C-44D9-AFDB-31E93F6200F5}" type="datetimeFigureOut">
              <a:rPr lang="en-CA" smtClean="0"/>
              <a:t>24/10/2016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133399E-C9FE-4BF4-8ED7-20FB2739E72B}" type="slidenum">
              <a:rPr lang="en-CA" smtClean="0"/>
              <a:t>‹#›</a:t>
            </a:fld>
            <a:endParaRPr lang="en-CA"/>
          </a:p>
        </p:txBody>
      </p:sp>
    </p:spTree>
    <p:extLst>
      <p:ext uri="{BB962C8B-B14F-4D97-AF65-F5344CB8AC3E}">
        <p14:creationId xmlns:p14="http://schemas.microsoft.com/office/powerpoint/2010/main" val="1306673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EAE486D-6F4C-44D9-AFDB-31E93F6200F5}" type="datetimeFigureOut">
              <a:rPr lang="en-CA" smtClean="0"/>
              <a:t>24/10/2016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133399E-C9FE-4BF4-8ED7-20FB2739E72B}" type="slidenum">
              <a:rPr lang="en-CA" smtClean="0"/>
              <a:t>‹#›</a:t>
            </a:fld>
            <a:endParaRPr lang="en-CA"/>
          </a:p>
        </p:txBody>
      </p:sp>
    </p:spTree>
    <p:extLst>
      <p:ext uri="{BB962C8B-B14F-4D97-AF65-F5344CB8AC3E}">
        <p14:creationId xmlns:p14="http://schemas.microsoft.com/office/powerpoint/2010/main" val="360086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E486D-6F4C-44D9-AFDB-31E93F6200F5}" type="datetimeFigureOut">
              <a:rPr lang="en-CA" smtClean="0"/>
              <a:t>24/10/2016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133399E-C9FE-4BF4-8ED7-20FB2739E72B}" type="slidenum">
              <a:rPr lang="en-CA" smtClean="0"/>
              <a:t>‹#›</a:t>
            </a:fld>
            <a:endParaRPr lang="en-CA"/>
          </a:p>
        </p:txBody>
      </p:sp>
    </p:spTree>
    <p:extLst>
      <p:ext uri="{BB962C8B-B14F-4D97-AF65-F5344CB8AC3E}">
        <p14:creationId xmlns:p14="http://schemas.microsoft.com/office/powerpoint/2010/main" val="515313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AE486D-6F4C-44D9-AFDB-31E93F6200F5}" type="datetimeFigureOut">
              <a:rPr lang="en-CA" smtClean="0"/>
              <a:t>24/10/2016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133399E-C9FE-4BF4-8ED7-20FB2739E72B}" type="slidenum">
              <a:rPr lang="en-CA" smtClean="0"/>
              <a:t>‹#›</a:t>
            </a:fld>
            <a:endParaRPr lang="en-CA"/>
          </a:p>
        </p:txBody>
      </p:sp>
    </p:spTree>
    <p:extLst>
      <p:ext uri="{BB962C8B-B14F-4D97-AF65-F5344CB8AC3E}">
        <p14:creationId xmlns:p14="http://schemas.microsoft.com/office/powerpoint/2010/main" val="55961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AE486D-6F4C-44D9-AFDB-31E93F6200F5}" type="datetimeFigureOut">
              <a:rPr lang="en-CA" smtClean="0"/>
              <a:t>24/10/2016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133399E-C9FE-4BF4-8ED7-20FB2739E72B}" type="slidenum">
              <a:rPr lang="en-CA" smtClean="0"/>
              <a:t>‹#›</a:t>
            </a:fld>
            <a:endParaRPr lang="en-CA"/>
          </a:p>
        </p:txBody>
      </p:sp>
    </p:spTree>
    <p:extLst>
      <p:ext uri="{BB962C8B-B14F-4D97-AF65-F5344CB8AC3E}">
        <p14:creationId xmlns:p14="http://schemas.microsoft.com/office/powerpoint/2010/main" val="90910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EAE486D-6F4C-44D9-AFDB-31E93F6200F5}" type="datetimeFigureOut">
              <a:rPr lang="en-CA" smtClean="0"/>
              <a:t>24/10/2016</a:t>
            </a:fld>
            <a:endParaRPr lang="en-CA"/>
          </a:p>
        </p:txBody>
      </p:sp>
      <p:sp>
        <p:nvSpPr>
          <p:cNvPr id="5" name="Footer Placeholder 3"/>
          <p:cNvSpPr>
            <a:spLocks noGrp="1"/>
          </p:cNvSpPr>
          <p:nvPr>
            <p:ph type="ftr" sz="quarter" idx="11"/>
          </p:nvPr>
        </p:nvSpPr>
        <p:spPr/>
        <p:txBody>
          <a:bodyPr/>
          <a:lstStyle/>
          <a:p>
            <a:endParaRPr lang="en-CA"/>
          </a:p>
        </p:txBody>
      </p:sp>
      <p:sp>
        <p:nvSpPr>
          <p:cNvPr id="6" name="Slide Number Placeholder 4"/>
          <p:cNvSpPr>
            <a:spLocks noGrp="1"/>
          </p:cNvSpPr>
          <p:nvPr>
            <p:ph type="sldNum" sz="quarter" idx="12"/>
          </p:nvPr>
        </p:nvSpPr>
        <p:spPr/>
        <p:txBody>
          <a:bodyPr/>
          <a:lstStyle/>
          <a:p>
            <a:fld id="{C133399E-C9FE-4BF4-8ED7-20FB2739E72B}" type="slidenum">
              <a:rPr lang="en-CA" smtClean="0"/>
              <a:t>‹#›</a:t>
            </a:fld>
            <a:endParaRPr lang="en-CA"/>
          </a:p>
        </p:txBody>
      </p:sp>
    </p:spTree>
    <p:extLst>
      <p:ext uri="{BB962C8B-B14F-4D97-AF65-F5344CB8AC3E}">
        <p14:creationId xmlns:p14="http://schemas.microsoft.com/office/powerpoint/2010/main" val="376279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EAE486D-6F4C-44D9-AFDB-31E93F6200F5}" type="datetimeFigureOut">
              <a:rPr lang="en-CA" smtClean="0"/>
              <a:t>24/10/2016</a:t>
            </a:fld>
            <a:endParaRPr lang="en-CA"/>
          </a:p>
        </p:txBody>
      </p:sp>
      <p:sp>
        <p:nvSpPr>
          <p:cNvPr id="5" name="Footer Placeholder 2"/>
          <p:cNvSpPr>
            <a:spLocks noGrp="1"/>
          </p:cNvSpPr>
          <p:nvPr>
            <p:ph type="ftr" sz="quarter" idx="11"/>
          </p:nvPr>
        </p:nvSpPr>
        <p:spPr/>
        <p:txBody>
          <a:bodyPr/>
          <a:lstStyle/>
          <a:p>
            <a:endParaRPr lang="en-CA"/>
          </a:p>
        </p:txBody>
      </p:sp>
      <p:sp>
        <p:nvSpPr>
          <p:cNvPr id="6" name="Slide Number Placeholder 3"/>
          <p:cNvSpPr>
            <a:spLocks noGrp="1"/>
          </p:cNvSpPr>
          <p:nvPr>
            <p:ph type="sldNum" sz="quarter" idx="12"/>
          </p:nvPr>
        </p:nvSpPr>
        <p:spPr/>
        <p:txBody>
          <a:bodyPr/>
          <a:lstStyle/>
          <a:p>
            <a:fld id="{C133399E-C9FE-4BF4-8ED7-20FB2739E72B}" type="slidenum">
              <a:rPr lang="en-CA" smtClean="0"/>
              <a:t>‹#›</a:t>
            </a:fld>
            <a:endParaRPr lang="en-CA"/>
          </a:p>
        </p:txBody>
      </p:sp>
    </p:spTree>
    <p:extLst>
      <p:ext uri="{BB962C8B-B14F-4D97-AF65-F5344CB8AC3E}">
        <p14:creationId xmlns:p14="http://schemas.microsoft.com/office/powerpoint/2010/main" val="2561759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EAE486D-6F4C-44D9-AFDB-31E93F6200F5}" type="datetimeFigureOut">
              <a:rPr lang="en-CA" smtClean="0"/>
              <a:t>24/10/2016</a:t>
            </a:fld>
            <a:endParaRPr lang="en-CA"/>
          </a:p>
        </p:txBody>
      </p:sp>
      <p:sp>
        <p:nvSpPr>
          <p:cNvPr id="5" name="Footer Placeholder 5"/>
          <p:cNvSpPr>
            <a:spLocks noGrp="1"/>
          </p:cNvSpPr>
          <p:nvPr>
            <p:ph type="ftr" sz="quarter" idx="11"/>
          </p:nvPr>
        </p:nvSpPr>
        <p:spPr/>
        <p:txBody>
          <a:bodyPr/>
          <a:lstStyle/>
          <a:p>
            <a:endParaRPr lang="en-CA"/>
          </a:p>
        </p:txBody>
      </p:sp>
      <p:sp>
        <p:nvSpPr>
          <p:cNvPr id="6" name="Slide Number Placeholder 6"/>
          <p:cNvSpPr>
            <a:spLocks noGrp="1"/>
          </p:cNvSpPr>
          <p:nvPr>
            <p:ph type="sldNum" sz="quarter" idx="12"/>
          </p:nvPr>
        </p:nvSpPr>
        <p:spPr/>
        <p:txBody>
          <a:bodyPr/>
          <a:lstStyle/>
          <a:p>
            <a:fld id="{C133399E-C9FE-4BF4-8ED7-20FB2739E72B}" type="slidenum">
              <a:rPr lang="en-CA" smtClean="0"/>
              <a:t>‹#›</a:t>
            </a:fld>
            <a:endParaRPr lang="en-CA"/>
          </a:p>
        </p:txBody>
      </p:sp>
    </p:spTree>
    <p:extLst>
      <p:ext uri="{BB962C8B-B14F-4D97-AF65-F5344CB8AC3E}">
        <p14:creationId xmlns:p14="http://schemas.microsoft.com/office/powerpoint/2010/main" val="2864483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E486D-6F4C-44D9-AFDB-31E93F6200F5}" type="datetimeFigureOut">
              <a:rPr lang="en-CA" smtClean="0"/>
              <a:t>24/10/2016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133399E-C9FE-4BF4-8ED7-20FB2739E72B}" type="slidenum">
              <a:rPr lang="en-CA" smtClean="0"/>
              <a:t>‹#›</a:t>
            </a:fld>
            <a:endParaRPr lang="en-CA"/>
          </a:p>
        </p:txBody>
      </p:sp>
    </p:spTree>
    <p:extLst>
      <p:ext uri="{BB962C8B-B14F-4D97-AF65-F5344CB8AC3E}">
        <p14:creationId xmlns:p14="http://schemas.microsoft.com/office/powerpoint/2010/main" val="294256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EAE486D-6F4C-44D9-AFDB-31E93F6200F5}" type="datetimeFigureOut">
              <a:rPr lang="en-CA" smtClean="0"/>
              <a:t>24/10/2016</a:t>
            </a:fld>
            <a:endParaRPr lang="en-C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C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133399E-C9FE-4BF4-8ED7-20FB2739E72B}" type="slidenum">
              <a:rPr lang="en-CA" smtClean="0"/>
              <a:t>‹#›</a:t>
            </a:fld>
            <a:endParaRPr lang="en-CA"/>
          </a:p>
        </p:txBody>
      </p:sp>
    </p:spTree>
    <p:extLst>
      <p:ext uri="{BB962C8B-B14F-4D97-AF65-F5344CB8AC3E}">
        <p14:creationId xmlns:p14="http://schemas.microsoft.com/office/powerpoint/2010/main" val="13950783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Canadian Landforms</a:t>
            </a:r>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1533550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Appalachian Mountains</a:t>
            </a:r>
            <a:endParaRPr lang="en-CA" dirty="0"/>
          </a:p>
        </p:txBody>
      </p:sp>
      <p:sp>
        <p:nvSpPr>
          <p:cNvPr id="3" name="Content Placeholder 2"/>
          <p:cNvSpPr>
            <a:spLocks noGrp="1"/>
          </p:cNvSpPr>
          <p:nvPr>
            <p:ph idx="1"/>
          </p:nvPr>
        </p:nvSpPr>
        <p:spPr>
          <a:xfrm>
            <a:off x="646112" y="2052918"/>
            <a:ext cx="10647530" cy="4195481"/>
          </a:xfrm>
        </p:spPr>
        <p:txBody>
          <a:bodyPr>
            <a:normAutofit/>
          </a:bodyPr>
          <a:lstStyle/>
          <a:p>
            <a:r>
              <a:rPr lang="en-US" sz="2800" dirty="0"/>
              <a:t>This landform region is heavily forested with both coniferous and deciduous trees, even though the soil these trees grow in is unproductive mountain soil. </a:t>
            </a:r>
            <a:endParaRPr lang="en-US" sz="2800" dirty="0" smtClean="0"/>
          </a:p>
          <a:p>
            <a:endParaRPr lang="en-US" sz="2800" dirty="0"/>
          </a:p>
          <a:p>
            <a:r>
              <a:rPr lang="en-US" sz="2800" dirty="0" smtClean="0"/>
              <a:t>Soil </a:t>
            </a:r>
            <a:r>
              <a:rPr lang="en-US" sz="2800" dirty="0"/>
              <a:t>nearby rivers tend to be much richer than the majority of the other soil in the region, which makes the vegetation in these areas a lot healthier.</a:t>
            </a:r>
            <a:endParaRPr lang="en-CA" sz="2800" dirty="0"/>
          </a:p>
        </p:txBody>
      </p:sp>
    </p:spTree>
    <p:extLst>
      <p:ext uri="{BB962C8B-B14F-4D97-AF65-F5344CB8AC3E}">
        <p14:creationId xmlns:p14="http://schemas.microsoft.com/office/powerpoint/2010/main" val="2236788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4098" name="Picture 2" descr="Image result for appalachian mountains in ca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443" y="284186"/>
            <a:ext cx="4702910" cy="31381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appalachian mountains in ca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3224" y="201603"/>
            <a:ext cx="4404387" cy="330329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appalachian mountains in ca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509" y="3470436"/>
            <a:ext cx="571500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appalachian mountains in cana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0378" y="3621259"/>
            <a:ext cx="4324057" cy="2992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319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a:p>
        </p:txBody>
      </p:sp>
      <p:pic>
        <p:nvPicPr>
          <p:cNvPr id="5122" name="Picture 2" descr="Image result for appalachian mountains in ca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892225"/>
            <a:ext cx="11790320" cy="5356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956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Regions</a:t>
            </a:r>
            <a:endParaRPr lang="en-CA" dirty="0"/>
          </a:p>
        </p:txBody>
      </p:sp>
      <p:sp>
        <p:nvSpPr>
          <p:cNvPr id="3" name="Content Placeholder 2"/>
          <p:cNvSpPr>
            <a:spLocks noGrp="1"/>
          </p:cNvSpPr>
          <p:nvPr>
            <p:ph idx="1"/>
          </p:nvPr>
        </p:nvSpPr>
        <p:spPr>
          <a:xfrm>
            <a:off x="1103312" y="1689316"/>
            <a:ext cx="8946541" cy="4559084"/>
          </a:xfrm>
        </p:spPr>
        <p:txBody>
          <a:bodyPr>
            <a:noAutofit/>
          </a:bodyPr>
          <a:lstStyle/>
          <a:p>
            <a:r>
              <a:rPr lang="en-US" sz="2400" dirty="0" smtClean="0">
                <a:latin typeface="Calibri Light" panose="020F0302020204030204" pitchFamily="34" charset="0"/>
              </a:rPr>
              <a:t>As we have discussed previously, Canada is a large country with a large variety of geographical characteristics.</a:t>
            </a:r>
          </a:p>
          <a:p>
            <a:endParaRPr lang="en-US" sz="2400" dirty="0" smtClean="0">
              <a:latin typeface="Calibri Light" panose="020F0302020204030204" pitchFamily="34" charset="0"/>
            </a:endParaRPr>
          </a:p>
          <a:p>
            <a:r>
              <a:rPr lang="en-US" sz="2400" dirty="0" smtClean="0">
                <a:latin typeface="Calibri Light" panose="020F0302020204030204" pitchFamily="34" charset="0"/>
              </a:rPr>
              <a:t>Due to </a:t>
            </a:r>
            <a:r>
              <a:rPr lang="en-US" sz="2400" dirty="0" smtClean="0">
                <a:latin typeface="Calibri Light" panose="020F0302020204030204" pitchFamily="34" charset="0"/>
              </a:rPr>
              <a:t>its </a:t>
            </a:r>
            <a:r>
              <a:rPr lang="en-US" sz="2400" dirty="0" smtClean="0">
                <a:latin typeface="Calibri Light" panose="020F0302020204030204" pitchFamily="34" charset="0"/>
              </a:rPr>
              <a:t>geographic diversity many geographers divide Canada into regions to better understand its impact on climate and population.</a:t>
            </a:r>
          </a:p>
          <a:p>
            <a:endParaRPr lang="en-US" sz="2400" dirty="0">
              <a:latin typeface="Calibri Light" panose="020F0302020204030204" pitchFamily="34" charset="0"/>
            </a:endParaRPr>
          </a:p>
          <a:p>
            <a:r>
              <a:rPr lang="en-US" sz="2400" dirty="0" smtClean="0">
                <a:latin typeface="Calibri Light" panose="020F0302020204030204" pitchFamily="34" charset="0"/>
              </a:rPr>
              <a:t>What are some of the geographic characteristics of the Fredericton area?</a:t>
            </a:r>
            <a:endParaRPr lang="en-CA" sz="2400" dirty="0">
              <a:latin typeface="Calibri Light" panose="020F0302020204030204" pitchFamily="34" charset="0"/>
            </a:endParaRPr>
          </a:p>
        </p:txBody>
      </p:sp>
    </p:spTree>
    <p:extLst>
      <p:ext uri="{BB962C8B-B14F-4D97-AF65-F5344CB8AC3E}">
        <p14:creationId xmlns:p14="http://schemas.microsoft.com/office/powerpoint/2010/main" val="4112719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Characteristics</a:t>
            </a:r>
            <a:endParaRPr lang="en-CA" dirty="0"/>
          </a:p>
        </p:txBody>
      </p:sp>
      <p:sp>
        <p:nvSpPr>
          <p:cNvPr id="3" name="Content Placeholder 2"/>
          <p:cNvSpPr>
            <a:spLocks noGrp="1"/>
          </p:cNvSpPr>
          <p:nvPr>
            <p:ph idx="1"/>
          </p:nvPr>
        </p:nvSpPr>
        <p:spPr/>
        <p:txBody>
          <a:bodyPr>
            <a:normAutofit/>
          </a:bodyPr>
          <a:lstStyle/>
          <a:p>
            <a:r>
              <a:rPr lang="en-US" sz="2400" dirty="0" smtClean="0"/>
              <a:t>Geographers classify landform regions based on a combination of characteristics:</a:t>
            </a:r>
          </a:p>
          <a:p>
            <a:endParaRPr lang="en-US" sz="2400" dirty="0" smtClean="0"/>
          </a:p>
          <a:p>
            <a:pPr indent="401638">
              <a:buFont typeface="Wingdings" panose="05000000000000000000" pitchFamily="2" charset="2"/>
              <a:buChar char="q"/>
            </a:pPr>
            <a:r>
              <a:rPr lang="en-US" sz="2400" dirty="0" smtClean="0"/>
              <a:t>Age of rock</a:t>
            </a:r>
          </a:p>
          <a:p>
            <a:pPr indent="401638">
              <a:buFont typeface="Wingdings" panose="05000000000000000000" pitchFamily="2" charset="2"/>
              <a:buChar char="q"/>
            </a:pPr>
            <a:r>
              <a:rPr lang="en-US" sz="2400" dirty="0" smtClean="0"/>
              <a:t>Type of rock</a:t>
            </a:r>
          </a:p>
          <a:p>
            <a:pPr indent="401638">
              <a:buFont typeface="Wingdings" panose="05000000000000000000" pitchFamily="2" charset="2"/>
              <a:buChar char="q"/>
            </a:pPr>
            <a:r>
              <a:rPr lang="en-US" sz="2400" dirty="0" smtClean="0"/>
              <a:t>Relief</a:t>
            </a:r>
          </a:p>
          <a:p>
            <a:pPr indent="401638">
              <a:buFont typeface="Wingdings" panose="05000000000000000000" pitchFamily="2" charset="2"/>
              <a:buChar char="q"/>
            </a:pPr>
            <a:r>
              <a:rPr lang="en-US" sz="2400" dirty="0" smtClean="0"/>
              <a:t>Gradient</a:t>
            </a:r>
          </a:p>
          <a:p>
            <a:pPr indent="401638">
              <a:buFont typeface="Wingdings" panose="05000000000000000000" pitchFamily="2" charset="2"/>
              <a:buChar char="q"/>
            </a:pPr>
            <a:r>
              <a:rPr lang="en-US" sz="2400" dirty="0" smtClean="0"/>
              <a:t>Process that has shaped the rock</a:t>
            </a:r>
          </a:p>
          <a:p>
            <a:endParaRPr lang="en-CA" sz="2400" dirty="0"/>
          </a:p>
        </p:txBody>
      </p:sp>
    </p:spTree>
    <p:extLst>
      <p:ext uri="{BB962C8B-B14F-4D97-AF65-F5344CB8AC3E}">
        <p14:creationId xmlns:p14="http://schemas.microsoft.com/office/powerpoint/2010/main" val="81937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It is difficult to limit the number of Canadian landform region. However, there is a general agreement about the eight major regions:</a:t>
            </a:r>
            <a:br>
              <a:rPr lang="en-US" sz="2800" dirty="0"/>
            </a:br>
            <a:endParaRPr lang="en-CA" sz="2800" dirty="0"/>
          </a:p>
        </p:txBody>
      </p:sp>
      <p:sp>
        <p:nvSpPr>
          <p:cNvPr id="3" name="Content Placeholder 2"/>
          <p:cNvSpPr>
            <a:spLocks noGrp="1"/>
          </p:cNvSpPr>
          <p:nvPr>
            <p:ph sz="half" idx="1"/>
          </p:nvPr>
        </p:nvSpPr>
        <p:spPr/>
        <p:txBody>
          <a:bodyPr>
            <a:normAutofit/>
          </a:bodyPr>
          <a:lstStyle/>
          <a:p>
            <a:pPr>
              <a:lnSpc>
                <a:spcPct val="150000"/>
              </a:lnSpc>
            </a:pPr>
            <a:r>
              <a:rPr lang="en-US" sz="2800" dirty="0" smtClean="0"/>
              <a:t>The Canadian Shield</a:t>
            </a:r>
          </a:p>
          <a:p>
            <a:pPr>
              <a:lnSpc>
                <a:spcPct val="150000"/>
              </a:lnSpc>
            </a:pPr>
            <a:r>
              <a:rPr lang="en-US" sz="2800" dirty="0" smtClean="0"/>
              <a:t>Appalachian Mountain</a:t>
            </a:r>
          </a:p>
          <a:p>
            <a:pPr>
              <a:lnSpc>
                <a:spcPct val="150000"/>
              </a:lnSpc>
            </a:pPr>
            <a:r>
              <a:rPr lang="en-US" sz="2800" dirty="0" smtClean="0"/>
              <a:t>Western Cordillera</a:t>
            </a:r>
          </a:p>
          <a:p>
            <a:pPr>
              <a:lnSpc>
                <a:spcPct val="150000"/>
              </a:lnSpc>
            </a:pPr>
            <a:r>
              <a:rPr lang="en-US" sz="2800" dirty="0" err="1" smtClean="0"/>
              <a:t>Innuitian</a:t>
            </a:r>
            <a:r>
              <a:rPr lang="en-US" sz="2800" dirty="0" smtClean="0"/>
              <a:t> Mountains</a:t>
            </a:r>
          </a:p>
        </p:txBody>
      </p:sp>
      <p:sp>
        <p:nvSpPr>
          <p:cNvPr id="4" name="Content Placeholder 3"/>
          <p:cNvSpPr>
            <a:spLocks noGrp="1"/>
          </p:cNvSpPr>
          <p:nvPr>
            <p:ph sz="half" idx="2"/>
          </p:nvPr>
        </p:nvSpPr>
        <p:spPr/>
        <p:txBody>
          <a:bodyPr>
            <a:normAutofit/>
          </a:bodyPr>
          <a:lstStyle/>
          <a:p>
            <a:pPr>
              <a:lnSpc>
                <a:spcPct val="150000"/>
              </a:lnSpc>
            </a:pPr>
            <a:r>
              <a:rPr lang="en-US" sz="2800" dirty="0"/>
              <a:t>Arctic Lowlands</a:t>
            </a:r>
          </a:p>
          <a:p>
            <a:pPr>
              <a:lnSpc>
                <a:spcPct val="150000"/>
              </a:lnSpc>
            </a:pPr>
            <a:r>
              <a:rPr lang="en-US" sz="2800" dirty="0"/>
              <a:t>Interior </a:t>
            </a:r>
            <a:r>
              <a:rPr lang="en-US" sz="2800" dirty="0" smtClean="0"/>
              <a:t>Planes</a:t>
            </a:r>
          </a:p>
          <a:p>
            <a:pPr>
              <a:lnSpc>
                <a:spcPct val="150000"/>
              </a:lnSpc>
            </a:pPr>
            <a:r>
              <a:rPr lang="en-US" sz="2800" dirty="0" smtClean="0"/>
              <a:t>Great Lakes/St. Lawrence Lowlands</a:t>
            </a:r>
          </a:p>
          <a:p>
            <a:pPr>
              <a:lnSpc>
                <a:spcPct val="150000"/>
              </a:lnSpc>
            </a:pPr>
            <a:r>
              <a:rPr lang="en-US" sz="2800" dirty="0" smtClean="0"/>
              <a:t>Hudson Bay Lowlands</a:t>
            </a:r>
            <a:endParaRPr lang="en-CA" sz="2800" dirty="0"/>
          </a:p>
          <a:p>
            <a:pPr>
              <a:lnSpc>
                <a:spcPct val="150000"/>
              </a:lnSpc>
            </a:pPr>
            <a:endParaRPr lang="en-CA" sz="2800" dirty="0"/>
          </a:p>
        </p:txBody>
      </p:sp>
    </p:spTree>
    <p:extLst>
      <p:ext uri="{BB962C8B-B14F-4D97-AF65-F5344CB8AC3E}">
        <p14:creationId xmlns:p14="http://schemas.microsoft.com/office/powerpoint/2010/main" val="978042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803036" y="2052918"/>
            <a:ext cx="2975675" cy="4195481"/>
          </a:xfrm>
        </p:spPr>
        <p:txBody>
          <a:bodyPr/>
          <a:lstStyle/>
          <a:p>
            <a:r>
              <a:rPr lang="en-US" dirty="0" smtClean="0"/>
              <a:t>Use the bank map provided to show these regions. Be sure to use color or some other way to distinguish between each of the regions.</a:t>
            </a:r>
            <a:endParaRPr lang="en-CA" dirty="0"/>
          </a:p>
        </p:txBody>
      </p:sp>
      <p:pic>
        <p:nvPicPr>
          <p:cNvPr id="1026" name="Picture 2" descr="https://sites.google.com/a/ocsb.ca/cgc-1d-2016/_/rsrc/1473179904402/a-unit-2-3-natural-disasters--earthquakes/3-landform-regions/canada%20physi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95" y="275012"/>
            <a:ext cx="8321998" cy="6155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474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Canadian Shield</a:t>
            </a:r>
            <a:endParaRPr lang="en-CA" dirty="0"/>
          </a:p>
        </p:txBody>
      </p:sp>
      <p:sp>
        <p:nvSpPr>
          <p:cNvPr id="3" name="Content Placeholder 2"/>
          <p:cNvSpPr>
            <a:spLocks noGrp="1"/>
          </p:cNvSpPr>
          <p:nvPr>
            <p:ph idx="1"/>
          </p:nvPr>
        </p:nvSpPr>
        <p:spPr>
          <a:xfrm>
            <a:off x="1103312" y="1503336"/>
            <a:ext cx="9699007" cy="4745063"/>
          </a:xfrm>
        </p:spPr>
        <p:txBody>
          <a:bodyPr>
            <a:normAutofit/>
          </a:bodyPr>
          <a:lstStyle/>
          <a:p>
            <a:r>
              <a:rPr lang="en-US" sz="2400" dirty="0">
                <a:latin typeface="Calibri Light" panose="020F0302020204030204" pitchFamily="34" charset="0"/>
              </a:rPr>
              <a:t>The Shield is composed of ancient rocks, including some that are among the oldest rocks on Earth (possibly more than 4 billion years old). The construction of the Shield involved the collision and build-up of a large number of tectonic plates beginning more than 3 billion years </a:t>
            </a:r>
            <a:r>
              <a:rPr lang="en-US" sz="2400" dirty="0" smtClean="0">
                <a:latin typeface="Calibri Light" panose="020F0302020204030204" pitchFamily="34" charset="0"/>
              </a:rPr>
              <a:t>ago.</a:t>
            </a:r>
          </a:p>
          <a:p>
            <a:endParaRPr lang="en-US" sz="2400" dirty="0" smtClean="0">
              <a:latin typeface="Calibri Light" panose="020F0302020204030204" pitchFamily="34" charset="0"/>
            </a:endParaRPr>
          </a:p>
          <a:p>
            <a:r>
              <a:rPr lang="en-US" sz="2400" dirty="0" smtClean="0">
                <a:latin typeface="Calibri Light" panose="020F0302020204030204" pitchFamily="34" charset="0"/>
              </a:rPr>
              <a:t>Most of the shield has thin, acidic soils called</a:t>
            </a:r>
            <a:r>
              <a:rPr lang="en-US" sz="2400" dirty="0" smtClean="0">
                <a:solidFill>
                  <a:srgbClr val="FF0000"/>
                </a:solidFill>
                <a:latin typeface="Calibri Light" panose="020F0302020204030204" pitchFamily="34" charset="0"/>
              </a:rPr>
              <a:t> </a:t>
            </a:r>
            <a:r>
              <a:rPr lang="en-US" sz="2400" dirty="0" err="1" smtClean="0">
                <a:solidFill>
                  <a:srgbClr val="FFFF00"/>
                </a:solidFill>
                <a:latin typeface="Calibri Light" panose="020F0302020204030204" pitchFamily="34" charset="0"/>
              </a:rPr>
              <a:t>podzols</a:t>
            </a:r>
            <a:r>
              <a:rPr lang="en-US" sz="2400" dirty="0" smtClean="0">
                <a:solidFill>
                  <a:srgbClr val="FF0000"/>
                </a:solidFill>
                <a:latin typeface="Calibri Light" panose="020F0302020204030204" pitchFamily="34" charset="0"/>
              </a:rPr>
              <a:t> </a:t>
            </a:r>
            <a:r>
              <a:rPr lang="en-US" sz="2400" dirty="0" smtClean="0">
                <a:latin typeface="Calibri Light" panose="020F0302020204030204" pitchFamily="34" charset="0"/>
              </a:rPr>
              <a:t>which are good for coniferous forest but not good for farming.</a:t>
            </a:r>
          </a:p>
          <a:p>
            <a:endParaRPr lang="en-US" sz="2400" dirty="0" smtClean="0">
              <a:latin typeface="Calibri Light" panose="020F0302020204030204" pitchFamily="34" charset="0"/>
            </a:endParaRPr>
          </a:p>
          <a:p>
            <a:r>
              <a:rPr lang="en-US" sz="2400" dirty="0" smtClean="0">
                <a:latin typeface="Calibri Light" panose="020F0302020204030204" pitchFamily="34" charset="0"/>
              </a:rPr>
              <a:t>The Canadian shield is the largest geographic regions which covers much of Central Canada, including Saskatchewan, Manitoba, Ontario, Quebec, Labrador, Northwest Territories, and Nunavut.</a:t>
            </a:r>
            <a:endParaRPr lang="en-CA" sz="2400" dirty="0">
              <a:latin typeface="Calibri Light" panose="020F0302020204030204" pitchFamily="34" charset="0"/>
            </a:endParaRPr>
          </a:p>
        </p:txBody>
      </p:sp>
    </p:spTree>
    <p:extLst>
      <p:ext uri="{BB962C8B-B14F-4D97-AF65-F5344CB8AC3E}">
        <p14:creationId xmlns:p14="http://schemas.microsoft.com/office/powerpoint/2010/main" val="4161676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2050" name="Picture 2" descr="Image result for the canadian sh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70" y="322154"/>
            <a:ext cx="5423816" cy="33356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he canadian shie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8594" y="322155"/>
            <a:ext cx="5030833" cy="33538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the canadian shie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070" y="3751155"/>
            <a:ext cx="5564188" cy="313184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the canadian shield landscap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8595" y="3797650"/>
            <a:ext cx="476250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281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3074" name="Picture 2" descr="Image result for the canadian sh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082" y="299309"/>
            <a:ext cx="9525000" cy="630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527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Appalachian Mountains</a:t>
            </a:r>
            <a:endParaRPr lang="en-CA" dirty="0"/>
          </a:p>
        </p:txBody>
      </p:sp>
      <p:sp>
        <p:nvSpPr>
          <p:cNvPr id="3" name="Content Placeholder 2"/>
          <p:cNvSpPr>
            <a:spLocks noGrp="1"/>
          </p:cNvSpPr>
          <p:nvPr>
            <p:ph idx="1"/>
          </p:nvPr>
        </p:nvSpPr>
        <p:spPr>
          <a:xfrm>
            <a:off x="1121755" y="1853248"/>
            <a:ext cx="10107719" cy="4195481"/>
          </a:xfrm>
        </p:spPr>
        <p:txBody>
          <a:bodyPr>
            <a:normAutofit/>
          </a:bodyPr>
          <a:lstStyle/>
          <a:p>
            <a:r>
              <a:rPr lang="en-US" sz="2800" dirty="0" smtClean="0"/>
              <a:t>Located on the eastern coast of Canada lies the Appalachian mountain region. This region includes New Brunswick, Nova Scotia, Newfoundland, Quebec, and PEI. </a:t>
            </a:r>
          </a:p>
          <a:p>
            <a:r>
              <a:rPr lang="en-US" sz="2800" dirty="0"/>
              <a:t>Once higher than the Rockies, these uplands formed 500 million years ago. Over time, weathering eroded the peaks. Except for Prince Edward Island’s fertile fields, the interior is a land of rounded hills and narrow river valleys</a:t>
            </a:r>
            <a:r>
              <a:rPr lang="en-US" sz="2800" dirty="0" smtClean="0"/>
              <a:t>. </a:t>
            </a:r>
            <a:endParaRPr lang="en-CA" sz="2800" dirty="0"/>
          </a:p>
        </p:txBody>
      </p:sp>
    </p:spTree>
    <p:extLst>
      <p:ext uri="{BB962C8B-B14F-4D97-AF65-F5344CB8AC3E}">
        <p14:creationId xmlns:p14="http://schemas.microsoft.com/office/powerpoint/2010/main" val="39562799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193</TotalTime>
  <Words>736</Words>
  <Application>Microsoft Office PowerPoint</Application>
  <PresentationFormat>Widescreen</PresentationFormat>
  <Paragraphs>61</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Century Gothic</vt:lpstr>
      <vt:lpstr>Wingdings</vt:lpstr>
      <vt:lpstr>Wingdings 3</vt:lpstr>
      <vt:lpstr>Ion</vt:lpstr>
      <vt:lpstr>Canadian Landforms</vt:lpstr>
      <vt:lpstr>Regions</vt:lpstr>
      <vt:lpstr>Geographic Characteristics</vt:lpstr>
      <vt:lpstr>It is difficult to limit the number of Canadian landform region. However, there is a general agreement about the eight major regions: </vt:lpstr>
      <vt:lpstr>PowerPoint Presentation</vt:lpstr>
      <vt:lpstr>The Canadian Shield</vt:lpstr>
      <vt:lpstr>PowerPoint Presentation</vt:lpstr>
      <vt:lpstr>PowerPoint Presentation</vt:lpstr>
      <vt:lpstr>Appalachian Mountains</vt:lpstr>
      <vt:lpstr>Appalachian Mountains</vt:lpstr>
      <vt:lpstr>PowerPoint Presentation</vt:lpstr>
      <vt:lpstr>PowerPoint Presentation</vt:lpstr>
    </vt:vector>
  </TitlesOfParts>
  <Company>Province of New Brunswick -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Canadian Landforms</dc:title>
  <dc:creator>Champion, Andrew    (ASD-W)</dc:creator>
  <cp:lastModifiedBy>Champion, Andrew    (ASD-W)</cp:lastModifiedBy>
  <cp:revision>18</cp:revision>
  <cp:lastPrinted>2016-10-24T13:11:08Z</cp:lastPrinted>
  <dcterms:created xsi:type="dcterms:W3CDTF">2016-10-23T23:29:10Z</dcterms:created>
  <dcterms:modified xsi:type="dcterms:W3CDTF">2016-10-24T14:30:46Z</dcterms:modified>
</cp:coreProperties>
</file>