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66" r:id="rId5"/>
    <p:sldId id="259" r:id="rId6"/>
    <p:sldId id="260" r:id="rId7"/>
    <p:sldId id="265" r:id="rId8"/>
    <p:sldId id="261" r:id="rId9"/>
    <p:sldId id="262" r:id="rId10"/>
    <p:sldId id="263" r:id="rId11"/>
    <p:sldId id="26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02" y="-4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87E92256-56B5-4288-9A92-41492CFAD498}" type="datetimeFigureOut">
              <a:rPr lang="en-US" smtClean="0"/>
              <a:t>2/5/2014</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9AA877C0-6D4E-4CD1-ADA5-8AE096779F2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7E92256-56B5-4288-9A92-41492CFAD498}" type="datetimeFigureOut">
              <a:rPr lang="en-US" smtClean="0"/>
              <a:t>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A877C0-6D4E-4CD1-ADA5-8AE096779F2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87E92256-56B5-4288-9A92-41492CFAD498}" type="datetimeFigureOut">
              <a:rPr lang="en-US" smtClean="0"/>
              <a:t>2/5/2014</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9AA877C0-6D4E-4CD1-ADA5-8AE096779F2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7E92256-56B5-4288-9A92-41492CFAD498}" type="datetimeFigureOut">
              <a:rPr lang="en-US" smtClean="0"/>
              <a:t>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9AA877C0-6D4E-4CD1-ADA5-8AE096779F23}"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87E92256-56B5-4288-9A92-41492CFAD498}" type="datetimeFigureOut">
              <a:rPr lang="en-US" smtClean="0"/>
              <a:t>2/5/2014</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9AA877C0-6D4E-4CD1-ADA5-8AE096779F23}"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87E92256-56B5-4288-9A92-41492CFAD498}" type="datetimeFigureOut">
              <a:rPr lang="en-US" smtClean="0"/>
              <a:t>2/5/2014</a:t>
            </a:fld>
            <a:endParaRPr lang="en-US"/>
          </a:p>
        </p:txBody>
      </p:sp>
      <p:sp>
        <p:nvSpPr>
          <p:cNvPr id="10" name="Slide Number Placeholder 9"/>
          <p:cNvSpPr>
            <a:spLocks noGrp="1"/>
          </p:cNvSpPr>
          <p:nvPr>
            <p:ph type="sldNum" sz="quarter" idx="16"/>
          </p:nvPr>
        </p:nvSpPr>
        <p:spPr/>
        <p:txBody>
          <a:bodyPr rtlCol="0"/>
          <a:lstStyle/>
          <a:p>
            <a:fld id="{9AA877C0-6D4E-4CD1-ADA5-8AE096779F23}"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87E92256-56B5-4288-9A92-41492CFAD498}" type="datetimeFigureOut">
              <a:rPr lang="en-US" smtClean="0"/>
              <a:t>2/5/2014</a:t>
            </a:fld>
            <a:endParaRPr lang="en-US"/>
          </a:p>
        </p:txBody>
      </p:sp>
      <p:sp>
        <p:nvSpPr>
          <p:cNvPr id="12" name="Slide Number Placeholder 11"/>
          <p:cNvSpPr>
            <a:spLocks noGrp="1"/>
          </p:cNvSpPr>
          <p:nvPr>
            <p:ph type="sldNum" sz="quarter" idx="16"/>
          </p:nvPr>
        </p:nvSpPr>
        <p:spPr/>
        <p:txBody>
          <a:bodyPr rtlCol="0"/>
          <a:lstStyle/>
          <a:p>
            <a:fld id="{9AA877C0-6D4E-4CD1-ADA5-8AE096779F23}"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7E92256-56B5-4288-9A92-41492CFAD498}" type="datetimeFigureOut">
              <a:rPr lang="en-US" smtClean="0"/>
              <a:t>2/5/2014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9AA877C0-6D4E-4CD1-ADA5-8AE096779F2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E92256-56B5-4288-9A92-41492CFAD498}" type="datetimeFigureOut">
              <a:rPr lang="en-US" smtClean="0"/>
              <a:t>2/5/2014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9AA877C0-6D4E-4CD1-ADA5-8AE096779F2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7E92256-56B5-4288-9A92-41492CFAD498}" type="datetimeFigureOut">
              <a:rPr lang="en-US" smtClean="0"/>
              <a:t>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9AA877C0-6D4E-4CD1-ADA5-8AE096779F23}"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87E92256-56B5-4288-9A92-41492CFAD498}" type="datetimeFigureOut">
              <a:rPr lang="en-US" smtClean="0"/>
              <a:t>2/5/2014</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9AA877C0-6D4E-4CD1-ADA5-8AE096779F23}"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87E92256-56B5-4288-9A92-41492CFAD498}" type="datetimeFigureOut">
              <a:rPr lang="en-US" smtClean="0"/>
              <a:t>2/5/2014</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9AA877C0-6D4E-4CD1-ADA5-8AE096779F2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a/url?sa=i&amp;rct=j&amp;q=&amp;esrc=s&amp;frm=1&amp;source=images&amp;cd=&amp;cad=rja&amp;docid=vC5LZYjNZiYYoM&amp;tbnid=GDruNMy34uzZVM:&amp;ved=0CAUQjRw&amp;url=http%3A%2F%2Fwww.deardoctor.com%2Farticles%2Fhow-sun-damage-ages-your-skin%2F&amp;ei=Td3yUqOdCcnkyQGyi4DYBA&amp;bvm=bv.60799247,d.aWc&amp;psig=AFQjCNEC5b1RZovTGaE9ibUM1NFs3DUoXA&amp;ust=1391734454712518"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google.ca/url?sa=i&amp;rct=j&amp;q=&amp;esrc=s&amp;frm=1&amp;source=images&amp;cd=&amp;cad=rja&amp;docid=YOOT0Ca83PcIeM&amp;tbnid=WXrUWzrR9CNC0M:&amp;ved=0CAUQjRw&amp;url=http%3A%2F%2Fwww.zeitnews.org%2Flife-sciences%2Fbiology%2Forigin-life-emerged-cell-membrane-bioenergetics&amp;ei=tuDyUuDELYSGyAGlvID4Aw&amp;bvm=bv.60799247,d.aWc&amp;psig=AFQjCNFf4TB1K_BsM3foopJHXd8vU162-g&amp;ust=1391735337980453"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google.ca/url?sa=i&amp;rct=j&amp;q=&amp;esrc=s&amp;frm=1&amp;source=images&amp;cd=&amp;cad=rja&amp;docid=N5u8JrVqy3f0oM&amp;tbnid=8foS5aAcZoYkhM:&amp;ved=0CAUQjRw&amp;url=http%3A%2F%2Fwww.zmescience.com%2Ftag%2Fneanderthal%2F&amp;ei=_OzyUuXnBueTyQHihICgDA&amp;bvm=bv.60799247,d.aWc&amp;psig=AFQjCNFd5-RgHTmctYLGWRtb8wOgTNW67A&amp;ust=1391738327458230"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google.ca/url?sa=i&amp;rct=j&amp;q=&amp;esrc=s&amp;frm=1&amp;source=images&amp;cd=&amp;cad=rja&amp;docid=3rRd_Ba1meENHM&amp;tbnid=dr6Qwqmb8US_oM:&amp;ved=0CAUQjRw&amp;url=http%3A%2F%2Fwww.babble.com%2Fbabble-voices%2Falli-worthington-this-is-alli%2Fbecause-you-need-to-go-outside-and-enjoy-life%2F&amp;ei=V-LyUuveDIOBygGspoHACQ&amp;bvm=bv.60799247,d.aWc&amp;psig=AFQjCNFyfgS4-RBqcRHOhgSGq6RlKHzgow&amp;ust=1391735665696244"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google.ca/url?sa=i&amp;rct=j&amp;q=&amp;esrc=s&amp;frm=1&amp;source=images&amp;cd=&amp;cad=rja&amp;docid=r1KkT0wuCktMeM&amp;tbnid=HDOAC8wxeUAoSM:&amp;ved=0CAUQjRw&amp;url=http%3A%2F%2Fcolumns.successlanguage.com%2Fhtml%2Fmentor-01.html&amp;ei=C-TyUsiQMITJygHfg4CAAw&amp;bvm=bv.60799247,d.aWc&amp;psig=AFQjCNGstAJzx_NvFzRCsUl6ps0anwWWtg&amp;ust=1391736135269941" TargetMode="External"/><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google.ca/url?sa=i&amp;rct=j&amp;q=&amp;esrc=s&amp;frm=1&amp;source=images&amp;cd=&amp;cad=rja&amp;docid=TViB_qbkXk81DM&amp;tbnid=9e3Os6zGYWX3_M:&amp;ved=0CAUQjRw&amp;url=http%3A%2F%2Fwww.stevedrinkard.com%2Farchives%2F161&amp;ei=FObyUvuVBZPwyAGx84GwAg&amp;bvm=bv.60799247,d.aWc&amp;psig=AFQjCNEEXFDUqo0ZWLvHbQMM-QU4VHaLdA&amp;ust=1391736693998383"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Importance of Cell Division</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9949625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Unanswered Questions</a:t>
            </a:r>
            <a:endParaRPr lang="en-US" dirty="0"/>
          </a:p>
        </p:txBody>
      </p:sp>
      <p:sp>
        <p:nvSpPr>
          <p:cNvPr id="3" name="Content Placeholder 2"/>
          <p:cNvSpPr>
            <a:spLocks noGrp="1"/>
          </p:cNvSpPr>
          <p:nvPr>
            <p:ph sz="quarter" idx="1"/>
          </p:nvPr>
        </p:nvSpPr>
        <p:spPr/>
        <p:txBody>
          <a:bodyPr/>
          <a:lstStyle/>
          <a:p>
            <a:r>
              <a:rPr lang="en-US" dirty="0" smtClean="0"/>
              <a:t>Although we know a lot about biology there is still many questions to which we do not know the answers;</a:t>
            </a:r>
          </a:p>
          <a:p>
            <a:pPr>
              <a:buFont typeface="Wingdings" panose="05000000000000000000" pitchFamily="2" charset="2"/>
              <a:buChar char="Ø"/>
            </a:pPr>
            <a:r>
              <a:rPr lang="en-US" dirty="0" smtClean="0"/>
              <a:t>How do cells know when to divide?</a:t>
            </a:r>
          </a:p>
          <a:p>
            <a:pPr>
              <a:buFont typeface="Wingdings" panose="05000000000000000000" pitchFamily="2" charset="2"/>
              <a:buChar char="Ø"/>
            </a:pPr>
            <a:r>
              <a:rPr lang="en-US" dirty="0" smtClean="0"/>
              <a:t>Why does an egg divide so rapidly after fertilization?</a:t>
            </a:r>
          </a:p>
          <a:p>
            <a:pPr>
              <a:buFont typeface="Wingdings" panose="05000000000000000000" pitchFamily="2" charset="2"/>
              <a:buChar char="Ø"/>
            </a:pPr>
            <a:r>
              <a:rPr lang="en-US" dirty="0" smtClean="0"/>
              <a:t>Why do brain cells rarely divide in adult while red blood cells divide at an incredible rate?</a:t>
            </a:r>
            <a:endParaRPr lang="en-US" dirty="0"/>
          </a:p>
        </p:txBody>
      </p:sp>
    </p:spTree>
    <p:extLst>
      <p:ext uri="{BB962C8B-B14F-4D97-AF65-F5344CB8AC3E}">
        <p14:creationId xmlns:p14="http://schemas.microsoft.com/office/powerpoint/2010/main" val="40605342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to Consider</a:t>
            </a:r>
            <a:endParaRPr lang="en-US" dirty="0"/>
          </a:p>
        </p:txBody>
      </p:sp>
      <p:sp>
        <p:nvSpPr>
          <p:cNvPr id="3" name="Content Placeholder 2"/>
          <p:cNvSpPr>
            <a:spLocks noGrp="1"/>
          </p:cNvSpPr>
          <p:nvPr>
            <p:ph sz="quarter" idx="1"/>
          </p:nvPr>
        </p:nvSpPr>
        <p:spPr/>
        <p:txBody>
          <a:bodyPr/>
          <a:lstStyle/>
          <a:p>
            <a:pPr marL="514350" indent="-514350">
              <a:buFont typeface="+mj-lt"/>
              <a:buAutoNum type="arabicPeriod"/>
            </a:pPr>
            <a:r>
              <a:rPr lang="en-US" dirty="0" smtClean="0"/>
              <a:t>Provide evidence(2 examples) that suggests that not all cells in your body divide at the same rate.</a:t>
            </a:r>
          </a:p>
          <a:p>
            <a:pPr marL="514350" indent="-514350">
              <a:buFont typeface="+mj-lt"/>
              <a:buAutoNum type="arabicPeriod"/>
            </a:pPr>
            <a:r>
              <a:rPr lang="en-US" dirty="0" smtClean="0"/>
              <a:t>In the past, doctors used to transfuse blood from young people into the elderly. This was thought to provide the elderly with more energy.  Do you think this would work? Support your answer.</a:t>
            </a:r>
          </a:p>
          <a:p>
            <a:pPr marL="514350" indent="-514350">
              <a:buFont typeface="+mj-lt"/>
              <a:buAutoNum type="arabicPeriod"/>
            </a:pPr>
            <a:r>
              <a:rPr lang="en-US" dirty="0" smtClean="0"/>
              <a:t>Why would scientists was to get mature nerve cells to divide?</a:t>
            </a:r>
            <a:endParaRPr lang="en-US" dirty="0"/>
          </a:p>
        </p:txBody>
      </p:sp>
    </p:spTree>
    <p:extLst>
      <p:ext uri="{BB962C8B-B14F-4D97-AF65-F5344CB8AC3E}">
        <p14:creationId xmlns:p14="http://schemas.microsoft.com/office/powerpoint/2010/main" val="40414055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a:bodyPr>
          <a:lstStyle/>
          <a:p>
            <a:r>
              <a:rPr lang="en-US" dirty="0" smtClean="0"/>
              <a:t>Think about the last time you had a sun burn and your skin peeled off.</a:t>
            </a:r>
          </a:p>
          <a:p>
            <a:r>
              <a:rPr lang="en-US" dirty="0" smtClean="0"/>
              <a:t>What if new skin cells didn’t replace the dead skin that flaked off?  </a:t>
            </a:r>
          </a:p>
          <a:p>
            <a:r>
              <a:rPr lang="en-US" dirty="0" smtClean="0"/>
              <a:t>What if every cut, scrape, blemish or scratch you’ve ever had didn’t heal?</a:t>
            </a:r>
          </a:p>
        </p:txBody>
      </p:sp>
      <p:sp>
        <p:nvSpPr>
          <p:cNvPr id="5" name="Content Placeholder 4"/>
          <p:cNvSpPr>
            <a:spLocks noGrp="1"/>
          </p:cNvSpPr>
          <p:nvPr>
            <p:ph sz="quarter" idx="2"/>
          </p:nvPr>
        </p:nvSpPr>
        <p:spPr/>
        <p:txBody>
          <a:bodyPr>
            <a:normAutofit fontScale="92500"/>
          </a:bodyPr>
          <a:lstStyle/>
          <a:p>
            <a:endParaRPr lang="en-US"/>
          </a:p>
        </p:txBody>
      </p:sp>
      <p:pic>
        <p:nvPicPr>
          <p:cNvPr id="1026" name="Picture 2" descr="https://encrypted-tbn2.gstatic.com/images?q=tbn:ANd9GcQatoumWZgPnKHv8PPF2LuEZ_oN3TfLKJVwai10UakKrYtrwOhCrw">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4760" y="2500312"/>
            <a:ext cx="3978256" cy="2657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94824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a:p>
        </p:txBody>
      </p:sp>
      <p:sp>
        <p:nvSpPr>
          <p:cNvPr id="6" name="Content Placeholder 5"/>
          <p:cNvSpPr>
            <a:spLocks noGrp="1"/>
          </p:cNvSpPr>
          <p:nvPr>
            <p:ph sz="quarter" idx="1"/>
          </p:nvPr>
        </p:nvSpPr>
        <p:spPr/>
        <p:txBody>
          <a:bodyPr/>
          <a:lstStyle/>
          <a:p>
            <a:r>
              <a:rPr lang="en-US" dirty="0" smtClean="0"/>
              <a:t>Skin cells, and other cells in your body, come from preexisting cells that are constantly being replaced by </a:t>
            </a:r>
            <a:r>
              <a:rPr lang="en-US" dirty="0"/>
              <a:t>c</a:t>
            </a:r>
            <a:r>
              <a:rPr lang="en-US" dirty="0" smtClean="0"/>
              <a:t>ell division.</a:t>
            </a:r>
          </a:p>
          <a:p>
            <a:r>
              <a:rPr lang="en-US" dirty="0" smtClean="0"/>
              <a:t>Our bodies shed millions and millions of cells every minute and we produce billions of new cells everyday. If we didn’t replace the dead cells our bodies would gradually shrink and eventually die.</a:t>
            </a:r>
          </a:p>
          <a:p>
            <a:endParaRPr lang="en-US" dirty="0"/>
          </a:p>
        </p:txBody>
      </p:sp>
      <p:pic>
        <p:nvPicPr>
          <p:cNvPr id="2050" name="Picture 2" descr="https://encrypted-tbn0.gstatic.com/images?q=tbn:ANd9GcSHhzEqMR-qy3fwn2V1aoZhqU5Jojm14KB4HdmrTu5WjdmJUrQ1Jw">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68652" y="5410200"/>
            <a:ext cx="1683796" cy="12567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47309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Many Cells</a:t>
            </a:r>
            <a:endParaRPr lang="en-US" dirty="0"/>
          </a:p>
        </p:txBody>
      </p:sp>
      <p:sp>
        <p:nvSpPr>
          <p:cNvPr id="3" name="Content Placeholder 2"/>
          <p:cNvSpPr>
            <a:spLocks noGrp="1"/>
          </p:cNvSpPr>
          <p:nvPr>
            <p:ph sz="quarter" idx="1"/>
          </p:nvPr>
        </p:nvSpPr>
        <p:spPr>
          <a:xfrm>
            <a:off x="612648" y="1600200"/>
            <a:ext cx="4264152" cy="4495800"/>
          </a:xfrm>
        </p:spPr>
        <p:txBody>
          <a:bodyPr/>
          <a:lstStyle/>
          <a:p>
            <a:r>
              <a:rPr lang="en-US" dirty="0"/>
              <a:t>Remember that we are made up of trillions of cells!</a:t>
            </a:r>
          </a:p>
          <a:p>
            <a:r>
              <a:rPr lang="en-US" dirty="0" smtClean="0"/>
              <a:t>How big is a trillion? Well, if you were to count from one to a trillion….it would take you…31,546 years. </a:t>
            </a:r>
            <a:endParaRPr lang="en-US" dirty="0"/>
          </a:p>
        </p:txBody>
      </p:sp>
      <p:pic>
        <p:nvPicPr>
          <p:cNvPr id="8194" name="Picture 2" descr="http://cdn.zmescience.com/wp-content/uploads/2010/05/neanderthal.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7800" y="1904269"/>
            <a:ext cx="3200400" cy="45903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04756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Both Animals and Plants</a:t>
            </a:r>
            <a:endParaRPr lang="en-US" dirty="0"/>
          </a:p>
        </p:txBody>
      </p:sp>
      <p:sp>
        <p:nvSpPr>
          <p:cNvPr id="3" name="Content Placeholder 2"/>
          <p:cNvSpPr>
            <a:spLocks noGrp="1"/>
          </p:cNvSpPr>
          <p:nvPr>
            <p:ph sz="quarter" idx="1"/>
          </p:nvPr>
        </p:nvSpPr>
        <p:spPr>
          <a:xfrm>
            <a:off x="612648" y="1600200"/>
            <a:ext cx="5788152" cy="4495800"/>
          </a:xfrm>
        </p:spPr>
        <p:txBody>
          <a:bodyPr>
            <a:normAutofit fontScale="92500" lnSpcReduction="10000"/>
          </a:bodyPr>
          <a:lstStyle/>
          <a:p>
            <a:r>
              <a:rPr lang="en-US" dirty="0" smtClean="0"/>
              <a:t>Both plants and animals have to produce and replace cells in order to survive and grow.</a:t>
            </a:r>
          </a:p>
          <a:p>
            <a:r>
              <a:rPr lang="en-US" dirty="0" smtClean="0"/>
              <a:t>The cells in your body are different from the cells that we you when you were born. Trees experience this same cycle.</a:t>
            </a:r>
          </a:p>
          <a:p>
            <a:r>
              <a:rPr lang="en-US" dirty="0" smtClean="0"/>
              <a:t>The oldest living cells in a 300-year-old redwood tree are only about 30 years old.  The inner part of the tree is actually made of dead cells.</a:t>
            </a:r>
            <a:endParaRPr lang="en-US" dirty="0"/>
          </a:p>
        </p:txBody>
      </p:sp>
      <p:pic>
        <p:nvPicPr>
          <p:cNvPr id="3074" name="Picture 2" descr="https://encrypted-tbn0.gstatic.com/images?q=tbn:ANd9GcRzPaPRNO55jHmw-AQU1hBnb4bO5c7SWR9pXIPqpFHkHxLbnkE62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99199" y="1981200"/>
            <a:ext cx="2641599" cy="3962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75425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3"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72175" y="2438400"/>
            <a:ext cx="3190875" cy="3761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dirty="0" smtClean="0"/>
              <a:t>Growth</a:t>
            </a:r>
            <a:endParaRPr lang="en-US" dirty="0"/>
          </a:p>
        </p:txBody>
      </p:sp>
      <p:sp>
        <p:nvSpPr>
          <p:cNvPr id="3" name="Content Placeholder 2"/>
          <p:cNvSpPr>
            <a:spLocks noGrp="1"/>
          </p:cNvSpPr>
          <p:nvPr>
            <p:ph sz="quarter" idx="1"/>
          </p:nvPr>
        </p:nvSpPr>
        <p:spPr>
          <a:xfrm>
            <a:off x="612648" y="1600200"/>
            <a:ext cx="5483352" cy="4495800"/>
          </a:xfrm>
        </p:spPr>
        <p:txBody>
          <a:bodyPr>
            <a:normAutofit fontScale="92500" lnSpcReduction="10000"/>
          </a:bodyPr>
          <a:lstStyle/>
          <a:p>
            <a:r>
              <a:rPr lang="en-US" dirty="0" smtClean="0"/>
              <a:t>The most obvious function of cell division is to increase the number of cells and, in turn, increase the size of the organism.</a:t>
            </a:r>
          </a:p>
          <a:p>
            <a:r>
              <a:rPr lang="en-US" dirty="0" smtClean="0"/>
              <a:t>Living organisms depend on cell division, in fact, we begin our lives as a fertilized egg that undergoes cell division to become who we are today.</a:t>
            </a:r>
          </a:p>
          <a:p>
            <a:r>
              <a:rPr lang="en-US" dirty="0" smtClean="0"/>
              <a:t>All multicellular organisms rely on cell division to grow. </a:t>
            </a:r>
            <a:endParaRPr lang="en-US" dirty="0"/>
          </a:p>
        </p:txBody>
      </p:sp>
      <p:sp>
        <p:nvSpPr>
          <p:cNvPr id="4" name="AutoShape 2" descr="data:image/jpeg;base64,/9j/4AAQSkZJRgABAQAAAQABAAD/2wCEAAkGBxQSEhQTExQWFhUXGBwXFxcYGR0XGhsWIRwZGBcbFxobHCogGBwlGxcWITEhJSktLi4wGh8zODMsNygtLi0BCgoKDg0OGxAQGy8lICYsLCw0LCwsLDUsLCwsNyw0NC8sLCw0LCwsLCwsLCwsLCwsLywsLCwsLCwsLCwsLCwsLP/AABEIAPQAzwMBIgACEQEDEQH/xAAbAAEAAgMBAQAAAAAAAAAAAAAABQYCAwQHAf/EAEYQAAIBAgMFBgIHBgIJBQEAAAECEQADEiExBAVBUWEGEyIycYFSkSNCYnKCkqEUM1OisdFD0nODk7KzwdPh8BU0lMLDJP/EABoBAAIDAQEAAAAAAAAAAAAAAAADAgQFAQb/xAAwEQACAgECBAMHBAMBAAAAAAAAAQIDEQQhBRIxURNBcSIyYaHB0fAUI4GRM7Hx4f/aAAwDAQACEQMRAD8A9xpSlAClKUAKUpQApSlAClKUAKpW+98teZktsVtAxKmDc5knULMgARMEmQQKs2/75TZr7rkVtuQdM8JjMaVRFUAADIDIDpTILJpcOojOTlLfBpubHbYyyKx5sAx9yczWVnZ1TyDBx8Epnz8MZ1tpTcG1yRxjBaOzO+C57m4ZcCUY6soyM/aEj1B6GrDXnWy3+7u2X+G4s8IVj3bEngArlj6cNa9FpM1hnn9dSqrfZ6PcUpSoFMUpSgBSlKAFKUoAUpSgCE3L2ms7QFya2zgFUcDMESIYEqTHCZy0iCdfaDfbbNfsCAbbJda4I8XhNkAqegdsuPSqj+yhAbLCe7PdkHPJfKT6rhbTiDXRtO13Lndq5DBJhj54IAwnLxDKZJnLOdabyGsuHpuMo7xfyyeiKwIBGYOYPSvtVfsnvMKBs7wAMrJ0GGMrfqM40GGBwqxbLtSXRituriYlSGE8pFLawZttUq5OMjdSlK4LFKUoAUpSgCL7Uf8As9p/0T/7pqlGrxvl7TW7lm5dRDcQr4mAMEETBIkf2rzuxvK2yqS6AkCVxrIPEHPUHKm1mvwuSxJeh2UpSmmua9o8relem15xYs95ctWx9e4oPVAcTj3RWHvw1r0ek2dTE4o/3EvgKUpSzMFKUoAUpSgBSvhMVWe1m85nZ0Ov73opGSerAyen3hXUsjKq5WSUYnbuDfZ2l7vhARcJQgySrFwCfUID+KOEnfvjtBs+ygm9dCxBKgM7wTAOBAWieMVTt37xuWlvIgKs7gi74TFsIgCrM5h+8OYgYjEk5cG37CbyGyDDXD5jLGR4yTnLGE51PkLz0GHKTeIr+3gt/afdDMRetLiMRcUasPqsBxIzEDMg8YAqqnaUGrAHiD4SDxBBzB6HSvTqxxAkrIJGo5TzFcU2hdGunVHlxlHmi3FeYIbnBn000rbYdrZDW2NthlK8uRU+FhrkRlwg1OdodzXjda7bVXXCq4V8LAAmfCcmzYmZBjKCQMUAjg6ehByIPEEHMHoc6ampI1qbq9RDfHxRZ9g7VLAF9SrfGoJQ+2bJ7yOpqe2XakuqGturqdGVgw+YyrzysQkNiWVb4lJVvTEpBI0y0qDr7FW3hkXvW8fBnpdKpGzdodptjMpeHJ/Ax/GggfkOnWal9n7WWjlcW5b5HDjHzScPqQB1qDi0Z1mjuh1j/RYKie0W8jZQKhi5ckLocIA8TwdcMr0llB1r6O0WzfxlHVpUe5IgVAb+2+3evr3dxLgS39Rg2EsxmYOU4F/LRFZeCFVeZpSRHrbAnLMmSTmSdJYnMmABJ5CsiK+0qyapwPaFojCAEbwkDIK31SBwB0PXD1rfX3breK24GRgweTDNT7EA1rtXMShhxAPzzrhb08srBP8AZDYsVx75+pNtR1IRmb+ij8XOrbVB3bve7s+IIqOrHFhZihxQq5MA0Dwz5TnVr3Xvu1fynDc422Pi5SODDMZjmJg5UiaecmPrarVY5yW2epJ0rFnA1IHrWjad4WrYm5dtoCYlnCidYknXI/KoFE6aVC3u1OzLozuYyC23MngMWHCD6kDnAqM2vtVcbK1bCD4rniP5VMD1xe1dUWx8NNbPpFlsJiobb+0tlJCHvXGUL5Z44ngqI5ZnpVS2q693967XOjGF6eAQuXAxPWsQIpir7mhVwzzsf8L7me37Q99g15sRVgyACFRgQVKDgwIBxEkzxjKsOZMkkyScySdSetfGaMzUz2d3L3ju9+wGtsgCi6PrAnMW25htWAIwjWZEm1FFy2dWmhlJenmQzsAJJAHM5CrJ2V3WZ/aHBGRW2D8JiX9TEDpPxVLWdybMjBk2eyrDQrbQEcMiBllUhS5TyZmp17tjypYRRtyb9volsuxugqpdW84MDFhbLOZ8LcYErX29vBV2t9osyQwR3XMFxhNtlKtBBi2sAxmo4Ey3tsXcXSp8jsWtn18TIftAkx9mNSDXLFMUU90ShVCaUl5l+2e+txFdCGVgGUjQqRII9Qa4d6bktX82BV4gXEyeM4zghgJMBgRmcqq2z7detrgt3MK4i2gJkySMwRhJM85455T+7+0ltoW99E+knK2x5q05coaDPPUrcHEqypsqfMv7RBby3Jes+KO8T4kBxD7yZmOoJ6gCo1HBEggjmMxXpdRW8twWbxLQUc/XSAT94RD+4McImuqzuXKOJSjtZv8AHzKXSpDbNxbRa+qLq87eTcZlCdIjyljqIyBMargzHAwRoQeRGoPQ01NPoatV9dq9hmVarRi9963l+Fs5/wBovyNba07SCMLjPAZI5qQVaOoBnrhjjXTt0cwZ3Ur4rAgEGQcwRoRwivtdKBo2+7gtXG1wozR6Amtdm3hULyAHyEU3gZAtjVoJ5BARin1GQHGeUxnXGWtOurFYvbDZEA8cxOdZUoLJpbZUOqKfUA1lbsKplVUHmAB/StlK4cUUugpXx3AEkgAak5CtPes4PdAH7TSFPQcT66euldOSnGPUzvOclWMTaTp1J6D+w41x7PiXEttS0ucJbLSLbMefiVzIyJESCQK7ti2dlxM7YmY8BAVPqqBJ0zJMmSTwgDelsLMACSSeGZzJNGCnO6TlmOx09jdjbv8A6YpdbAWBwYQjBlE2wSSD4jnM6Ve6gOymwlQ95hBu4Qo492uLCSOBJdz6FfQT9V5dTFvlzWNilKVESa9osLcUq6hlOoNQ7dldm+G7/wDIvf8AUqcpXcs6pNdGec2VKRbcMtwDNGmR6Ekl1BkBpIManOttXnbNit3Vw3EDDhOoPNTqp6jOq9t3Zt0zstjHwOYYfdfRuUN64ss2xsXmX69VF7S2InZr1y1AtXXtgfVEMkcsLAhR93CetSuzdpbq5XLauPiQ4G9MDSCeuIegqIMglWVlYaqwgj+46iQeBpU3GLGumue+P6LVs3aPZ2jE/dk5Rd8Hi+EMfCx+6TMGJrbtu79n2g+IKzR5lMOB95TMSdNM+tVCtJ2VD9RPyj+1Q8LsxP6TDzGRL7w7NXLctabvF4q0K49Dkre+GI1M5V63fZ87aSvxMcIPDIZnIg6gdJrp/Y7f8NPyj+1b6nFNdS7VZbFYlLJq2SzgRVmcIAmttKVI4cO0qy3MSozhkCnCVGEqSR5mEzjbTTD1rK1eDTBzGRGhB5EaiuytN/ZlfzDMaEEqwHIMCCB0muYG12uG3kY0rD9gXi1w/wCsYf0NP/TbXG2rHm4xn8zSYowNep7I1/takwsueSDFB5EjJT6kV8ZbzDwhbfV/pD+VWA1+1/271EZDSvtGBcr5M5rWxgEMxLsNC3D7q6D1161018WWbAoLP8KiT0n4R1MDrU7sHZomGvtl/DTT8T6nnAw8sxrxyUSpZfGHV7kRujY/2i6yh3VQoIZUxLikhlZypUNBQ4ZmJMVPbP2Xtgzcd7o+Ewq+4UDFxyJIz0kA1OW0CgBQABkABAA6CsqQ5tmfO+cn1FKUqIkUpSgBSlKAFKUoA5du3fbvAC4gaNDoynmrDNT6VXtr7N3Ek2nFxfhfwvHIMPC0aCQOpnM2uldUmuhOFkodGee3ybZC3FNtiYAcRJ5K3lf8JNfav15FZSGAKkQQcwRxkHKK8/3ky4ydlU4JEB2AQjibcKWA5EmMiAIINWK3KeyRZWuhH/JsZUrl/aHGb2xh4lXxEdSCoy9JPSukGdKZKLj1LVV9dqzB5PtKUqI0UpSgBSue9tUHCviflOQ5Yjw/qa0GyzedyfsjwL+niPoSRRkZCuUuh22G7y53VsY7kElVjICASxJhfMuRM55Cp7Y+zBMG+/4LcqOoNzzN0IC/2gd0XhZvWWWAobAwAjwv4cuUOUb8Jr0Okzk84KGtdlc+XOxp2TZLdpcNtFRdYUBRPoK3UpSjPFKUoAUpSgBSlKAFKoOy73vDZ2S9ivY7RVx4cYfCQ2EiARMgifQ8DMdmN6YV7m6wGFSyMxjwjNlJPw5x9kfZJp8tPOKbYmN8JNJFmpXwGcxX2kDhSlKAITtdcIsBRo7hW+7BYj3wwehNVirP2utk2MQ+o6sR9mcDHoAGLfhqsVqaHHI/Uzdb769BXPu/JCvwsyjooY4R7LhHtXRXPsP1zzuNnzjwfoFA9qZquiLXB2/Fkvh9jppSlUj0YpSlAEfsPk6hmB+8GYMfcya6K5r6MLjKn+IA0/CRCufy4IHOeGmjd+NrawCiZnE8l8MkiFOcxxbQ8DUo1yl0RKXEqKfZm90vxerO26mIESRI1GRHIg8CNQa9A3PtnfWbdziy+IDg4ycezAj2rzzYmY27ZbzFFLaeaBOmWvKrT2Kv5XrR+qwdfusIj1xo5/EKRYtiHEoc1cbPzcs1KUpJiilKUAKUpQApSlAFb3v2ecuz2CniMlHJUYj5iGUNE6xhzMmc6r+27MyOLV62A0YxmGUwRmpMMYJ+EdYkT6JXPtuxJeUpcUMPkQdJUjNT1BBFWatVOGE90VrNNGWWtmUrY9quWRFp8KjRCMSey6qOikVO7J2oU5XUZDxYeNPmPEOsrAnU5muTbuzlxJNpu8X4GhXH3W8rcMjHUmcofFmVIKsNVYFWHWDnHXQ1b5KL+mzK3PdT13Rfdl2pLi4rbq681IYfMVurzlrCk4o8QyDDJgOjDMfOvuJgYQ3mY8FusDHEyXAA9TSZaJrfI1a2Pmi97yu2ltsL7KtthhOJsIM5RM8pqh2Dl5sYBID5eIAkK+WXiADZc6+XDcBx3LV7IRjd1uFV4/4jMB6DrW2asaWnky85K+ovVmMI07Y5FtyuoBjKY6xxjWOMRWWylMC92QUjIg4gffj61srRc2RScQ8D/GsBveQQ2XMGOEGmXVOe6Y/Qa2Onb5o5z5+Z0Urk/ZX/AI935Wv+lX0bAn1gX4+Ml8/QmBnnAAA4RSFppmnLjFKXsxfy/wDT6dtU+QNc+4JH5iQs9Jr5gd/NCLyRiWPq0DD+HPrW93CiSQANSTAHvWjv2b92sD43BA9lyZv0HI8meFXXvJlN67Val8tSx6ff/hpZrezyFQjFLnCJAAIBOZhRLSYyzJOpNLrNdGEoUU+bEQSRxEKSIOhk88q3/sKmcXiYggs0YoORAyhRHADhnNatkclROoJU9SpKk+5E0md7e0dkamh4VVlSu3kt+uxuqQ7ObRg2pOVwNbI6wXU+2Fh+PoKj6z2RC96yiglu9ttABMKrh2Zo8qwpEmBMDUgVWl0NrVJOmSfY9GpSlVzzApSlAClKUAKUpQBxXd62Vtrd7xTbZlQOvjUszYRms5SczoMySADXbVIO7AJsmVKFQQNHRSDbxAghgVULMT51B1qV2Ler2oS4pdF0cEs8SYBSJbCIEgljlkTNMdTxlFaOpjzcstixVzbdsFu8ALiBozB4g6SrDNTBIkczWey7UlxcSMGGkg6HkeRz0NbqX0LPUqm3dnLiSbJ7xfgaA/oreVuQxR1Y1H7oRg1/GpVhcCkNqALdsxlkRLMZEgzkTV7qsbwt4NouA/4kXB1hVtuB6YUJ++KtQvnL2ZMoaqiMYuUUYVBWEwl7Y0Ryq/dgOojorBfwzU27hQSSAAJJOgAzJNQmzzDMZlnZs9YLEqD1CYR0iOFXKPeKC6G2lKVcA13ryoJYxOQ4knkAMydchXPd2lstLakhQz+Yk5AKnCftZiNOXzYroIVjLXXUHCMyFOgAHlWRqeWZyrsTdj3VJuTbaVwgQxUAqzEcJLDI8gMsyDRnfJ7RNVaajTwUrnmW3s+vzNNvZQCCzM7DixGXUKAFB6gf866K5+5TvSUzCKULTJZyQXDNxw4EA4CWHCB0VXbb6m5pZRlUpRjyp+X53FcKCLtwc8L/ADGD/wDP9etdxqP7wXLgZc1VSMXA4ip8J4xgEkZZxnnEWXaffRNdn9zjaRdZ7jqEuYAqYQCuC25xEqTMuRIIy+dW7Ydgt2QVtoFBzMak6SxObGABJ5CoDsU+d9Z4o8dSCs+4tgfhq0VXk3kydZObtlFvbIpSlRKopSlAClKUAKUpQBz7VsNq7HeW0eNMahonWJGWgqBfcrWARaXHbLMwVVCsuJi5yEKwknQA6ZMZNWalSjJxeUQsrjYsSKaqW7hxjzgYSwlLi8cLEQ6wZ8JiDXZb27aF0uhufeICfYoUj1g+lTe27tt3c3XMaMpKNHLEpDR0mofa92XbQLAi6gEnERbcAZnPJG/kA/o5ThL3kUnRbX/jexn/AOs3/wCHa/O3+SuS4zuwa4+IjRQAqqdDhHm05sa50u3GAK2sjmMTYTHCVw+E9K3WboYTpmQQdQRkQaYoRW6RUlqZzWHIX7QdWRtGBU+hEH9DUbc2C6vkZbnPvDgI9CiEEdI96laU2MnHoLTIddlvnVbQ694zfp3Yrcm6yf3lwn7KTbHTMEvPownlrO7ad4qpKgF2HBRkD9pj4V5xM9DlPFdu3H8zYV+FMvYv5jzyw8tJlqdkyW509/Z2ebdtRiksbdsDFJ+s2YAJ5sRPOo8p3ju7lTouFSYUiSQTizMMvAaDLOtG2EWcLquQDKVGQMguOGuJQJ+2a+bCndNhJnGMROn0g835gZjXwHXhXti4ywz0HCtLXKvxer6PPkSCqAABkBkB0r7SlQNgi7NlXxM4xHvHHizACsVWAchkoPqZ412VpsiHuj7YPzRP7VuqJfqxyLBK9k7uHaWH8S3HuhlY9RcefQe90rzrY3w3rD8VurrpDfRNP4bje8V6LSbFuYnEYct2e6z9PoKUpUCgKUpQApSlAClKUAVux2lctZx2iisrNdObqkYAIcADItBDAHJiJCk1YkcESCCOYzqI3luUkO1hyjkMyp4Rba4cxjlGZQW1w8ydajAO7eAbmzudBICt90Z23OXAYhlpNNUFLoUZaiyl/uLK7r6otlR/aAf/AM1//Rt/Q1w295318wt3B9mbZjoCWBPuAelZvvpmBC7O4J43GQLHGcDsT6RnzFc8OSfQn+tolH3jRUbsv7zaP9KP+DZrt2a2VUAxx00AkkATwAge1cNtLlqQUxgszBkifEzNDBiIgECQTMHTKbZgU4jJ7nXXPvEt3VzBOPA2GNcUGI6zTvbjeW0RzNxgo9sOIk9IA61rvoFjvrpJOlu2MM+gEu3Cc46AUFjxIp9yJ72Ci2kxqTBK8JVmSOHiIGZIAmSRIrdYcmZABDMpg4hkSpgwOI5UG03MdxEUWLakYQoXGSRiZm1ULmAIzkGSNKytIFAUaAAD0GQq7W5S3fQms+Zr2uzjQqNdQeTAyp9iAa5raPfVXtDNV/aIIk4FALKsHzsGKDOMzqBBW9vNwE2gIkjG2ayCQcKgy0EEGStWfsFsgS3cIzgraBOuFUUgHhqxPv0FU9XZF45T0fD43abTzlJYUsYz/P0IcGdK+19vbP3T3LXBGIX7h8SAcwFYLP2TxmvlKTyjWjLmSZxXhF4fatn+VhH/ABD8621r3gI7t+TgT0bwQehYqfUDlWyuF3Tv2cGF4HCYMEZqYmGGamOMEDKvRtjv95bR4jEoaNYkAx+teeVceyV2dltr/DBtn8BKg+6gH3pViKHFIbRl/BMUpSlGOKUpQApSlAClKUAKwvWlcFWAZTqCJB9QazpQBD3dyEfubhUfA/jXmQDOJemZA4CBFcSsQzI4AdYkAyIPlZSQCVMETGqsOFWWq3euY791wchFocvAWxHocbMp+4KfTOTeDJ4jp6o186WHkyrC7dCgsxgD/wA9z0rOuXedstaYKJYQyjmVIYCeEkRPCatGJFJvc1G5dfT6JfZn/wAq/wA3tWdmwFmJJOrEkk+pP9NBwArK3cDAMpkESD0OYrDar4to7mYVSxjWAJyqJoRgltFEfvJYvI3B0Kn1UgoB7Pc+QrCufar9x7lrvMKrLFVXP6QKQAWIGKUNw5ARHGJPRVzTvMCxdTOqXLNYZwbEIDL8Lso+7MoPZSo9j61eeyNnDstvm+K5P32Zx6gKQAeQFUK/iVryr5mUOhOgYgpHsUBJ+1pz9Q2awttFRRCqoVRrAAgZnM5CszULEsHprb/E0tXp/rb7lb7WbNhuW7o+uO7b1GJ0j27yfQe8PVq7V28Wy3PslH/K6uZ6QDPSaqtcrewzSSzDHY5t5JNp41AxL95fEp9mANFaRI45101H7CMK4PgJSOQHk/kKn3qbNLTvdo6Kn+xVyGvpwOC51xEFG9ot2/1qArv7PbR3e0oSYVwbZ5YjDISfVSoHO57GE1sGvhzUPHluXqlKUg84KUpQApSlAClKUAKUpQBq2vaBbR7jeVFLH0Ak/oKrmx2yqKG80S3HxnNjPGWJM8ast22GUqwBVgQQcwQciD0iq3ctm3fe1iZlFu24xQSCzXVIkDMfRjWTrnT6Gs4MvisJOtSXRG2lc+0bYqPbQzLkgRoIEyx4CYHqwFY7zvtbtMyxiERIkZkDMAidedWjCUXt8SG3Qvc3rtngWYj72TAf7J7YA5WzpUxdtB1KnRgVPoRBqv7ddFpWvux8DC67kfVACvkBH7sFdOutWQ12cOV4Zpb4TZWCS1lHI8ahXIGRxDzqJ0MY114weNdqsCARocx6VhbXC1xPhc+6t9IPbxFfVTWndp+jCzOAtbnXJSVEnnAE9Zqellu4mzxOKnXXcvNY+v3N+y7IX2vZvhxHFnB8MXU14TbII5MfUei1553mFkcao6NlrAYYgPVcS+9eh1W1scWZ7kNJY5V8r8v+mrabAuIyMJVlKkcwRB/Q15/sxOFcXmiG4eIZNI4GQcq9Fqg7VZwXr6crrN+eLx/4nyikVPc1NHL2mjCuFsrxHxqGHqpwt+jW/wBa7q5N4iFFwfU8R6p9cfLMRxUelOZpwlyyTM6xuAx4fMIK8PEDK58MwM6ypUS+0msM9C2HahdtpcWYdQwB1EiYMcRpW+qv2M2sDHs563U9C03B1h2xf6zpVoqu1h4PLXVuubg/IUpSuCxSlKAFKUoAUpSgBVZFzHcvPrNwoD0SEIz0AcP8yeNWO9dCKzMQFUEknQACSTVTtXTb2fGy+IIXZTriguwJ5kkyedPoW+TL4pP9tR7v/Ry3kNw3nXzKQto6jEni/W4WVhxCV231F6yYmHSQRqJEgjqDB9q17HZwIqkyQBJ0lvrGOEmT71r3FtAZbqifo71xJ5548vzx6g1YRmXRxFNeRCXLmNbM/XZGMcMP0nylQPepjczfRKp1SbfsphT7phb3qH2S2e9ugiO6Zra8Mie8Ecx3bWBPMEcKk90NDXV6q/sy4f622/SpTnzSybdmnxoYz+Of4e32OfetwW7hc6G0W97Zz9yLigfdqP3Pa7vGh1JF08PG/wC8gaZurNllLmpXtDYxIjcEuKT90mP9/uz6A1Gs4W9bMxjDJHMgY1+QW5+auVPlsRbrh43DJd4v8+T+R2XrQZWU6MCD6EQau249tN6wjnzZq0ZeNSUaAeGJT/31qmVNdktpi5dtH6wF1fUQj/L6P8xputhmCl2M3RzxPl7loqp9q9nw30ucHTuyeGJCzKPUh3/LVsqL7SbKbmzvAJZPpFgSSVzgD7QlfxVmReHk16p8k0ypUIr4rAiQZBzBHEdK+1ZNcj9iyXCdUJTrA8pPUrhPvXRWl/DeI+NAw6lThY+sNbE+nLLdXC/VLMEb93X+7v2X0GMIddH+jgxwxMp5ZAnSvQq80upiUrzBHzyq/bm2s3rFq4cmZRiHJ9HHWGBE9KTYvMyeJ14mp9/odtKUpZlilKUAKUpQApSlAEV2iufRi2NbjqvTCDiuT6orD1I6kQu9TKqn8Rwv4RLuPdEYe9de1bQt2+zKQVtDuwQZ8TYXuRGojuh6qdOPDOK8x4Wx3Y9Wwu3tAt+86cbdUcR9TB1k/E1OPKJ92/aO7tswzIHhHNzko92IFcO4/o7ht6h1DA83Uw5bmWxKeZhp4VlvR8TonBfpG/VUB9yx/APeP27a+7Nth5lbHxgWljvicj9RiAOJK+otRivDcmcdbsXJFbskN5W8N7FoLij0xrM/iKke1vpWq02G9bPBptn3GIH5pH4jyqQ36n0Rf+Ge89l8/wDIWHrFQm8L30coQxxLgM+EXMQKEkTkHC8DwEZ1Xlszb4XP9VopUvqtvqvz4FgvWgysrCQwKkcwRB/So3ce6Gv2toxCWtjurZOQN1Gx4vQlLJBziSJOdd+x7R3iK4ESMxyOhHsQRXdufeCWS9u4wVWYOjNkstkyYoicQLQTJx5CBUbc4yiporZVudT6Pr/BXbVwMAw0IBE5HPmOFbdn2jurlq5wV1DcIRjgck/CAxY/d6Vnt9kW71xBGE/SW+tts8ugbEOgA6Vz3EDAg6EQfQ5Vopq2v1RUadVnoz0SlV3dfaZO7ti/iS5hAuEqcOKAGOJZULMmSchrFWC3cDAMpBB0IMg+hFYsouOzRsRkpdGUG5s3dO9qIFtiqxpgMMkeiso9QYyr5U32r2KGW+NDFu57n6NvYnDln4hOS5QlPg8o16J80Ecm8BGB/hbP7reHL0JU+gOpis623bYZSpzBEH0/5VyC1dQai6BzhHP/ANWJ/CP610u02KOzN1WXsXtHgu2p8jYgOIV5P++Ln9OFVRNoBOEyrcFYQTzw8GjoT+tbkZlbGjujREqY/Mp8LxwxAxJ5moyWUS1VPj14i9z0mlU3ZO015POq3V5jwP1+yx0y8PrVl3ZvS3fBKEyPMrCGHKRxGuYkGDnlSHFowrdPZV7yO2lKVwQKUpQAqE7QbGLz2UZmCnECowkE+EglWUgkRlIyk8YhSg44qSwzIbgjTaL3ys/9KsE7NgTF+9mST+61Ov8AhV8pUueXcWtPUukV/SNbdlELFu/vyYn91wED/Cr6OyFgmXa67QVBNwpCmJEWsIOajUE5UpXfEnjGWTjCMXmKwyJWbY7tWOFfCJgmBkJJGZgVqt7ot7RdRbmKMQJwE28WHxKGKQSAQD/4a+UrnPJ+ZGGnqrfNBYfdHTtGxjZ3a3bLBAZAJxGW8RzYEnM1r7xviPyX+1KUeJLudlTCTy1uzWm7Qwe5jcFYAUYcHiPiOHDkTAzETxnKtf7N9tv5f8tKV1X2R2TOOit+Q/Zvtt/L/lqb7JbNgN2GaDhOHICc5aAB4iIBPQcqUod05bSZ2NUIvKRM7z2Bb6YGJGYIKxIIzBEgj5g1Udr2DA7KHcgGJOGfeFpSoqTXQbGyUejOndW5hexTduLhjy4OM6yh5Vy7TsOF2UO5gkScM+8LXylHM+5LxrO5ovbtF0YGdwGykYQQeDKcOTA5g1Mbf2ZS3bZxdukiMj3cZkDhbB40pRzM6tRaukmRH7D9tv5f8td+4NgH7QjYmJXER5eKkGYWYz/QUpRzMJam2SxKTwXKlKVwUKUpQB//2Q==">
            <a:hlinkClick r:id="rId3"/>
          </p:cNvPr>
          <p:cNvSpPr>
            <a:spLocks noChangeAspect="1" noChangeArrowheads="1"/>
          </p:cNvSpPr>
          <p:nvPr/>
        </p:nvSpPr>
        <p:spPr bwMode="auto">
          <a:xfrm>
            <a:off x="28575" y="-738188"/>
            <a:ext cx="1314450" cy="15525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data:image/jpeg;base64,/9j/4AAQSkZJRgABAQAAAQABAAD/2wCEAAkGBxQSEhQTExQWFhUXGBwXFxcYGR0XGhsWIRwZGBcbFxobHCogGBwlGxcWITEhJSktLi4wGh8zODMsNygtLi0BCgoKDg0OGxAQGy8lICYsLCw0LCwsLDUsLCwsNyw0NC8sLCw0LCwsLCwsLCwsLCwsLywsLCwsLCwsLCwsLCwsLP/AABEIAPQAzwMBIgACEQEDEQH/xAAbAAEAAgMBAQAAAAAAAAAAAAAABQYCAwQHAf/EAEYQAAIBAgMFBgIHBgIJBQEAAAECEQADEiExBAVBUWEGEyIycYFSkSNCYnKCkqEUM1OisdFD0nODk7KzwdPh8BU0lMLDJP/EABoBAAIDAQEAAAAAAAAAAAAAAAADAgQFAQb/xAAwEQACAgECBAMHBAMBAAAAAAAAAQIDEQQhBRIxURNBcSIyYaHB0fAUI4GRM7Hx4f/aAAwDAQACEQMRAD8A9xpSlAClKUAKUpQApSlAClKUAKpW+98teZktsVtAxKmDc5knULMgARMEmQQKs2/75TZr7rkVtuQdM8JjMaVRFUAADIDIDpTILJpcOojOTlLfBpubHbYyyKx5sAx9yczWVnZ1TyDBx8Epnz8MZ1tpTcG1yRxjBaOzO+C57m4ZcCUY6soyM/aEj1B6GrDXnWy3+7u2X+G4s8IVj3bEngArlj6cNa9FpM1hnn9dSqrfZ6PcUpSoFMUpSgBSlKAFKUoAUpSgCE3L2ms7QFya2zgFUcDMESIYEqTHCZy0iCdfaDfbbNfsCAbbJda4I8XhNkAqegdsuPSqj+yhAbLCe7PdkHPJfKT6rhbTiDXRtO13Lndq5DBJhj54IAwnLxDKZJnLOdabyGsuHpuMo7xfyyeiKwIBGYOYPSvtVfsnvMKBs7wAMrJ0GGMrfqM40GGBwqxbLtSXRituriYlSGE8pFLawZttUq5OMjdSlK4LFKUoAUpSgCL7Uf8As9p/0T/7pqlGrxvl7TW7lm5dRDcQr4mAMEETBIkf2rzuxvK2yqS6AkCVxrIPEHPUHKm1mvwuSxJeh2UpSmmua9o8relem15xYs95ctWx9e4oPVAcTj3RWHvw1r0ek2dTE4o/3EvgKUpSzMFKUoAUpSgBSvhMVWe1m85nZ0Ov73opGSerAyen3hXUsjKq5WSUYnbuDfZ2l7vhARcJQgySrFwCfUID+KOEnfvjtBs+ygm9dCxBKgM7wTAOBAWieMVTt37xuWlvIgKs7gi74TFsIgCrM5h+8OYgYjEk5cG37CbyGyDDXD5jLGR4yTnLGE51PkLz0GHKTeIr+3gt/afdDMRetLiMRcUasPqsBxIzEDMg8YAqqnaUGrAHiD4SDxBBzB6HSvTqxxAkrIJGo5TzFcU2hdGunVHlxlHmi3FeYIbnBn000rbYdrZDW2NthlK8uRU+FhrkRlwg1OdodzXjda7bVXXCq4V8LAAmfCcmzYmZBjKCQMUAjg6ehByIPEEHMHoc6ampI1qbq9RDfHxRZ9g7VLAF9SrfGoJQ+2bJ7yOpqe2XakuqGturqdGVgw+YyrzysQkNiWVb4lJVvTEpBI0y0qDr7FW3hkXvW8fBnpdKpGzdodptjMpeHJ/Ax/GggfkOnWal9n7WWjlcW5b5HDjHzScPqQB1qDi0Z1mjuh1j/RYKie0W8jZQKhi5ckLocIA8TwdcMr0llB1r6O0WzfxlHVpUe5IgVAb+2+3evr3dxLgS39Rg2EsxmYOU4F/LRFZeCFVeZpSRHrbAnLMmSTmSdJYnMmABJ5CsiK+0qyapwPaFojCAEbwkDIK31SBwB0PXD1rfX3breK24GRgweTDNT7EA1rtXMShhxAPzzrhb08srBP8AZDYsVx75+pNtR1IRmb+ij8XOrbVB3bve7s+IIqOrHFhZihxQq5MA0Dwz5TnVr3Xvu1fynDc422Pi5SODDMZjmJg5UiaecmPrarVY5yW2epJ0rFnA1IHrWjad4WrYm5dtoCYlnCidYknXI/KoFE6aVC3u1OzLozuYyC23MngMWHCD6kDnAqM2vtVcbK1bCD4rniP5VMD1xe1dUWx8NNbPpFlsJiobb+0tlJCHvXGUL5Z44ngqI5ZnpVS2q693967XOjGF6eAQuXAxPWsQIpir7mhVwzzsf8L7me37Q99g15sRVgyACFRgQVKDgwIBxEkzxjKsOZMkkyScySdSetfGaMzUz2d3L3ju9+wGtsgCi6PrAnMW25htWAIwjWZEm1FFy2dWmhlJenmQzsAJJAHM5CrJ2V3WZ/aHBGRW2D8JiX9TEDpPxVLWdybMjBk2eyrDQrbQEcMiBllUhS5TyZmp17tjypYRRtyb9volsuxugqpdW84MDFhbLOZ8LcYErX29vBV2t9osyQwR3XMFxhNtlKtBBi2sAxmo4Ey3tsXcXSp8jsWtn18TIftAkx9mNSDXLFMUU90ShVCaUl5l+2e+txFdCGVgGUjQqRII9Qa4d6bktX82BV4gXEyeM4zghgJMBgRmcqq2z7detrgt3MK4i2gJkySMwRhJM85455T+7+0ltoW99E+knK2x5q05coaDPPUrcHEqypsqfMv7RBby3Jes+KO8T4kBxD7yZmOoJ6gCo1HBEggjmMxXpdRW8twWbxLQUc/XSAT94RD+4McImuqzuXKOJSjtZv8AHzKXSpDbNxbRa+qLq87eTcZlCdIjyljqIyBMargzHAwRoQeRGoPQ01NPoatV9dq9hmVarRi9963l+Fs5/wBovyNba07SCMLjPAZI5qQVaOoBnrhjjXTt0cwZ3Ur4rAgEGQcwRoRwivtdKBo2+7gtXG1wozR6Amtdm3hULyAHyEU3gZAtjVoJ5BARin1GQHGeUxnXGWtOurFYvbDZEA8cxOdZUoLJpbZUOqKfUA1lbsKplVUHmAB/StlK4cUUugpXx3AEkgAak5CtPes4PdAH7TSFPQcT66euldOSnGPUzvOclWMTaTp1J6D+w41x7PiXEttS0ucJbLSLbMefiVzIyJESCQK7ti2dlxM7YmY8BAVPqqBJ0zJMmSTwgDelsLMACSSeGZzJNGCnO6TlmOx09jdjbv8A6YpdbAWBwYQjBlE2wSSD4jnM6Ve6gOymwlQ95hBu4Qo492uLCSOBJdz6FfQT9V5dTFvlzWNilKVESa9osLcUq6hlOoNQ7dldm+G7/wDIvf8AUqcpXcs6pNdGec2VKRbcMtwDNGmR6Ekl1BkBpIManOttXnbNit3Vw3EDDhOoPNTqp6jOq9t3Zt0zstjHwOYYfdfRuUN64ss2xsXmX69VF7S2InZr1y1AtXXtgfVEMkcsLAhR93CetSuzdpbq5XLauPiQ4G9MDSCeuIegqIMglWVlYaqwgj+46iQeBpU3GLGumue+P6LVs3aPZ2jE/dk5Rd8Hi+EMfCx+6TMGJrbtu79n2g+IKzR5lMOB95TMSdNM+tVCtJ2VD9RPyj+1Q8LsxP6TDzGRL7w7NXLctabvF4q0K49Dkre+GI1M5V63fZ87aSvxMcIPDIZnIg6gdJrp/Y7f8NPyj+1b6nFNdS7VZbFYlLJq2SzgRVmcIAmttKVI4cO0qy3MSozhkCnCVGEqSR5mEzjbTTD1rK1eDTBzGRGhB5EaiuytN/ZlfzDMaEEqwHIMCCB0muYG12uG3kY0rD9gXi1w/wCsYf0NP/TbXG2rHm4xn8zSYowNep7I1/takwsueSDFB5EjJT6kV8ZbzDwhbfV/pD+VWA1+1/271EZDSvtGBcr5M5rWxgEMxLsNC3D7q6D1161018WWbAoLP8KiT0n4R1MDrU7sHZomGvtl/DTT8T6nnAw8sxrxyUSpZfGHV7kRujY/2i6yh3VQoIZUxLikhlZypUNBQ4ZmJMVPbP2Xtgzcd7o+Ewq+4UDFxyJIz0kA1OW0CgBQABkABAA6CsqQ5tmfO+cn1FKUqIkUpSgBSlKAFKUoA5du3fbvAC4gaNDoynmrDNT6VXtr7N3Ek2nFxfhfwvHIMPC0aCQOpnM2uldUmuhOFkodGee3ybZC3FNtiYAcRJ5K3lf8JNfav15FZSGAKkQQcwRxkHKK8/3ky4ydlU4JEB2AQjibcKWA5EmMiAIINWK3KeyRZWuhH/JsZUrl/aHGb2xh4lXxEdSCoy9JPSukGdKZKLj1LVV9dqzB5PtKUqI0UpSgBSue9tUHCviflOQ5Yjw/qa0GyzedyfsjwL+niPoSRRkZCuUuh22G7y53VsY7kElVjICASxJhfMuRM55Cp7Y+zBMG+/4LcqOoNzzN0IC/2gd0XhZvWWWAobAwAjwv4cuUOUb8Jr0Okzk84KGtdlc+XOxp2TZLdpcNtFRdYUBRPoK3UpSjPFKUoAUpSgBSlKAFKoOy73vDZ2S9ivY7RVx4cYfCQ2EiARMgifQ8DMdmN6YV7m6wGFSyMxjwjNlJPw5x9kfZJp8tPOKbYmN8JNJFmpXwGcxX2kDhSlKAITtdcIsBRo7hW+7BYj3wwehNVirP2utk2MQ+o6sR9mcDHoAGLfhqsVqaHHI/Uzdb769BXPu/JCvwsyjooY4R7LhHtXRXPsP1zzuNnzjwfoFA9qZquiLXB2/Fkvh9jppSlUj0YpSlAEfsPk6hmB+8GYMfcya6K5r6MLjKn+IA0/CRCufy4IHOeGmjd+NrawCiZnE8l8MkiFOcxxbQ8DUo1yl0RKXEqKfZm90vxerO26mIESRI1GRHIg8CNQa9A3PtnfWbdziy+IDg4ycezAj2rzzYmY27ZbzFFLaeaBOmWvKrT2Kv5XrR+qwdfusIj1xo5/EKRYtiHEoc1cbPzcs1KUpJiilKUAKUpQApSlAFb3v2ecuz2CniMlHJUYj5iGUNE6xhzMmc6r+27MyOLV62A0YxmGUwRmpMMYJ+EdYkT6JXPtuxJeUpcUMPkQdJUjNT1BBFWatVOGE90VrNNGWWtmUrY9quWRFp8KjRCMSey6qOikVO7J2oU5XUZDxYeNPmPEOsrAnU5muTbuzlxJNpu8X4GhXH3W8rcMjHUmcofFmVIKsNVYFWHWDnHXQ1b5KL+mzK3PdT13Rfdl2pLi4rbq681IYfMVurzlrCk4o8QyDDJgOjDMfOvuJgYQ3mY8FusDHEyXAA9TSZaJrfI1a2Pmi97yu2ltsL7KtthhOJsIM5RM8pqh2Dl5sYBID5eIAkK+WXiADZc6+XDcBx3LV7IRjd1uFV4/4jMB6DrW2asaWnky85K+ovVmMI07Y5FtyuoBjKY6xxjWOMRWWylMC92QUjIg4gffj61srRc2RScQ8D/GsBveQQ2XMGOEGmXVOe6Y/Qa2Onb5o5z5+Z0Urk/ZX/AI935Wv+lX0bAn1gX4+Ml8/QmBnnAAA4RSFppmnLjFKXsxfy/wDT6dtU+QNc+4JH5iQs9Jr5gd/NCLyRiWPq0DD+HPrW93CiSQANSTAHvWjv2b92sD43BA9lyZv0HI8meFXXvJlN67Val8tSx6ff/hpZrezyFQjFLnCJAAIBOZhRLSYyzJOpNLrNdGEoUU+bEQSRxEKSIOhk88q3/sKmcXiYggs0YoORAyhRHADhnNatkclROoJU9SpKk+5E0md7e0dkamh4VVlSu3kt+uxuqQ7ObRg2pOVwNbI6wXU+2Fh+PoKj6z2RC96yiglu9ttABMKrh2Zo8qwpEmBMDUgVWl0NrVJOmSfY9GpSlVzzApSlAClKUAKUpQBxXd62Vtrd7xTbZlQOvjUszYRms5SczoMySADXbVIO7AJsmVKFQQNHRSDbxAghgVULMT51B1qV2Ler2oS4pdF0cEs8SYBSJbCIEgljlkTNMdTxlFaOpjzcstixVzbdsFu8ALiBozB4g6SrDNTBIkczWey7UlxcSMGGkg6HkeRz0NbqX0LPUqm3dnLiSbJ7xfgaA/oreVuQxR1Y1H7oRg1/GpVhcCkNqALdsxlkRLMZEgzkTV7qsbwt4NouA/4kXB1hVtuB6YUJ++KtQvnL2ZMoaqiMYuUUYVBWEwl7Y0Ryq/dgOojorBfwzU27hQSSAAJJOgAzJNQmzzDMZlnZs9YLEqD1CYR0iOFXKPeKC6G2lKVcA13ryoJYxOQ4knkAMydchXPd2lstLakhQz+Yk5AKnCftZiNOXzYroIVjLXXUHCMyFOgAHlWRqeWZyrsTdj3VJuTbaVwgQxUAqzEcJLDI8gMsyDRnfJ7RNVaajTwUrnmW3s+vzNNvZQCCzM7DixGXUKAFB6gf866K5+5TvSUzCKULTJZyQXDNxw4EA4CWHCB0VXbb6m5pZRlUpRjyp+X53FcKCLtwc8L/ADGD/wDP9etdxqP7wXLgZc1VSMXA4ip8J4xgEkZZxnnEWXaffRNdn9zjaRdZ7jqEuYAqYQCuC25xEqTMuRIIy+dW7Ydgt2QVtoFBzMak6SxObGABJ5CoDsU+d9Z4o8dSCs+4tgfhq0VXk3kydZObtlFvbIpSlRKopSlAClKUAKUpQBz7VsNq7HeW0eNMahonWJGWgqBfcrWARaXHbLMwVVCsuJi5yEKwknQA6ZMZNWalSjJxeUQsrjYsSKaqW7hxjzgYSwlLi8cLEQ6wZ8JiDXZb27aF0uhufeICfYoUj1g+lTe27tt3c3XMaMpKNHLEpDR0mofa92XbQLAi6gEnERbcAZnPJG/kA/o5ThL3kUnRbX/jexn/AOs3/wCHa/O3+SuS4zuwa4+IjRQAqqdDhHm05sa50u3GAK2sjmMTYTHCVw+E9K3WboYTpmQQdQRkQaYoRW6RUlqZzWHIX7QdWRtGBU+hEH9DUbc2C6vkZbnPvDgI9CiEEdI96laU2MnHoLTIddlvnVbQ694zfp3Yrcm6yf3lwn7KTbHTMEvPownlrO7ad4qpKgF2HBRkD9pj4V5xM9DlPFdu3H8zYV+FMvYv5jzyw8tJlqdkyW509/Z2ebdtRiksbdsDFJ+s2YAJ5sRPOo8p3ju7lTouFSYUiSQTizMMvAaDLOtG2EWcLquQDKVGQMguOGuJQJ+2a+bCndNhJnGMROn0g835gZjXwHXhXti4ywz0HCtLXKvxer6PPkSCqAABkBkB0r7SlQNgi7NlXxM4xHvHHizACsVWAchkoPqZ412VpsiHuj7YPzRP7VuqJfqxyLBK9k7uHaWH8S3HuhlY9RcefQe90rzrY3w3rD8VurrpDfRNP4bje8V6LSbFuYnEYct2e6z9PoKUpUCgKUpQApSlAClKUAVux2lctZx2iisrNdObqkYAIcADItBDAHJiJCk1YkcESCCOYzqI3luUkO1hyjkMyp4Rba4cxjlGZQW1w8ydajAO7eAbmzudBICt90Z23OXAYhlpNNUFLoUZaiyl/uLK7r6otlR/aAf/AM1//Rt/Q1w295318wt3B9mbZjoCWBPuAelZvvpmBC7O4J43GQLHGcDsT6RnzFc8OSfQn+tolH3jRUbsv7zaP9KP+DZrt2a2VUAxx00AkkATwAge1cNtLlqQUxgszBkifEzNDBiIgECQTMHTKbZgU4jJ7nXXPvEt3VzBOPA2GNcUGI6zTvbjeW0RzNxgo9sOIk9IA61rvoFjvrpJOlu2MM+gEu3Cc46AUFjxIp9yJ72Ci2kxqTBK8JVmSOHiIGZIAmSRIrdYcmZABDMpg4hkSpgwOI5UG03MdxEUWLakYQoXGSRiZm1ULmAIzkGSNKytIFAUaAAD0GQq7W5S3fQms+Zr2uzjQqNdQeTAyp9iAa5raPfVXtDNV/aIIk4FALKsHzsGKDOMzqBBW9vNwE2gIkjG2ayCQcKgy0EEGStWfsFsgS3cIzgraBOuFUUgHhqxPv0FU9XZF45T0fD43abTzlJYUsYz/P0IcGdK+19vbP3T3LXBGIX7h8SAcwFYLP2TxmvlKTyjWjLmSZxXhF4fatn+VhH/ABD8621r3gI7t+TgT0bwQehYqfUDlWyuF3Tv2cGF4HCYMEZqYmGGamOMEDKvRtjv95bR4jEoaNYkAx+teeVceyV2dltr/DBtn8BKg+6gH3pViKHFIbRl/BMUpSlGOKUpQApSlAClKUAKwvWlcFWAZTqCJB9QazpQBD3dyEfubhUfA/jXmQDOJemZA4CBFcSsQzI4AdYkAyIPlZSQCVMETGqsOFWWq3euY791wchFocvAWxHocbMp+4KfTOTeDJ4jp6o186WHkyrC7dCgsxgD/wA9z0rOuXedstaYKJYQyjmVIYCeEkRPCatGJFJvc1G5dfT6JfZn/wAq/wA3tWdmwFmJJOrEkk+pP9NBwArK3cDAMpkESD0OYrDar4to7mYVSxjWAJyqJoRgltFEfvJYvI3B0Kn1UgoB7Pc+QrCufar9x7lrvMKrLFVXP6QKQAWIGKUNw5ARHGJPRVzTvMCxdTOqXLNYZwbEIDL8Lso+7MoPZSo9j61eeyNnDstvm+K5P32Zx6gKQAeQFUK/iVryr5mUOhOgYgpHsUBJ+1pz9Q2awttFRRCqoVRrAAgZnM5CszULEsHprb/E0tXp/rb7lb7WbNhuW7o+uO7b1GJ0j27yfQe8PVq7V28Wy3PslH/K6uZ6QDPSaqtcrewzSSzDHY5t5JNp41AxL95fEp9mANFaRI45101H7CMK4PgJSOQHk/kKn3qbNLTvdo6Kn+xVyGvpwOC51xEFG9ot2/1qArv7PbR3e0oSYVwbZ5YjDISfVSoHO57GE1sGvhzUPHluXqlKUg84KUpQApSlAClKUAKUpQBq2vaBbR7jeVFLH0Ak/oKrmx2yqKG80S3HxnNjPGWJM8ast22GUqwBVgQQcwQciD0iq3ctm3fe1iZlFu24xQSCzXVIkDMfRjWTrnT6Gs4MvisJOtSXRG2lc+0bYqPbQzLkgRoIEyx4CYHqwFY7zvtbtMyxiERIkZkDMAidedWjCUXt8SG3Qvc3rtngWYj72TAf7J7YA5WzpUxdtB1KnRgVPoRBqv7ddFpWvux8DC67kfVACvkBH7sFdOutWQ12cOV4Zpb4TZWCS1lHI8ahXIGRxDzqJ0MY114weNdqsCARocx6VhbXC1xPhc+6t9IPbxFfVTWndp+jCzOAtbnXJSVEnnAE9Zqellu4mzxOKnXXcvNY+v3N+y7IX2vZvhxHFnB8MXU14TbII5MfUei1553mFkcao6NlrAYYgPVcS+9eh1W1scWZ7kNJY5V8r8v+mrabAuIyMJVlKkcwRB/Q15/sxOFcXmiG4eIZNI4GQcq9Fqg7VZwXr6crrN+eLx/4nyikVPc1NHL2mjCuFsrxHxqGHqpwt+jW/wBa7q5N4iFFwfU8R6p9cfLMRxUelOZpwlyyTM6xuAx4fMIK8PEDK58MwM6ypUS+0msM9C2HahdtpcWYdQwB1EiYMcRpW+qv2M2sDHs563U9C03B1h2xf6zpVoqu1h4PLXVuubg/IUpSuCxSlKAFKUoAUpSgBVZFzHcvPrNwoD0SEIz0AcP8yeNWO9dCKzMQFUEknQACSTVTtXTb2fGy+IIXZTriguwJ5kkyedPoW+TL4pP9tR7v/Ry3kNw3nXzKQto6jEni/W4WVhxCV231F6yYmHSQRqJEgjqDB9q17HZwIqkyQBJ0lvrGOEmT71r3FtAZbqifo71xJ5548vzx6g1YRmXRxFNeRCXLmNbM/XZGMcMP0nylQPepjczfRKp1SbfsphT7phb3qH2S2e9ugiO6Zra8Mie8Ecx3bWBPMEcKk90NDXV6q/sy4f622/SpTnzSybdmnxoYz+Of4e32OfetwW7hc6G0W97Zz9yLigfdqP3Pa7vGh1JF08PG/wC8gaZurNllLmpXtDYxIjcEuKT90mP9/uz6A1Gs4W9bMxjDJHMgY1+QW5+auVPlsRbrh43DJd4v8+T+R2XrQZWU6MCD6EQau249tN6wjnzZq0ZeNSUaAeGJT/31qmVNdktpi5dtH6wF1fUQj/L6P8xputhmCl2M3RzxPl7loqp9q9nw30ucHTuyeGJCzKPUh3/LVsqL7SbKbmzvAJZPpFgSSVzgD7QlfxVmReHk16p8k0ypUIr4rAiQZBzBHEdK+1ZNcj9iyXCdUJTrA8pPUrhPvXRWl/DeI+NAw6lThY+sNbE+nLLdXC/VLMEb93X+7v2X0GMIddH+jgxwxMp5ZAnSvQq80upiUrzBHzyq/bm2s3rFq4cmZRiHJ9HHWGBE9KTYvMyeJ14mp9/odtKUpZlilKUAKUpQApSlAEV2iufRi2NbjqvTCDiuT6orD1I6kQu9TKqn8Rwv4RLuPdEYe9de1bQt2+zKQVtDuwQZ8TYXuRGojuh6qdOPDOK8x4Wx3Y9Wwu3tAt+86cbdUcR9TB1k/E1OPKJ92/aO7tswzIHhHNzko92IFcO4/o7ht6h1DA83Uw5bmWxKeZhp4VlvR8TonBfpG/VUB9yx/APeP27a+7Nth5lbHxgWljvicj9RiAOJK+otRivDcmcdbsXJFbskN5W8N7FoLij0xrM/iKke1vpWq02G9bPBptn3GIH5pH4jyqQ36n0Rf+Ge89l8/wDIWHrFQm8L30coQxxLgM+EXMQKEkTkHC8DwEZ1Xlszb4XP9VopUvqtvqvz4FgvWgysrCQwKkcwRB/So3ce6Gv2toxCWtjurZOQN1Gx4vQlLJBziSJOdd+x7R3iK4ESMxyOhHsQRXdufeCWS9u4wVWYOjNkstkyYoicQLQTJx5CBUbc4yiporZVudT6Pr/BXbVwMAw0IBE5HPmOFbdn2jurlq5wV1DcIRjgck/CAxY/d6Vnt9kW71xBGE/SW+tts8ugbEOgA6Vz3EDAg6EQfQ5Vopq2v1RUadVnoz0SlV3dfaZO7ti/iS5hAuEqcOKAGOJZULMmSchrFWC3cDAMpBB0IMg+hFYsouOzRsRkpdGUG5s3dO9qIFtiqxpgMMkeiso9QYyr5U32r2KGW+NDFu57n6NvYnDln4hOS5QlPg8o16J80Ecm8BGB/hbP7reHL0JU+gOpis623bYZSpzBEH0/5VyC1dQai6BzhHP/ANWJ/CP610u02KOzN1WXsXtHgu2p8jYgOIV5P++Ln9OFVRNoBOEyrcFYQTzw8GjoT+tbkZlbGjujREqY/Mp8LxwxAxJ5moyWUS1VPj14i9z0mlU3ZO015POq3V5jwP1+yx0y8PrVl3ZvS3fBKEyPMrCGHKRxGuYkGDnlSHFowrdPZV7yO2lKVwQKUpQAqE7QbGLz2UZmCnECowkE+EglWUgkRlIyk8YhSg44qSwzIbgjTaL3ys/9KsE7NgTF+9mST+61Ov8AhV8pUueXcWtPUukV/SNbdlELFu/vyYn91wED/Cr6OyFgmXa67QVBNwpCmJEWsIOajUE5UpXfEnjGWTjCMXmKwyJWbY7tWOFfCJgmBkJJGZgVqt7ot7RdRbmKMQJwE28WHxKGKQSAQD/4a+UrnPJ+ZGGnqrfNBYfdHTtGxjZ3a3bLBAZAJxGW8RzYEnM1r7xviPyX+1KUeJLudlTCTy1uzWm7Qwe5jcFYAUYcHiPiOHDkTAzETxnKtf7N9tv5f8tKV1X2R2TOOit+Q/Zvtt/L/lqb7JbNgN2GaDhOHICc5aAB4iIBPQcqUod05bSZ2NUIvKRM7z2Bb6YGJGYIKxIIzBEgj5g1Udr2DA7KHcgGJOGfeFpSoqTXQbGyUejOndW5hexTduLhjy4OM6yh5Vy7TsOF2UO5gkScM+8LXylHM+5LxrO5ovbtF0YGdwGykYQQeDKcOTA5g1Mbf2ZS3bZxdukiMj3cZkDhbB40pRzM6tRaukmRH7D9tv5f8td+4NgH7QjYmJXER5eKkGYWYz/QUpRzMJam2SxKTwXKlKVwUKUpQB//2Q==">
            <a:hlinkClick r:id="rId3"/>
          </p:cNvPr>
          <p:cNvSpPr>
            <a:spLocks noChangeAspect="1" noChangeArrowheads="1"/>
          </p:cNvSpPr>
          <p:nvPr/>
        </p:nvSpPr>
        <p:spPr bwMode="auto">
          <a:xfrm>
            <a:off x="180975" y="-585788"/>
            <a:ext cx="1314450" cy="15525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6" descr="data:image/jpeg;base64,/9j/4AAQSkZJRgABAQAAAQABAAD/2wCEAAkGBxQSEhQTExQWFhUXGBwXFxcYGR0XGhsWIRwZGBcbFxobHCogGBwlGxcWITEhJSktLi4wGh8zODMsNygtLi0BCgoKDg0OGxAQGy8lICYsLCw0LCwsLDUsLCwsNyw0NC8sLCw0LCwsLCwsLCwsLCwsLywsLCwsLCwsLCwsLCwsLP/AABEIAPQAzwMBIgACEQEDEQH/xAAbAAEAAgMBAQAAAAAAAAAAAAAABQYCAwQHAf/EAEYQAAIBAgMFBgIHBgIJBQEAAAECEQADEiExBAVBUWEGEyIycYFSkSNCYnKCkqEUM1OisdFD0nODk7KzwdPh8BU0lMLDJP/EABoBAAIDAQEAAAAAAAAAAAAAAAADAgQFAQb/xAAwEQACAgECBAMHBAMBAAAAAAAAAQIDEQQhBRIxURNBcSIyYaHB0fAUI4GRM7Hx4f/aAAwDAQACEQMRAD8A9xpSlAClKUAKUpQApSlAClKUAKpW+98teZktsVtAxKmDc5knULMgARMEmQQKs2/75TZr7rkVtuQdM8JjMaVRFUAADIDIDpTILJpcOojOTlLfBpubHbYyyKx5sAx9yczWVnZ1TyDBx8Epnz8MZ1tpTcG1yRxjBaOzO+C57m4ZcCUY6soyM/aEj1B6GrDXnWy3+7u2X+G4s8IVj3bEngArlj6cNa9FpM1hnn9dSqrfZ6PcUpSoFMUpSgBSlKAFKUoAUpSgCE3L2ms7QFya2zgFUcDMESIYEqTHCZy0iCdfaDfbbNfsCAbbJda4I8XhNkAqegdsuPSqj+yhAbLCe7PdkHPJfKT6rhbTiDXRtO13Lndq5DBJhj54IAwnLxDKZJnLOdabyGsuHpuMo7xfyyeiKwIBGYOYPSvtVfsnvMKBs7wAMrJ0GGMrfqM40GGBwqxbLtSXRituriYlSGE8pFLawZttUq5OMjdSlK4LFKUoAUpSgCL7Uf8As9p/0T/7pqlGrxvl7TW7lm5dRDcQr4mAMEETBIkf2rzuxvK2yqS6AkCVxrIPEHPUHKm1mvwuSxJeh2UpSmmua9o8relem15xYs95ctWx9e4oPVAcTj3RWHvw1r0ek2dTE4o/3EvgKUpSzMFKUoAUpSgBSvhMVWe1m85nZ0Ov73opGSerAyen3hXUsjKq5WSUYnbuDfZ2l7vhARcJQgySrFwCfUID+KOEnfvjtBs+ygm9dCxBKgM7wTAOBAWieMVTt37xuWlvIgKs7gi74TFsIgCrM5h+8OYgYjEk5cG37CbyGyDDXD5jLGR4yTnLGE51PkLz0GHKTeIr+3gt/afdDMRetLiMRcUasPqsBxIzEDMg8YAqqnaUGrAHiD4SDxBBzB6HSvTqxxAkrIJGo5TzFcU2hdGunVHlxlHmi3FeYIbnBn000rbYdrZDW2NthlK8uRU+FhrkRlwg1OdodzXjda7bVXXCq4V8LAAmfCcmzYmZBjKCQMUAjg6ehByIPEEHMHoc6ampI1qbq9RDfHxRZ9g7VLAF9SrfGoJQ+2bJ7yOpqe2XakuqGturqdGVgw+YyrzysQkNiWVb4lJVvTEpBI0y0qDr7FW3hkXvW8fBnpdKpGzdodptjMpeHJ/Ax/GggfkOnWal9n7WWjlcW5b5HDjHzScPqQB1qDi0Z1mjuh1j/RYKie0W8jZQKhi5ckLocIA8TwdcMr0llB1r6O0WzfxlHVpUe5IgVAb+2+3evr3dxLgS39Rg2EsxmYOU4F/LRFZeCFVeZpSRHrbAnLMmSTmSdJYnMmABJ5CsiK+0qyapwPaFojCAEbwkDIK31SBwB0PXD1rfX3breK24GRgweTDNT7EA1rtXMShhxAPzzrhb08srBP8AZDYsVx75+pNtR1IRmb+ij8XOrbVB3bve7s+IIqOrHFhZihxQq5MA0Dwz5TnVr3Xvu1fynDc422Pi5SODDMZjmJg5UiaecmPrarVY5yW2epJ0rFnA1IHrWjad4WrYm5dtoCYlnCidYknXI/KoFE6aVC3u1OzLozuYyC23MngMWHCD6kDnAqM2vtVcbK1bCD4rniP5VMD1xe1dUWx8NNbPpFlsJiobb+0tlJCHvXGUL5Z44ngqI5ZnpVS2q693967XOjGF6eAQuXAxPWsQIpir7mhVwzzsf8L7me37Q99g15sRVgyACFRgQVKDgwIBxEkzxjKsOZMkkyScySdSetfGaMzUz2d3L3ju9+wGtsgCi6PrAnMW25htWAIwjWZEm1FFy2dWmhlJenmQzsAJJAHM5CrJ2V3WZ/aHBGRW2D8JiX9TEDpPxVLWdybMjBk2eyrDQrbQEcMiBllUhS5TyZmp17tjypYRRtyb9volsuxugqpdW84MDFhbLOZ8LcYErX29vBV2t9osyQwR3XMFxhNtlKtBBi2sAxmo4Ey3tsXcXSp8jsWtn18TIftAkx9mNSDXLFMUU90ShVCaUl5l+2e+txFdCGVgGUjQqRII9Qa4d6bktX82BV4gXEyeM4zghgJMBgRmcqq2z7detrgt3MK4i2gJkySMwRhJM85455T+7+0ltoW99E+knK2x5q05coaDPPUrcHEqypsqfMv7RBby3Jes+KO8T4kBxD7yZmOoJ6gCo1HBEggjmMxXpdRW8twWbxLQUc/XSAT94RD+4McImuqzuXKOJSjtZv8AHzKXSpDbNxbRa+qLq87eTcZlCdIjyljqIyBMargzHAwRoQeRGoPQ01NPoatV9dq9hmVarRi9963l+Fs5/wBovyNba07SCMLjPAZI5qQVaOoBnrhjjXTt0cwZ3Ur4rAgEGQcwRoRwivtdKBo2+7gtXG1wozR6Amtdm3hULyAHyEU3gZAtjVoJ5BARin1GQHGeUxnXGWtOurFYvbDZEA8cxOdZUoLJpbZUOqKfUA1lbsKplVUHmAB/StlK4cUUugpXx3AEkgAak5CtPes4PdAH7TSFPQcT66euldOSnGPUzvOclWMTaTp1J6D+w41x7PiXEttS0ucJbLSLbMefiVzIyJESCQK7ti2dlxM7YmY8BAVPqqBJ0zJMmSTwgDelsLMACSSeGZzJNGCnO6TlmOx09jdjbv8A6YpdbAWBwYQjBlE2wSSD4jnM6Ve6gOymwlQ95hBu4Qo492uLCSOBJdz6FfQT9V5dTFvlzWNilKVESa9osLcUq6hlOoNQ7dldm+G7/wDIvf8AUqcpXcs6pNdGec2VKRbcMtwDNGmR6Ekl1BkBpIManOttXnbNit3Vw3EDDhOoPNTqp6jOq9t3Zt0zstjHwOYYfdfRuUN64ss2xsXmX69VF7S2InZr1y1AtXXtgfVEMkcsLAhR93CetSuzdpbq5XLauPiQ4G9MDSCeuIegqIMglWVlYaqwgj+46iQeBpU3GLGumue+P6LVs3aPZ2jE/dk5Rd8Hi+EMfCx+6TMGJrbtu79n2g+IKzR5lMOB95TMSdNM+tVCtJ2VD9RPyj+1Q8LsxP6TDzGRL7w7NXLctabvF4q0K49Dkre+GI1M5V63fZ87aSvxMcIPDIZnIg6gdJrp/Y7f8NPyj+1b6nFNdS7VZbFYlLJq2SzgRVmcIAmttKVI4cO0qy3MSozhkCnCVGEqSR5mEzjbTTD1rK1eDTBzGRGhB5EaiuytN/ZlfzDMaEEqwHIMCCB0muYG12uG3kY0rD9gXi1w/wCsYf0NP/TbXG2rHm4xn8zSYowNep7I1/takwsueSDFB5EjJT6kV8ZbzDwhbfV/pD+VWA1+1/271EZDSvtGBcr5M5rWxgEMxLsNC3D7q6D1161018WWbAoLP8KiT0n4R1MDrU7sHZomGvtl/DTT8T6nnAw8sxrxyUSpZfGHV7kRujY/2i6yh3VQoIZUxLikhlZypUNBQ4ZmJMVPbP2Xtgzcd7o+Ewq+4UDFxyJIz0kA1OW0CgBQABkABAA6CsqQ5tmfO+cn1FKUqIkUpSgBSlKAFKUoA5du3fbvAC4gaNDoynmrDNT6VXtr7N3Ek2nFxfhfwvHIMPC0aCQOpnM2uldUmuhOFkodGee3ybZC3FNtiYAcRJ5K3lf8JNfav15FZSGAKkQQcwRxkHKK8/3ky4ydlU4JEB2AQjibcKWA5EmMiAIINWK3KeyRZWuhH/JsZUrl/aHGb2xh4lXxEdSCoy9JPSukGdKZKLj1LVV9dqzB5PtKUqI0UpSgBSue9tUHCviflOQ5Yjw/qa0GyzedyfsjwL+niPoSRRkZCuUuh22G7y53VsY7kElVjICASxJhfMuRM55Cp7Y+zBMG+/4LcqOoNzzN0IC/2gd0XhZvWWWAobAwAjwv4cuUOUb8Jr0Okzk84KGtdlc+XOxp2TZLdpcNtFRdYUBRPoK3UpSjPFKUoAUpSgBSlKAFKoOy73vDZ2S9ivY7RVx4cYfCQ2EiARMgifQ8DMdmN6YV7m6wGFSyMxjwjNlJPw5x9kfZJp8tPOKbYmN8JNJFmpXwGcxX2kDhSlKAITtdcIsBRo7hW+7BYj3wwehNVirP2utk2MQ+o6sR9mcDHoAGLfhqsVqaHHI/Uzdb769BXPu/JCvwsyjooY4R7LhHtXRXPsP1zzuNnzjwfoFA9qZquiLXB2/Fkvh9jppSlUj0YpSlAEfsPk6hmB+8GYMfcya6K5r6MLjKn+IA0/CRCufy4IHOeGmjd+NrawCiZnE8l8MkiFOcxxbQ8DUo1yl0RKXEqKfZm90vxerO26mIESRI1GRHIg8CNQa9A3PtnfWbdziy+IDg4ycezAj2rzzYmY27ZbzFFLaeaBOmWvKrT2Kv5XrR+qwdfusIj1xo5/EKRYtiHEoc1cbPzcs1KUpJiilKUAKUpQApSlAFb3v2ecuz2CniMlHJUYj5iGUNE6xhzMmc6r+27MyOLV62A0YxmGUwRmpMMYJ+EdYkT6JXPtuxJeUpcUMPkQdJUjNT1BBFWatVOGE90VrNNGWWtmUrY9quWRFp8KjRCMSey6qOikVO7J2oU5XUZDxYeNPmPEOsrAnU5muTbuzlxJNpu8X4GhXH3W8rcMjHUmcofFmVIKsNVYFWHWDnHXQ1b5KL+mzK3PdT13Rfdl2pLi4rbq681IYfMVurzlrCk4o8QyDDJgOjDMfOvuJgYQ3mY8FusDHEyXAA9TSZaJrfI1a2Pmi97yu2ltsL7KtthhOJsIM5RM8pqh2Dl5sYBID5eIAkK+WXiADZc6+XDcBx3LV7IRjd1uFV4/4jMB6DrW2asaWnky85K+ovVmMI07Y5FtyuoBjKY6xxjWOMRWWylMC92QUjIg4gffj61srRc2RScQ8D/GsBveQQ2XMGOEGmXVOe6Y/Qa2Onb5o5z5+Z0Urk/ZX/AI935Wv+lX0bAn1gX4+Ml8/QmBnnAAA4RSFppmnLjFKXsxfy/wDT6dtU+QNc+4JH5iQs9Jr5gd/NCLyRiWPq0DD+HPrW93CiSQANSTAHvWjv2b92sD43BA9lyZv0HI8meFXXvJlN67Val8tSx6ff/hpZrezyFQjFLnCJAAIBOZhRLSYyzJOpNLrNdGEoUU+bEQSRxEKSIOhk88q3/sKmcXiYggs0YoORAyhRHADhnNatkclROoJU9SpKk+5E0md7e0dkamh4VVlSu3kt+uxuqQ7ObRg2pOVwNbI6wXU+2Fh+PoKj6z2RC96yiglu9ttABMKrh2Zo8qwpEmBMDUgVWl0NrVJOmSfY9GpSlVzzApSlAClKUAKUpQBxXd62Vtrd7xTbZlQOvjUszYRms5SczoMySADXbVIO7AJsmVKFQQNHRSDbxAghgVULMT51B1qV2Ler2oS4pdF0cEs8SYBSJbCIEgljlkTNMdTxlFaOpjzcstixVzbdsFu8ALiBozB4g6SrDNTBIkczWey7UlxcSMGGkg6HkeRz0NbqX0LPUqm3dnLiSbJ7xfgaA/oreVuQxR1Y1H7oRg1/GpVhcCkNqALdsxlkRLMZEgzkTV7qsbwt4NouA/4kXB1hVtuB6YUJ++KtQvnL2ZMoaqiMYuUUYVBWEwl7Y0Ryq/dgOojorBfwzU27hQSSAAJJOgAzJNQmzzDMZlnZs9YLEqD1CYR0iOFXKPeKC6G2lKVcA13ryoJYxOQ4knkAMydchXPd2lstLakhQz+Yk5AKnCftZiNOXzYroIVjLXXUHCMyFOgAHlWRqeWZyrsTdj3VJuTbaVwgQxUAqzEcJLDI8gMsyDRnfJ7RNVaajTwUrnmW3s+vzNNvZQCCzM7DixGXUKAFB6gf866K5+5TvSUzCKULTJZyQXDNxw4EA4CWHCB0VXbb6m5pZRlUpRjyp+X53FcKCLtwc8L/ADGD/wDP9etdxqP7wXLgZc1VSMXA4ip8J4xgEkZZxnnEWXaffRNdn9zjaRdZ7jqEuYAqYQCuC25xEqTMuRIIy+dW7Ydgt2QVtoFBzMak6SxObGABJ5CoDsU+d9Z4o8dSCs+4tgfhq0VXk3kydZObtlFvbIpSlRKopSlAClKUAKUpQBz7VsNq7HeW0eNMahonWJGWgqBfcrWARaXHbLMwVVCsuJi5yEKwknQA6ZMZNWalSjJxeUQsrjYsSKaqW7hxjzgYSwlLi8cLEQ6wZ8JiDXZb27aF0uhufeICfYoUj1g+lTe27tt3c3XMaMpKNHLEpDR0mofa92XbQLAi6gEnERbcAZnPJG/kA/o5ThL3kUnRbX/jexn/AOs3/wCHa/O3+SuS4zuwa4+IjRQAqqdDhHm05sa50u3GAK2sjmMTYTHCVw+E9K3WboYTpmQQdQRkQaYoRW6RUlqZzWHIX7QdWRtGBU+hEH9DUbc2C6vkZbnPvDgI9CiEEdI96laU2MnHoLTIddlvnVbQ694zfp3Yrcm6yf3lwn7KTbHTMEvPownlrO7ad4qpKgF2HBRkD9pj4V5xM9DlPFdu3H8zYV+FMvYv5jzyw8tJlqdkyW509/Z2ebdtRiksbdsDFJ+s2YAJ5sRPOo8p3ju7lTouFSYUiSQTizMMvAaDLOtG2EWcLquQDKVGQMguOGuJQJ+2a+bCndNhJnGMROn0g835gZjXwHXhXti4ywz0HCtLXKvxer6PPkSCqAABkBkB0r7SlQNgi7NlXxM4xHvHHizACsVWAchkoPqZ412VpsiHuj7YPzRP7VuqJfqxyLBK9k7uHaWH8S3HuhlY9RcefQe90rzrY3w3rD8VurrpDfRNP4bje8V6LSbFuYnEYct2e6z9PoKUpUCgKUpQApSlAClKUAVux2lctZx2iisrNdObqkYAIcADItBDAHJiJCk1YkcESCCOYzqI3luUkO1hyjkMyp4Rba4cxjlGZQW1w8ydajAO7eAbmzudBICt90Z23OXAYhlpNNUFLoUZaiyl/uLK7r6otlR/aAf/AM1//Rt/Q1w295318wt3B9mbZjoCWBPuAelZvvpmBC7O4J43GQLHGcDsT6RnzFc8OSfQn+tolH3jRUbsv7zaP9KP+DZrt2a2VUAxx00AkkATwAge1cNtLlqQUxgszBkifEzNDBiIgECQTMHTKbZgU4jJ7nXXPvEt3VzBOPA2GNcUGI6zTvbjeW0RzNxgo9sOIk9IA61rvoFjvrpJOlu2MM+gEu3Cc46AUFjxIp9yJ72Ci2kxqTBK8JVmSOHiIGZIAmSRIrdYcmZABDMpg4hkSpgwOI5UG03MdxEUWLakYQoXGSRiZm1ULmAIzkGSNKytIFAUaAAD0GQq7W5S3fQms+Zr2uzjQqNdQeTAyp9iAa5raPfVXtDNV/aIIk4FALKsHzsGKDOMzqBBW9vNwE2gIkjG2ayCQcKgy0EEGStWfsFsgS3cIzgraBOuFUUgHhqxPv0FU9XZF45T0fD43abTzlJYUsYz/P0IcGdK+19vbP3T3LXBGIX7h8SAcwFYLP2TxmvlKTyjWjLmSZxXhF4fatn+VhH/ABD8621r3gI7t+TgT0bwQehYqfUDlWyuF3Tv2cGF4HCYMEZqYmGGamOMEDKvRtjv95bR4jEoaNYkAx+teeVceyV2dltr/DBtn8BKg+6gH3pViKHFIbRl/BMUpSlGOKUpQApSlAClKUAKwvWlcFWAZTqCJB9QazpQBD3dyEfubhUfA/jXmQDOJemZA4CBFcSsQzI4AdYkAyIPlZSQCVMETGqsOFWWq3euY791wchFocvAWxHocbMp+4KfTOTeDJ4jp6o186WHkyrC7dCgsxgD/wA9z0rOuXedstaYKJYQyjmVIYCeEkRPCatGJFJvc1G5dfT6JfZn/wAq/wA3tWdmwFmJJOrEkk+pP9NBwArK3cDAMpkESD0OYrDar4to7mYVSxjWAJyqJoRgltFEfvJYvI3B0Kn1UgoB7Pc+QrCufar9x7lrvMKrLFVXP6QKQAWIGKUNw5ARHGJPRVzTvMCxdTOqXLNYZwbEIDL8Lso+7MoPZSo9j61eeyNnDstvm+K5P32Zx6gKQAeQFUK/iVryr5mUOhOgYgpHsUBJ+1pz9Q2awttFRRCqoVRrAAgZnM5CszULEsHprb/E0tXp/rb7lb7WbNhuW7o+uO7b1GJ0j27yfQe8PVq7V28Wy3PslH/K6uZ6QDPSaqtcrewzSSzDHY5t5JNp41AxL95fEp9mANFaRI45101H7CMK4PgJSOQHk/kKn3qbNLTvdo6Kn+xVyGvpwOC51xEFG9ot2/1qArv7PbR3e0oSYVwbZ5YjDISfVSoHO57GE1sGvhzUPHluXqlKUg84KUpQApSlAClKUAKUpQBq2vaBbR7jeVFLH0Ak/oKrmx2yqKG80S3HxnNjPGWJM8ast22GUqwBVgQQcwQciD0iq3ctm3fe1iZlFu24xQSCzXVIkDMfRjWTrnT6Gs4MvisJOtSXRG2lc+0bYqPbQzLkgRoIEyx4CYHqwFY7zvtbtMyxiERIkZkDMAidedWjCUXt8SG3Qvc3rtngWYj72TAf7J7YA5WzpUxdtB1KnRgVPoRBqv7ddFpWvux8DC67kfVACvkBH7sFdOutWQ12cOV4Zpb4TZWCS1lHI8ahXIGRxDzqJ0MY114weNdqsCARocx6VhbXC1xPhc+6t9IPbxFfVTWndp+jCzOAtbnXJSVEnnAE9Zqellu4mzxOKnXXcvNY+v3N+y7IX2vZvhxHFnB8MXU14TbII5MfUei1553mFkcao6NlrAYYgPVcS+9eh1W1scWZ7kNJY5V8r8v+mrabAuIyMJVlKkcwRB/Q15/sxOFcXmiG4eIZNI4GQcq9Fqg7VZwXr6crrN+eLx/4nyikVPc1NHL2mjCuFsrxHxqGHqpwt+jW/wBa7q5N4iFFwfU8R6p9cfLMRxUelOZpwlyyTM6xuAx4fMIK8PEDK58MwM6ypUS+0msM9C2HahdtpcWYdQwB1EiYMcRpW+qv2M2sDHs563U9C03B1h2xf6zpVoqu1h4PLXVuubg/IUpSuCxSlKAFKUoAUpSgBVZFzHcvPrNwoD0SEIz0AcP8yeNWO9dCKzMQFUEknQACSTVTtXTb2fGy+IIXZTriguwJ5kkyedPoW+TL4pP9tR7v/Ry3kNw3nXzKQto6jEni/W4WVhxCV231F6yYmHSQRqJEgjqDB9q17HZwIqkyQBJ0lvrGOEmT71r3FtAZbqifo71xJ5548vzx6g1YRmXRxFNeRCXLmNbM/XZGMcMP0nylQPepjczfRKp1SbfsphT7phb3qH2S2e9ugiO6Zra8Mie8Ecx3bWBPMEcKk90NDXV6q/sy4f622/SpTnzSybdmnxoYz+Of4e32OfetwW7hc6G0W97Zz9yLigfdqP3Pa7vGh1JF08PG/wC8gaZurNllLmpXtDYxIjcEuKT90mP9/uz6A1Gs4W9bMxjDJHMgY1+QW5+auVPlsRbrh43DJd4v8+T+R2XrQZWU6MCD6EQau249tN6wjnzZq0ZeNSUaAeGJT/31qmVNdktpi5dtH6wF1fUQj/L6P8xputhmCl2M3RzxPl7loqp9q9nw30ucHTuyeGJCzKPUh3/LVsqL7SbKbmzvAJZPpFgSSVzgD7QlfxVmReHk16p8k0ypUIr4rAiQZBzBHEdK+1ZNcj9iyXCdUJTrA8pPUrhPvXRWl/DeI+NAw6lThY+sNbE+nLLdXC/VLMEb93X+7v2X0GMIddH+jgxwxMp5ZAnSvQq80upiUrzBHzyq/bm2s3rFq4cmZRiHJ9HHWGBE9KTYvMyeJ14mp9/odtKUpZlilKUAKUpQApSlAEV2iufRi2NbjqvTCDiuT6orD1I6kQu9TKqn8Rwv4RLuPdEYe9de1bQt2+zKQVtDuwQZ8TYXuRGojuh6qdOPDOK8x4Wx3Y9Wwu3tAt+86cbdUcR9TB1k/E1OPKJ92/aO7tswzIHhHNzko92IFcO4/o7ht6h1DA83Uw5bmWxKeZhp4VlvR8TonBfpG/VUB9yx/APeP27a+7Nth5lbHxgWljvicj9RiAOJK+otRivDcmcdbsXJFbskN5W8N7FoLij0xrM/iKke1vpWq02G9bPBptn3GIH5pH4jyqQ36n0Rf+Ge89l8/wDIWHrFQm8L30coQxxLgM+EXMQKEkTkHC8DwEZ1Xlszb4XP9VopUvqtvqvz4FgvWgysrCQwKkcwRB/So3ce6Gv2toxCWtjurZOQN1Gx4vQlLJBziSJOdd+x7R3iK4ESMxyOhHsQRXdufeCWS9u4wVWYOjNkstkyYoicQLQTJx5CBUbc4yiporZVudT6Pr/BXbVwMAw0IBE5HPmOFbdn2jurlq5wV1DcIRjgck/CAxY/d6Vnt9kW71xBGE/SW+tts8ugbEOgA6Vz3EDAg6EQfQ5Vopq2v1RUadVnoz0SlV3dfaZO7ti/iS5hAuEqcOKAGOJZULMmSchrFWC3cDAMpBB0IMg+hFYsouOzRsRkpdGUG5s3dO9qIFtiqxpgMMkeiso9QYyr5U32r2KGW+NDFu57n6NvYnDln4hOS5QlPg8o16J80Ecm8BGB/hbP7reHL0JU+gOpis623bYZSpzBEH0/5VyC1dQai6BzhHP/ANWJ/CP610u02KOzN1WXsXtHgu2p8jYgOIV5P++Ln9OFVRNoBOEyrcFYQTzw8GjoT+tbkZlbGjujREqY/Mp8LxwxAxJ5moyWUS1VPj14i9z0mlU3ZO015POq3V5jwP1+yx0y8PrVl3ZvS3fBKEyPMrCGHKRxGuYkGDnlSHFowrdPZV7yO2lKVwQKUpQAqE7QbGLz2UZmCnECowkE+EglWUgkRlIyk8YhSg44qSwzIbgjTaL3ys/9KsE7NgTF+9mST+61Ov8AhV8pUueXcWtPUukV/SNbdlELFu/vyYn91wED/Cr6OyFgmXa67QVBNwpCmJEWsIOajUE5UpXfEnjGWTjCMXmKwyJWbY7tWOFfCJgmBkJJGZgVqt7ot7RdRbmKMQJwE28WHxKGKQSAQD/4a+UrnPJ+ZGGnqrfNBYfdHTtGxjZ3a3bLBAZAJxGW8RzYEnM1r7xviPyX+1KUeJLudlTCTy1uzWm7Qwe5jcFYAUYcHiPiOHDkTAzETxnKtf7N9tv5f8tKV1X2R2TOOit+Q/Zvtt/L/lqb7JbNgN2GaDhOHICc5aAB4iIBPQcqUod05bSZ2NUIvKRM7z2Bb6YGJGYIKxIIzBEgj5g1Udr2DA7KHcgGJOGfeFpSoqTXQbGyUejOndW5hexTduLhjy4OM6yh5Vy7TsOF2UO5gkScM+8LXylHM+5LxrO5ovbtF0YGdwGykYQQeDKcOTA5g1Mbf2ZS3bZxdukiMj3cZkDhbB40pRzM6tRaukmRH7D9tv5f8td+4NgH7QjYmJXER5eKkGYWYz/QUpRzMJam2SxKTwXKlKVwUKUpQB//2Q==">
            <a:hlinkClick r:id="rId3"/>
          </p:cNvPr>
          <p:cNvSpPr>
            <a:spLocks noChangeAspect="1" noChangeArrowheads="1"/>
          </p:cNvSpPr>
          <p:nvPr/>
        </p:nvSpPr>
        <p:spPr bwMode="auto">
          <a:xfrm>
            <a:off x="333375" y="-433388"/>
            <a:ext cx="1314450" cy="15525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42076035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Did You Know?</a:t>
            </a:r>
            <a:endParaRPr lang="en-US" dirty="0"/>
          </a:p>
        </p:txBody>
      </p:sp>
      <p:sp>
        <p:nvSpPr>
          <p:cNvPr id="4" name="Content Placeholder 3"/>
          <p:cNvSpPr>
            <a:spLocks noGrp="1"/>
          </p:cNvSpPr>
          <p:nvPr>
            <p:ph sz="quarter" idx="1"/>
          </p:nvPr>
        </p:nvSpPr>
        <p:spPr>
          <a:xfrm>
            <a:off x="609600" y="1589567"/>
            <a:ext cx="4419600" cy="4572000"/>
          </a:xfrm>
        </p:spPr>
        <p:txBody>
          <a:bodyPr/>
          <a:lstStyle/>
          <a:p>
            <a:r>
              <a:rPr lang="en-US" dirty="0" smtClean="0"/>
              <a:t>In the human body, red blood cells live about 120 days, white blood cells can last between 1 day to 10 years; and platelets, the cells that help in helping blood to clot, only lasts 6 days.</a:t>
            </a:r>
            <a:endParaRPr lang="en-US" dirty="0"/>
          </a:p>
        </p:txBody>
      </p:sp>
      <p:pic>
        <p:nvPicPr>
          <p:cNvPr id="717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4690760" y="2167241"/>
            <a:ext cx="4791683" cy="3505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86863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https://encrypted-tbn2.gstatic.com/images?q=tbn:ANd9GcSpznOCPUz5ehelT4nDRjd29hRsRQSYRdXbiMLSDjfYssdgQR6CMA">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1200" y="4419600"/>
            <a:ext cx="3004566" cy="217722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Why Divide?</a:t>
            </a:r>
            <a:endParaRPr lang="en-US" dirty="0"/>
          </a:p>
        </p:txBody>
      </p:sp>
      <p:sp>
        <p:nvSpPr>
          <p:cNvPr id="3" name="Content Placeholder 2"/>
          <p:cNvSpPr>
            <a:spLocks noGrp="1"/>
          </p:cNvSpPr>
          <p:nvPr>
            <p:ph sz="quarter" idx="1"/>
          </p:nvPr>
        </p:nvSpPr>
        <p:spPr/>
        <p:txBody>
          <a:bodyPr/>
          <a:lstStyle/>
          <a:p>
            <a:r>
              <a:rPr lang="en-US" dirty="0" smtClean="0"/>
              <a:t>Cells have to divide instead of just getting larger because the cell membranes cannot keep up with the growth of the organelles of the cell. </a:t>
            </a:r>
          </a:p>
          <a:p>
            <a:r>
              <a:rPr lang="en-US" dirty="0" smtClean="0"/>
              <a:t>Also, if cells got larger than the organelles would be further away from the nucleus, this would slow down the communication between the cell parts and reduce the healthiness of the cells.   </a:t>
            </a:r>
            <a:endParaRPr lang="en-US" dirty="0"/>
          </a:p>
        </p:txBody>
      </p:sp>
    </p:spTree>
    <p:extLst>
      <p:ext uri="{BB962C8B-B14F-4D97-AF65-F5344CB8AC3E}">
        <p14:creationId xmlns:p14="http://schemas.microsoft.com/office/powerpoint/2010/main" val="27732635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Reproduction of Organisms</a:t>
            </a:r>
            <a:endParaRPr lang="en-US" dirty="0"/>
          </a:p>
        </p:txBody>
      </p:sp>
      <p:sp>
        <p:nvSpPr>
          <p:cNvPr id="3" name="Content Placeholder 2"/>
          <p:cNvSpPr>
            <a:spLocks noGrp="1"/>
          </p:cNvSpPr>
          <p:nvPr>
            <p:ph sz="quarter" idx="1"/>
          </p:nvPr>
        </p:nvSpPr>
        <p:spPr/>
        <p:txBody>
          <a:bodyPr/>
          <a:lstStyle/>
          <a:p>
            <a:r>
              <a:rPr lang="en-US" dirty="0" smtClean="0"/>
              <a:t>Cell division is essential to continuing life on the planet and the continuation of the species.</a:t>
            </a:r>
          </a:p>
          <a:p>
            <a:r>
              <a:rPr lang="en-US" dirty="0" smtClean="0"/>
              <a:t>This is especially true for unicellular organisms, like bacteria. For bacteria, cell division creates two new organisms from a single organism.</a:t>
            </a:r>
            <a:endParaRPr lang="en-US"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1200" y="3931128"/>
            <a:ext cx="3048000" cy="27173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6497359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74</TotalTime>
  <Words>573</Words>
  <Application>Microsoft Office PowerPoint</Application>
  <PresentationFormat>On-screen Show (4:3)</PresentationFormat>
  <Paragraphs>34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Median</vt:lpstr>
      <vt:lpstr>Importance of Cell Division</vt:lpstr>
      <vt:lpstr>PowerPoint Presentation</vt:lpstr>
      <vt:lpstr>PowerPoint Presentation</vt:lpstr>
      <vt:lpstr>Many Cells</vt:lpstr>
      <vt:lpstr>Both Animals and Plants</vt:lpstr>
      <vt:lpstr>Growth</vt:lpstr>
      <vt:lpstr>Did You Know?</vt:lpstr>
      <vt:lpstr>Why Divide?</vt:lpstr>
      <vt:lpstr>Reproduction of Organisms</vt:lpstr>
      <vt:lpstr>Unanswered Questions</vt:lpstr>
      <vt:lpstr>Questions to Consider</vt:lpstr>
    </vt:vector>
  </TitlesOfParts>
  <Company>School District 17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Importance of Cell Division</dc:title>
  <dc:creator>Champion, Andrew    (ASD-W)</dc:creator>
  <cp:lastModifiedBy>Champion, Andrew    (ASD-W)</cp:lastModifiedBy>
  <cp:revision>11</cp:revision>
  <dcterms:created xsi:type="dcterms:W3CDTF">2014-02-06T00:48:03Z</dcterms:created>
  <dcterms:modified xsi:type="dcterms:W3CDTF">2014-02-06T02:02:57Z</dcterms:modified>
</cp:coreProperties>
</file>