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56" r:id="rId2"/>
    <p:sldId id="258" r:id="rId3"/>
    <p:sldId id="259" r:id="rId4"/>
    <p:sldId id="257" r:id="rId5"/>
    <p:sldId id="262" r:id="rId6"/>
    <p:sldId id="264" r:id="rId7"/>
    <p:sldId id="260" r:id="rId8"/>
    <p:sldId id="261" r:id="rId9"/>
    <p:sldId id="263" r:id="rId10"/>
    <p:sldId id="277" r:id="rId11"/>
    <p:sldId id="268" r:id="rId12"/>
    <p:sldId id="265" r:id="rId13"/>
    <p:sldId id="266" r:id="rId14"/>
    <p:sldId id="269" r:id="rId15"/>
    <p:sldId id="273" r:id="rId16"/>
    <p:sldId id="274" r:id="rId17"/>
    <p:sldId id="275" r:id="rId18"/>
    <p:sldId id="276" r:id="rId19"/>
    <p:sldId id="283" r:id="rId20"/>
    <p:sldId id="270" r:id="rId21"/>
    <p:sldId id="278" r:id="rId22"/>
    <p:sldId id="282" r:id="rId23"/>
    <p:sldId id="280" r:id="rId24"/>
    <p:sldId id="281"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60"/>
  </p:normalViewPr>
  <p:slideViewPr>
    <p:cSldViewPr>
      <p:cViewPr varScale="1">
        <p:scale>
          <a:sx n="67" d="100"/>
          <a:sy n="67" d="100"/>
        </p:scale>
        <p:origin x="139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BD96401-E91E-42D2-B3D9-48AA0A0517B5}" type="datetimeFigureOut">
              <a:rPr lang="en-US" smtClean="0"/>
              <a:t>11/16/2016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6626C60-78CB-47BD-A739-713073B781FE}" type="slidenum">
              <a:rPr lang="en-US" smtClean="0"/>
              <a:t>‹#›</a:t>
            </a:fld>
            <a:endParaRPr lang="en-US"/>
          </a:p>
        </p:txBody>
      </p:sp>
    </p:spTree>
    <p:extLst>
      <p:ext uri="{BB962C8B-B14F-4D97-AF65-F5344CB8AC3E}">
        <p14:creationId xmlns:p14="http://schemas.microsoft.com/office/powerpoint/2010/main" val="3681804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8B583D4-AABD-4272-A0E3-FE89355A4CCE}" type="datetimeFigureOut">
              <a:rPr lang="en-US" smtClean="0"/>
              <a:t>11/16/2016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F83FFC6-A547-4829-A7BD-8D0395A258A6}" type="slidenum">
              <a:rPr lang="en-US" smtClean="0"/>
              <a:t>‹#›</a:t>
            </a:fld>
            <a:endParaRPr lang="en-US"/>
          </a:p>
        </p:txBody>
      </p:sp>
    </p:spTree>
    <p:extLst>
      <p:ext uri="{BB962C8B-B14F-4D97-AF65-F5344CB8AC3E}">
        <p14:creationId xmlns:p14="http://schemas.microsoft.com/office/powerpoint/2010/main" val="3222860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algn="ctr" eaLnBrk="0" fontAlgn="base" hangingPunct="0">
              <a:spcBef>
                <a:spcPct val="0"/>
              </a:spcBef>
              <a:spcAft>
                <a:spcPct val="0"/>
              </a:spcAft>
              <a:defRPr sz="2400">
                <a:solidFill>
                  <a:schemeClr val="tx1"/>
                </a:solidFill>
                <a:latin typeface="Times New Roman" pitchFamily="18" charset="0"/>
              </a:defRPr>
            </a:lvl6pPr>
            <a:lvl7pPr marL="3028264" indent="-232943" algn="ctr" eaLnBrk="0" fontAlgn="base" hangingPunct="0">
              <a:spcBef>
                <a:spcPct val="0"/>
              </a:spcBef>
              <a:spcAft>
                <a:spcPct val="0"/>
              </a:spcAft>
              <a:defRPr sz="2400">
                <a:solidFill>
                  <a:schemeClr val="tx1"/>
                </a:solidFill>
                <a:latin typeface="Times New Roman" pitchFamily="18" charset="0"/>
              </a:defRPr>
            </a:lvl7pPr>
            <a:lvl8pPr marL="3494151" indent="-232943" algn="ctr" eaLnBrk="0" fontAlgn="base" hangingPunct="0">
              <a:spcBef>
                <a:spcPct val="0"/>
              </a:spcBef>
              <a:spcAft>
                <a:spcPct val="0"/>
              </a:spcAft>
              <a:defRPr sz="2400">
                <a:solidFill>
                  <a:schemeClr val="tx1"/>
                </a:solidFill>
                <a:latin typeface="Times New Roman" pitchFamily="18" charset="0"/>
              </a:defRPr>
            </a:lvl8pPr>
            <a:lvl9pPr marL="3960038" indent="-232943" algn="ctr" eaLnBrk="0" fontAlgn="base" hangingPunct="0">
              <a:spcBef>
                <a:spcPct val="0"/>
              </a:spcBef>
              <a:spcAft>
                <a:spcPct val="0"/>
              </a:spcAft>
              <a:defRPr sz="2400">
                <a:solidFill>
                  <a:schemeClr val="tx1"/>
                </a:solidFill>
                <a:latin typeface="Times New Roman" pitchFamily="18" charset="0"/>
              </a:defRPr>
            </a:lvl9pPr>
          </a:lstStyle>
          <a:p>
            <a:pPr eaLnBrk="1" hangingPunct="1"/>
            <a:fld id="{3A65031D-D144-434F-9D46-18E691D7748B}" type="slidenum">
              <a:rPr lang="en-US" sz="1200"/>
              <a:pPr eaLnBrk="1" hangingPunct="1"/>
              <a:t>22</a:t>
            </a:fld>
            <a:endParaRPr lang="en-US"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4052345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883D542-984B-4F64-B2D6-2C450821CDB5}"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26C46-4683-4123-A33A-16560107BF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83D542-984B-4F64-B2D6-2C450821CDB5}"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26C46-4683-4123-A33A-16560107BF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83D542-984B-4F64-B2D6-2C450821CDB5}"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26C46-4683-4123-A33A-16560107BF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83D542-984B-4F64-B2D6-2C450821CDB5}"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26C46-4683-4123-A33A-16560107BF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83D542-984B-4F64-B2D6-2C450821CDB5}"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26C46-4683-4123-A33A-16560107BF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883D542-984B-4F64-B2D6-2C450821CDB5}" type="datetimeFigureOut">
              <a:rPr lang="en-US" smtClean="0"/>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26C46-4683-4123-A33A-16560107BF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83D542-984B-4F64-B2D6-2C450821CDB5}" type="datetimeFigureOut">
              <a:rPr lang="en-US" smtClean="0"/>
              <a:t>11/16/2016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E26C46-4683-4123-A33A-16560107BF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83D542-984B-4F64-B2D6-2C450821CDB5}" type="datetimeFigureOut">
              <a:rPr lang="en-US" smtClean="0"/>
              <a:t>11/16/2016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E26C46-4683-4123-A33A-16560107BF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83D542-984B-4F64-B2D6-2C450821CDB5}" type="datetimeFigureOut">
              <a:rPr lang="en-US" smtClean="0"/>
              <a:t>11/16/2016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E26C46-4683-4123-A33A-16560107BF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83D542-984B-4F64-B2D6-2C450821CDB5}" type="datetimeFigureOut">
              <a:rPr lang="en-US" smtClean="0"/>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26C46-4683-4123-A33A-16560107BF2B}"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883D542-984B-4F64-B2D6-2C450821CDB5}" type="datetimeFigureOut">
              <a:rPr lang="en-US" smtClean="0"/>
              <a:t>11/16/2016</a:t>
            </a:fld>
            <a:endParaRPr lang="en-US"/>
          </a:p>
        </p:txBody>
      </p:sp>
      <p:sp>
        <p:nvSpPr>
          <p:cNvPr id="9" name="Slide Number Placeholder 8"/>
          <p:cNvSpPr>
            <a:spLocks noGrp="1"/>
          </p:cNvSpPr>
          <p:nvPr>
            <p:ph type="sldNum" sz="quarter" idx="11"/>
          </p:nvPr>
        </p:nvSpPr>
        <p:spPr/>
        <p:txBody>
          <a:bodyPr/>
          <a:lstStyle/>
          <a:p>
            <a:fld id="{6AE26C46-4683-4123-A33A-16560107BF2B}"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AE26C46-4683-4123-A33A-16560107BF2B}"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883D542-984B-4F64-B2D6-2C450821CDB5}" type="datetimeFigureOut">
              <a:rPr lang="en-US" smtClean="0"/>
              <a:t>11/16/2016</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www.physicsstudyguide.com/physics-2/methods-of-charging-object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www.goodhousekeeping.com/home/cleaning-organizing/tv-cleaning-tip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s://www.youtube.com/watch?v=tuZxFL9cGkI"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ca/url?sa=i&amp;rct=j&amp;q=&amp;esrc=s&amp;frm=1&amp;source=images&amp;cd=&amp;cad=rja&amp;uact=8&amp;docid=6p09hqjgJEBauM&amp;tbnid=Rd40yDUIPDB5LM:&amp;ved=0CAUQjRw&amp;url=https://backyardbrains.com/experiments/referencing&amp;ei=4ThFU5_nIvKO2gXlnICgAw&amp;bvm=bv.64507335,d.b2I&amp;psig=AFQjCNGEEAPZewzT9luB5O-I0XVgOPa0AA&amp;ust=1397131747384562"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www.google.ca/url?sa=i&amp;rct=j&amp;q=&amp;esrc=s&amp;frm=1&amp;source=images&amp;cd=&amp;cad=rja&amp;uact=8&amp;docid=ejL9nlL2FKvA8M&amp;tbnid=_bEQj8_EU99wJM:&amp;ved=0CAUQjRw&amp;url=http://pink.ge/articles/beauty-health/beauty-strange-tips/&amp;ei=wTdFU5GgCoeU2wW_i4CoAw&amp;bvm=bv.64507335,d.b2I&amp;psig=AFQjCNH5lVB1YrBuIbqJ5LUk621WWkooCA&amp;ust=1397131516280322"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Charging and Discharging Objects</a:t>
            </a:r>
            <a:endParaRPr lang="en-US" dirty="0"/>
          </a:p>
        </p:txBody>
      </p:sp>
      <p:sp>
        <p:nvSpPr>
          <p:cNvPr id="3" name="Subtitle 2"/>
          <p:cNvSpPr>
            <a:spLocks noGrp="1"/>
          </p:cNvSpPr>
          <p:nvPr>
            <p:ph type="subTitle" idx="1"/>
          </p:nvPr>
        </p:nvSpPr>
        <p:spPr/>
        <p:txBody>
          <a:bodyPr/>
          <a:lstStyle/>
          <a:p>
            <a:r>
              <a:rPr lang="en-US" dirty="0" smtClean="0"/>
              <a:t>9.3, 9.4, 9.8, 9.7</a:t>
            </a:r>
            <a:endParaRPr lang="en-US" dirty="0"/>
          </a:p>
        </p:txBody>
      </p:sp>
    </p:spTree>
    <p:extLst>
      <p:ext uri="{BB962C8B-B14F-4D97-AF65-F5344CB8AC3E}">
        <p14:creationId xmlns:p14="http://schemas.microsoft.com/office/powerpoint/2010/main" val="34410383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Charging By Conduction (Contact) </a:t>
            </a:r>
            <a:endParaRPr lang="en-US" dirty="0"/>
          </a:p>
        </p:txBody>
      </p:sp>
      <p:sp>
        <p:nvSpPr>
          <p:cNvPr id="3" name="Content Placeholder 2"/>
          <p:cNvSpPr>
            <a:spLocks noGrp="1"/>
          </p:cNvSpPr>
          <p:nvPr>
            <p:ph idx="1"/>
          </p:nvPr>
        </p:nvSpPr>
        <p:spPr/>
        <p:txBody>
          <a:bodyPr>
            <a:noAutofit/>
          </a:bodyPr>
          <a:lstStyle/>
          <a:p>
            <a:pPr marL="609600" indent="-609600">
              <a:spcBef>
                <a:spcPct val="0"/>
              </a:spcBef>
              <a:buClrTx/>
              <a:buFontTx/>
              <a:buChar char="•"/>
            </a:pPr>
            <a:r>
              <a:rPr lang="en-CA" altLang="en-US" sz="2400" dirty="0"/>
              <a:t>The touching of any kind of matter (solid, liquid, or gas) can transfer a charge. There doesn’t need to be rubbing or friction for a transfer to occur</a:t>
            </a:r>
            <a:r>
              <a:rPr lang="en-CA" altLang="en-US" sz="2400" dirty="0" smtClean="0"/>
              <a:t>.</a:t>
            </a:r>
          </a:p>
          <a:p>
            <a:pPr marL="609600" indent="-609600">
              <a:spcBef>
                <a:spcPct val="0"/>
              </a:spcBef>
              <a:buClrTx/>
              <a:buFontTx/>
              <a:buChar char="•"/>
            </a:pPr>
            <a:endParaRPr lang="en-CA" altLang="en-US" sz="2400" dirty="0"/>
          </a:p>
          <a:p>
            <a:pPr marL="609600" indent="-609600">
              <a:spcBef>
                <a:spcPct val="0"/>
              </a:spcBef>
              <a:buClrTx/>
              <a:buFontTx/>
              <a:buChar char="•"/>
            </a:pPr>
            <a:r>
              <a:rPr lang="en-CA" altLang="en-US" sz="2400" dirty="0"/>
              <a:t>In charging by contact, one object is already charged and the other may or may not be</a:t>
            </a:r>
            <a:r>
              <a:rPr lang="en-CA" altLang="en-US" sz="2400" dirty="0" smtClean="0"/>
              <a:t>.</a:t>
            </a:r>
          </a:p>
          <a:p>
            <a:pPr marL="609600" indent="-609600">
              <a:spcBef>
                <a:spcPct val="0"/>
              </a:spcBef>
              <a:buClrTx/>
              <a:buFontTx/>
              <a:buChar char="•"/>
            </a:pPr>
            <a:endParaRPr lang="en-CA" altLang="en-US" sz="2400" dirty="0"/>
          </a:p>
          <a:p>
            <a:endParaRPr lang="en-US" altLang="en-US" sz="2400" dirty="0"/>
          </a:p>
          <a:p>
            <a:endParaRPr lang="en-US" sz="2400" dirty="0"/>
          </a:p>
        </p:txBody>
      </p:sp>
      <p:sp>
        <p:nvSpPr>
          <p:cNvPr id="4" name="TextBox 3"/>
          <p:cNvSpPr txBox="1"/>
          <p:nvPr/>
        </p:nvSpPr>
        <p:spPr>
          <a:xfrm>
            <a:off x="1219201" y="4343400"/>
            <a:ext cx="6019800" cy="1692771"/>
          </a:xfrm>
          <a:prstGeom prst="rect">
            <a:avLst/>
          </a:prstGeom>
          <a:solidFill>
            <a:schemeClr val="accent1">
              <a:lumMod val="40000"/>
              <a:lumOff val="60000"/>
            </a:schemeClr>
          </a:solidFill>
          <a:ln w="41275">
            <a:solidFill>
              <a:srgbClr val="0070C0"/>
            </a:solidFill>
          </a:ln>
          <a:effectLst>
            <a:outerShdw blurRad="254000" dist="165100" dir="6540000" sx="102000" sy="102000" algn="tl" rotWithShape="0">
              <a:prstClr val="black">
                <a:alpha val="40000"/>
              </a:prstClr>
            </a:outerShdw>
          </a:effectLst>
        </p:spPr>
        <p:txBody>
          <a:bodyPr wrap="square" rtlCol="0">
            <a:spAutoFit/>
          </a:bodyPr>
          <a:lstStyle/>
          <a:p>
            <a:r>
              <a:rPr lang="en-US" sz="3200" b="1" dirty="0" smtClean="0">
                <a:latin typeface="Chiller" panose="04020404031007020602" pitchFamily="82" charset="0"/>
              </a:rPr>
              <a:t>Did you know?</a:t>
            </a:r>
          </a:p>
          <a:p>
            <a:r>
              <a:rPr lang="en-US" dirty="0" smtClean="0"/>
              <a:t>The rubbing produced by sliding across your car seat may charge you to an electric potential of 15000V.  That energy is transferred to the ground when you step out of the car and the small shock you may receive is too small to be dangerous </a:t>
            </a:r>
            <a:endParaRPr lang="en-US" dirty="0"/>
          </a:p>
        </p:txBody>
      </p:sp>
    </p:spTree>
    <p:extLst>
      <p:ext uri="{BB962C8B-B14F-4D97-AF65-F5344CB8AC3E}">
        <p14:creationId xmlns:p14="http://schemas.microsoft.com/office/powerpoint/2010/main" val="14209720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oorkno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8127" y="960438"/>
            <a:ext cx="2624036" cy="505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5562600" cy="4800600"/>
          </a:xfrm>
        </p:spPr>
        <p:txBody>
          <a:bodyPr/>
          <a:lstStyle/>
          <a:p>
            <a:pPr>
              <a:spcBef>
                <a:spcPct val="0"/>
              </a:spcBef>
              <a:buClrTx/>
              <a:buFontTx/>
              <a:buChar char="•"/>
            </a:pPr>
            <a:r>
              <a:rPr lang="en-CA" altLang="en-US" sz="2400" dirty="0"/>
              <a:t>For example, after you walk on a carpet your body may be negatively charged.  The door knob is usually uncharged.  </a:t>
            </a:r>
            <a:endParaRPr lang="en-CA" altLang="en-US" sz="2400" dirty="0" smtClean="0"/>
          </a:p>
          <a:p>
            <a:pPr>
              <a:spcBef>
                <a:spcPct val="0"/>
              </a:spcBef>
              <a:buClrTx/>
              <a:buFontTx/>
              <a:buChar char="•"/>
            </a:pPr>
            <a:endParaRPr lang="en-CA" altLang="en-US" sz="2400" dirty="0"/>
          </a:p>
          <a:p>
            <a:pPr>
              <a:spcBef>
                <a:spcPct val="0"/>
              </a:spcBef>
              <a:buClrTx/>
              <a:buFontTx/>
              <a:buChar char="•"/>
            </a:pPr>
            <a:r>
              <a:rPr lang="en-CA" altLang="en-US" sz="2400" dirty="0"/>
              <a:t>Your body transfers the electric charge with the doorknob on “contact</a:t>
            </a:r>
            <a:r>
              <a:rPr lang="en-CA" altLang="en-US" sz="2400" dirty="0" smtClean="0"/>
              <a:t>”.</a:t>
            </a:r>
          </a:p>
          <a:p>
            <a:pPr>
              <a:spcBef>
                <a:spcPct val="0"/>
              </a:spcBef>
              <a:buClrTx/>
              <a:buFontTx/>
              <a:buChar char="•"/>
            </a:pPr>
            <a:endParaRPr lang="en-CA" altLang="en-US" sz="2400" dirty="0"/>
          </a:p>
          <a:p>
            <a:pPr marL="347663" lvl="1" indent="-173038">
              <a:spcBef>
                <a:spcPct val="0"/>
              </a:spcBef>
              <a:buClrTx/>
              <a:buFontTx/>
              <a:buChar char="•"/>
            </a:pPr>
            <a:r>
              <a:rPr lang="en-CA" altLang="en-US" sz="2400" dirty="0"/>
              <a:t>Actually, your hand does not even get to touch the doorknob before the charge begins to transfer in the form of a spark.</a:t>
            </a:r>
          </a:p>
          <a:p>
            <a:endParaRPr lang="en-US" dirty="0"/>
          </a:p>
        </p:txBody>
      </p:sp>
    </p:spTree>
    <p:extLst>
      <p:ext uri="{BB962C8B-B14F-4D97-AF65-F5344CB8AC3E}">
        <p14:creationId xmlns:p14="http://schemas.microsoft.com/office/powerpoint/2010/main" val="552194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Transferring Electrons on Contact</a:t>
            </a:r>
            <a:endParaRPr lang="en-US" sz="3600" dirty="0"/>
          </a:p>
        </p:txBody>
      </p:sp>
      <p:sp>
        <p:nvSpPr>
          <p:cNvPr id="3" name="Content Placeholder 2"/>
          <p:cNvSpPr>
            <a:spLocks noGrp="1"/>
          </p:cNvSpPr>
          <p:nvPr>
            <p:ph idx="1"/>
          </p:nvPr>
        </p:nvSpPr>
        <p:spPr>
          <a:xfrm>
            <a:off x="457200" y="1295400"/>
            <a:ext cx="7620000" cy="4800600"/>
          </a:xfrm>
        </p:spPr>
        <p:txBody>
          <a:bodyPr/>
          <a:lstStyle/>
          <a:p>
            <a:r>
              <a:rPr lang="en-US" dirty="0" smtClean="0"/>
              <a:t>A single spark produced by a transferred charge can be quite dangerous.  Using safety precautions, such as shoes and gloves, are required in many occupations.</a:t>
            </a:r>
          </a:p>
          <a:p>
            <a:r>
              <a:rPr lang="en-US" dirty="0" smtClean="0"/>
              <a:t>Oil refineries, grain elevators, coal mines and hospital operating rooms are all example of places where people have to wear special gear to prevent the transfer of electrons from charged objects.</a:t>
            </a:r>
            <a:endParaRPr lang="en-US" dirty="0"/>
          </a:p>
        </p:txBody>
      </p:sp>
      <p:pic>
        <p:nvPicPr>
          <p:cNvPr id="1026" name="Picture 2" descr="http://upload.wikimedia.org/wikipedia/commons/thumb/0/02/UCHV_elevator.jpg/220px-UCHV_eleva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1699" y="4038600"/>
            <a:ext cx="1857039" cy="2794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smonitor.com/var/ezflow_site/storage/images/media/content/2012/0827-venezuela-amuay-refinery-explosion/13577996-1-eng-US/0827-Venezuela-Amuay-refinery-explosion_full_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296228"/>
            <a:ext cx="3418114" cy="2278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2553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Transferring a charge by friction is difficult to avoid.  Even if you are neutrally charged and carefully walk through a carpeted room, many electrical charges are transferred by the contact of your socks and the carpet fibers.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200400"/>
            <a:ext cx="2314898" cy="3077005"/>
          </a:xfrm>
          <a:prstGeom prst="rect">
            <a:avLst/>
          </a:prstGeom>
        </p:spPr>
      </p:pic>
    </p:spTree>
    <p:extLst>
      <p:ext uri="{BB962C8B-B14F-4D97-AF65-F5344CB8AC3E}">
        <p14:creationId xmlns:p14="http://schemas.microsoft.com/office/powerpoint/2010/main" val="34942767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086" y="1143000"/>
            <a:ext cx="7620000" cy="4800600"/>
          </a:xfrm>
        </p:spPr>
        <p:txBody>
          <a:bodyPr/>
          <a:lstStyle/>
          <a:p>
            <a:r>
              <a:rPr lang="en-US" dirty="0" smtClean="0"/>
              <a:t>The shock you receive when touching the doorknob is actually electrons </a:t>
            </a:r>
            <a:r>
              <a:rPr lang="en-US" dirty="0" smtClean="0"/>
              <a:t>that </a:t>
            </a:r>
            <a:r>
              <a:rPr lang="en-US" dirty="0" smtClean="0"/>
              <a:t>jump across the air gap between </a:t>
            </a:r>
            <a:r>
              <a:rPr lang="en-US" dirty="0" smtClean="0"/>
              <a:t>your </a:t>
            </a:r>
            <a:r>
              <a:rPr lang="en-US" dirty="0" smtClean="0"/>
              <a:t>hand and the door knob, like a miniature lighting </a:t>
            </a:r>
            <a:r>
              <a:rPr lang="en-US" dirty="0" smtClean="0"/>
              <a:t>strike</a:t>
            </a:r>
            <a:r>
              <a:rPr lang="en-US" dirty="0" smtClean="0"/>
              <a:t>!</a:t>
            </a:r>
            <a:endParaRPr lang="en-US" dirty="0"/>
          </a:p>
        </p:txBody>
      </p:sp>
      <p:pic>
        <p:nvPicPr>
          <p:cNvPr id="2050" name="Picture 2" descr="http://i.kinja-img.com/gawker-media/image/upload/s--ChEsNov7--/18ixbb22stc2u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086" y="2895600"/>
            <a:ext cx="6096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7135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Charging By Induction</a:t>
            </a:r>
            <a:endParaRPr lang="en-US" dirty="0"/>
          </a:p>
        </p:txBody>
      </p:sp>
      <p:sp>
        <p:nvSpPr>
          <p:cNvPr id="3" name="Content Placeholder 2"/>
          <p:cNvSpPr>
            <a:spLocks noGrp="1"/>
          </p:cNvSpPr>
          <p:nvPr>
            <p:ph idx="1"/>
          </p:nvPr>
        </p:nvSpPr>
        <p:spPr/>
        <p:txBody>
          <a:bodyPr/>
          <a:lstStyle/>
          <a:p>
            <a:r>
              <a:rPr lang="en-US" dirty="0" smtClean="0"/>
              <a:t>A neutral  object becomes charged without direct contact with a charged object</a:t>
            </a:r>
          </a:p>
          <a:p>
            <a:pPr marL="114300" indent="0">
              <a:buNone/>
            </a:pPr>
            <a:endParaRPr lang="en-US" dirty="0"/>
          </a:p>
        </p:txBody>
      </p:sp>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2971799"/>
            <a:ext cx="6657975" cy="2847975"/>
          </a:xfrm>
          <a:prstGeom prst="rect">
            <a:avLst/>
          </a:prstGeom>
        </p:spPr>
      </p:pic>
    </p:spTree>
    <p:extLst>
      <p:ext uri="{BB962C8B-B14F-4D97-AF65-F5344CB8AC3E}">
        <p14:creationId xmlns:p14="http://schemas.microsoft.com/office/powerpoint/2010/main" val="31663655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 the case of the uncharged dust particle and the television screen, the charged </a:t>
            </a:r>
            <a:r>
              <a:rPr lang="en-US" dirty="0" err="1" smtClean="0"/>
              <a:t>tv</a:t>
            </a:r>
            <a:r>
              <a:rPr lang="en-US" dirty="0" smtClean="0"/>
              <a:t> screen causes (or induces) the electrons to shift in the dust particle</a:t>
            </a:r>
          </a:p>
          <a:p>
            <a:endParaRPr lang="en-US" dirty="0" smtClean="0"/>
          </a:p>
          <a:p>
            <a:r>
              <a:rPr lang="en-US" dirty="0" smtClean="0"/>
              <a:t>This shifting means that the side of </a:t>
            </a:r>
          </a:p>
          <a:p>
            <a:pPr marL="114300" indent="0">
              <a:buNone/>
            </a:pPr>
            <a:r>
              <a:rPr lang="en-US" dirty="0" smtClean="0"/>
              <a:t>the dust particle facing the screen is </a:t>
            </a:r>
          </a:p>
          <a:p>
            <a:pPr marL="114300" indent="0">
              <a:buNone/>
            </a:pPr>
            <a:r>
              <a:rPr lang="en-US" dirty="0" smtClean="0"/>
              <a:t>now positive and attracted to the </a:t>
            </a:r>
          </a:p>
          <a:p>
            <a:pPr marL="114300" indent="0">
              <a:buNone/>
            </a:pPr>
            <a:r>
              <a:rPr lang="en-US" dirty="0" smtClean="0"/>
              <a:t>electrons on the </a:t>
            </a:r>
            <a:r>
              <a:rPr lang="en-US" dirty="0" err="1" smtClean="0"/>
              <a:t>tv</a:t>
            </a:r>
            <a:r>
              <a:rPr lang="en-US" dirty="0" smtClean="0"/>
              <a:t> </a:t>
            </a:r>
            <a:r>
              <a:rPr lang="en-US" dirty="0" smtClean="0"/>
              <a:t>screen.</a:t>
            </a:r>
            <a:endParaRPr lang="en-US" dirty="0" smtClean="0"/>
          </a:p>
          <a:p>
            <a:endParaRPr lang="en-US" dirty="0"/>
          </a:p>
        </p:txBody>
      </p:sp>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2895600"/>
            <a:ext cx="2857500" cy="3810000"/>
          </a:xfrm>
          <a:prstGeom prst="rect">
            <a:avLst/>
          </a:prstGeom>
        </p:spPr>
      </p:pic>
    </p:spTree>
    <p:extLst>
      <p:ext uri="{BB962C8B-B14F-4D97-AF65-F5344CB8AC3E}">
        <p14:creationId xmlns:p14="http://schemas.microsoft.com/office/powerpoint/2010/main" val="31495216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Discharging Electrically Charged Objects</a:t>
            </a:r>
            <a:endParaRPr lang="en-US" dirty="0"/>
          </a:p>
        </p:txBody>
      </p:sp>
      <p:sp>
        <p:nvSpPr>
          <p:cNvPr id="3" name="Content Placeholder 2"/>
          <p:cNvSpPr>
            <a:spLocks noGrp="1"/>
          </p:cNvSpPr>
          <p:nvPr>
            <p:ph idx="1"/>
          </p:nvPr>
        </p:nvSpPr>
        <p:spPr>
          <a:xfrm>
            <a:off x="457200" y="2590800"/>
            <a:ext cx="7620000" cy="3810000"/>
          </a:xfrm>
        </p:spPr>
        <p:txBody>
          <a:bodyPr/>
          <a:lstStyle/>
          <a:p>
            <a:r>
              <a:rPr lang="en-US" dirty="0" smtClean="0"/>
              <a:t>An object is said to be </a:t>
            </a:r>
            <a:r>
              <a:rPr lang="en-US" u="sng" dirty="0" smtClean="0"/>
              <a:t>discharged</a:t>
            </a:r>
            <a:r>
              <a:rPr lang="en-US" dirty="0" smtClean="0"/>
              <a:t> or </a:t>
            </a:r>
            <a:r>
              <a:rPr lang="en-US" u="sng" dirty="0" smtClean="0"/>
              <a:t>neutralized</a:t>
            </a:r>
            <a:r>
              <a:rPr lang="en-US" dirty="0" smtClean="0"/>
              <a:t> if it has all of the excess electric charges removed. </a:t>
            </a:r>
          </a:p>
          <a:p>
            <a:endParaRPr lang="en-US" dirty="0"/>
          </a:p>
          <a:p>
            <a:r>
              <a:rPr lang="en-US" dirty="0" smtClean="0"/>
              <a:t>All matter wants to reach a neutral state (and be neither positive nor negative) by losing its excess charge. </a:t>
            </a:r>
            <a:endParaRPr lang="en-US" dirty="0"/>
          </a:p>
          <a:p>
            <a:endParaRPr lang="en-US" dirty="0"/>
          </a:p>
        </p:txBody>
      </p:sp>
    </p:spTree>
    <p:extLst>
      <p:ext uri="{BB962C8B-B14F-4D97-AF65-F5344CB8AC3E}">
        <p14:creationId xmlns:p14="http://schemas.microsoft.com/office/powerpoint/2010/main" val="11100138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for Discharging Charged Objects - GROUNDING</a:t>
            </a:r>
            <a:endParaRPr lang="en-US" dirty="0"/>
          </a:p>
        </p:txBody>
      </p:sp>
      <p:sp>
        <p:nvSpPr>
          <p:cNvPr id="3" name="Content Placeholder 2"/>
          <p:cNvSpPr>
            <a:spLocks noGrp="1"/>
          </p:cNvSpPr>
          <p:nvPr>
            <p:ph idx="1"/>
          </p:nvPr>
        </p:nvSpPr>
        <p:spPr>
          <a:xfrm>
            <a:off x="457200" y="1219200"/>
            <a:ext cx="7620000" cy="4495800"/>
          </a:xfrm>
        </p:spPr>
        <p:txBody>
          <a:bodyPr/>
          <a:lstStyle/>
          <a:p>
            <a:pPr marL="114300" indent="0">
              <a:buNone/>
            </a:pPr>
            <a:endParaRPr lang="en-US" dirty="0" smtClean="0"/>
          </a:p>
          <a:p>
            <a:r>
              <a:rPr lang="en-US" dirty="0" smtClean="0"/>
              <a:t>By connecting an object to a conductor wire, we are sending the extra charges into the ground.</a:t>
            </a:r>
          </a:p>
          <a:p>
            <a:pPr lvl="1"/>
            <a:endParaRPr lang="en-US" dirty="0" smtClean="0"/>
          </a:p>
          <a:p>
            <a:r>
              <a:rPr lang="en-US" dirty="0" smtClean="0"/>
              <a:t>This charge is then shared with the entire </a:t>
            </a:r>
            <a:r>
              <a:rPr lang="en-US" dirty="0" smtClean="0"/>
              <a:t>planet.</a:t>
            </a:r>
            <a:endParaRPr lang="en-US" dirty="0" smtClean="0"/>
          </a:p>
          <a:p>
            <a:pPr lvl="1"/>
            <a:endParaRPr lang="en-US" dirty="0"/>
          </a:p>
          <a:p>
            <a:pPr lvl="1"/>
            <a:endParaRPr lang="en-US" dirty="0"/>
          </a:p>
        </p:txBody>
      </p:sp>
      <p:pic>
        <p:nvPicPr>
          <p:cNvPr id="1026" name="Picture 2" descr="Image result for grounding wire on a h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467100"/>
            <a:ext cx="3120754"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2947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Grounding and Discharging</a:t>
            </a:r>
            <a:endParaRPr lang="en-CA" dirty="0"/>
          </a:p>
        </p:txBody>
      </p:sp>
      <p:sp>
        <p:nvSpPr>
          <p:cNvPr id="3" name="Content Placeholder 2"/>
          <p:cNvSpPr>
            <a:spLocks noGrp="1"/>
          </p:cNvSpPr>
          <p:nvPr>
            <p:ph idx="1"/>
          </p:nvPr>
        </p:nvSpPr>
        <p:spPr>
          <a:xfrm>
            <a:off x="381000" y="1295400"/>
            <a:ext cx="7620000" cy="4800600"/>
          </a:xfrm>
        </p:spPr>
        <p:txBody>
          <a:bodyPr/>
          <a:lstStyle/>
          <a:p>
            <a:r>
              <a:rPr lang="en-US" dirty="0"/>
              <a:t>Example: </a:t>
            </a:r>
            <a:r>
              <a:rPr lang="en-US" dirty="0" smtClean="0"/>
              <a:t> Gas </a:t>
            </a:r>
            <a:r>
              <a:rPr lang="en-US" dirty="0"/>
              <a:t>flowing through a hose at the gas station could build up charge as it flows. The hose and pump are carefully connected to the ground using a wire which is connected to a metal rod buried underground. This conducts any charges that build up safely away from the gasoline. </a:t>
            </a:r>
          </a:p>
          <a:p>
            <a:endParaRPr lang="en-CA" dirty="0"/>
          </a:p>
        </p:txBody>
      </p:sp>
      <p:pic>
        <p:nvPicPr>
          <p:cNvPr id="2050" name="Picture 2" descr="Image result for grounding wire at gas st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773086"/>
            <a:ext cx="3219450" cy="241816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grounding at gas st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7" y="3470074"/>
            <a:ext cx="4028669" cy="3024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312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7620000" cy="4800600"/>
          </a:xfrm>
        </p:spPr>
        <p:txBody>
          <a:bodyPr>
            <a:noAutofit/>
          </a:bodyPr>
          <a:lstStyle/>
          <a:p>
            <a:r>
              <a:rPr lang="en-US" sz="2400" dirty="0" smtClean="0"/>
              <a:t>What rooms in your house and school seem to produce the worst shocks from static electricity?</a:t>
            </a:r>
          </a:p>
          <a:p>
            <a:r>
              <a:rPr lang="en-US" sz="2400" dirty="0" smtClean="0"/>
              <a:t>What can you do to minimize or eliminate the problem?</a:t>
            </a:r>
          </a:p>
          <a:p>
            <a:r>
              <a:rPr lang="en-US" sz="2400" dirty="0" smtClean="0"/>
              <a:t>This effect occurs only when electric charges shift from their normal neutral position and is transferred from one  object to another.</a:t>
            </a:r>
          </a:p>
          <a:p>
            <a:r>
              <a:rPr lang="en-US" sz="2400" dirty="0" smtClean="0"/>
              <a:t>There are three ways in which objects become electrically charged: by friction, by contact, and by induction.</a:t>
            </a:r>
            <a:endParaRPr lang="en-US" sz="2400" dirty="0"/>
          </a:p>
        </p:txBody>
      </p:sp>
      <p:pic>
        <p:nvPicPr>
          <p:cNvPr id="1026" name="Picture 2" descr="http://www.stainmaster.com.au/Content/Images/striped-sock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4457150"/>
            <a:ext cx="3933825" cy="240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6880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 Pump Fire</a:t>
            </a:r>
            <a:endParaRPr lang="en-US" dirty="0"/>
          </a:p>
        </p:txBody>
      </p:sp>
      <p:pic>
        <p:nvPicPr>
          <p:cNvPr id="4" name="Content Placeholder 3">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1579" y="1676400"/>
            <a:ext cx="8240421" cy="4642104"/>
          </a:xfrm>
        </p:spPr>
      </p:pic>
    </p:spTree>
    <p:extLst>
      <p:ext uri="{BB962C8B-B14F-4D97-AF65-F5344CB8AC3E}">
        <p14:creationId xmlns:p14="http://schemas.microsoft.com/office/powerpoint/2010/main" val="18526556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DISCHARGE AT A POINT</a:t>
            </a:r>
            <a:endParaRPr lang="en-US" dirty="0"/>
          </a:p>
        </p:txBody>
      </p:sp>
      <p:sp>
        <p:nvSpPr>
          <p:cNvPr id="3" name="Content Placeholder 2"/>
          <p:cNvSpPr>
            <a:spLocks noGrp="1"/>
          </p:cNvSpPr>
          <p:nvPr>
            <p:ph idx="1"/>
          </p:nvPr>
        </p:nvSpPr>
        <p:spPr/>
        <p:txBody>
          <a:bodyPr/>
          <a:lstStyle/>
          <a:p>
            <a:r>
              <a:rPr lang="en-US" dirty="0" smtClean="0"/>
              <a:t>In some cases a grounding wire is not practical (</a:t>
            </a:r>
            <a:r>
              <a:rPr lang="en-US" dirty="0" err="1" smtClean="0"/>
              <a:t>ie</a:t>
            </a:r>
            <a:r>
              <a:rPr lang="en-US" dirty="0" smtClean="0"/>
              <a:t> airplanes)</a:t>
            </a:r>
          </a:p>
          <a:p>
            <a:endParaRPr lang="en-US" dirty="0"/>
          </a:p>
          <a:p>
            <a:r>
              <a:rPr lang="en-US" dirty="0" smtClean="0"/>
              <a:t>The surface of the airplane is smooth and rounded and any charges that build up will remain indefinitely</a:t>
            </a:r>
          </a:p>
          <a:p>
            <a:endParaRPr lang="en-US" dirty="0"/>
          </a:p>
          <a:p>
            <a:r>
              <a:rPr lang="en-US" dirty="0" smtClean="0"/>
              <a:t>Airplanes will use pointed rods called “static wicks” on their wings and tails for discharging any accumulated charges</a:t>
            </a:r>
          </a:p>
          <a:p>
            <a:endParaRPr lang="en-US" dirty="0"/>
          </a:p>
          <a:p>
            <a:r>
              <a:rPr lang="en-US" dirty="0" smtClean="0"/>
              <a:t>Static wicks are pointed at the tip so that as electrons  build up on the wick they will  be repelled into the air. </a:t>
            </a:r>
            <a:endParaRPr lang="en-US" dirty="0"/>
          </a:p>
        </p:txBody>
      </p:sp>
    </p:spTree>
    <p:extLst>
      <p:ext uri="{BB962C8B-B14F-4D97-AF65-F5344CB8AC3E}">
        <p14:creationId xmlns:p14="http://schemas.microsoft.com/office/powerpoint/2010/main" val="41211028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b="1" dirty="0" smtClean="0">
                <a:solidFill>
                  <a:schemeClr val="tx1"/>
                </a:solidFill>
                <a:effectLst/>
                <a:latin typeface="Calibri Light" panose="020F0302020204030204" pitchFamily="34" charset="0"/>
              </a:rPr>
              <a:t>How a Static Wick Works</a:t>
            </a:r>
            <a:endParaRPr lang="en-US" dirty="0" smtClean="0">
              <a:solidFill>
                <a:schemeClr val="tx1"/>
              </a:solidFill>
              <a:effectLst/>
              <a:latin typeface="Calibri Light" panose="020F0302020204030204" pitchFamily="34" charset="0"/>
            </a:endParaRPr>
          </a:p>
        </p:txBody>
      </p:sp>
      <p:sp>
        <p:nvSpPr>
          <p:cNvPr id="16387" name="Rectangle 3"/>
          <p:cNvSpPr>
            <a:spLocks noGrp="1" noChangeArrowheads="1"/>
          </p:cNvSpPr>
          <p:nvPr>
            <p:ph type="body" idx="1"/>
          </p:nvPr>
        </p:nvSpPr>
        <p:spPr/>
        <p:txBody>
          <a:bodyPr/>
          <a:lstStyle/>
          <a:p>
            <a:pPr eaLnBrk="1" hangingPunct="1"/>
            <a:endParaRPr lang="en-US" smtClean="0"/>
          </a:p>
        </p:txBody>
      </p:sp>
      <p:pic>
        <p:nvPicPr>
          <p:cNvPr id="16388" name="Picture 4" descr="static wi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1828800"/>
            <a:ext cx="8382000"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1057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Ways to Discharge Objects</a:t>
            </a:r>
            <a:endParaRPr lang="en-US" dirty="0"/>
          </a:p>
        </p:txBody>
      </p:sp>
      <p:sp>
        <p:nvSpPr>
          <p:cNvPr id="3" name="Content Placeholder 2"/>
          <p:cNvSpPr>
            <a:spLocks noGrp="1"/>
          </p:cNvSpPr>
          <p:nvPr>
            <p:ph idx="1"/>
          </p:nvPr>
        </p:nvSpPr>
        <p:spPr/>
        <p:txBody>
          <a:bodyPr/>
          <a:lstStyle/>
          <a:p>
            <a:r>
              <a:rPr lang="en-US" dirty="0">
                <a:latin typeface="Verdana" pitchFamily="34" charset="0"/>
                <a:ea typeface="Verdana" pitchFamily="34" charset="0"/>
                <a:cs typeface="Verdana" pitchFamily="34" charset="0"/>
              </a:rPr>
              <a:t>Exposure to humid air</a:t>
            </a:r>
          </a:p>
          <a:p>
            <a:pPr>
              <a:buNone/>
            </a:pPr>
            <a:r>
              <a:rPr lang="en-US" dirty="0">
                <a:latin typeface="Verdana" pitchFamily="34" charset="0"/>
                <a:ea typeface="Verdana" pitchFamily="34" charset="0"/>
                <a:cs typeface="Verdana" pitchFamily="34" charset="0"/>
              </a:rPr>
              <a:t>	- </a:t>
            </a:r>
            <a:r>
              <a:rPr lang="en-US" sz="2400" dirty="0">
                <a:latin typeface="Verdana" pitchFamily="34" charset="0"/>
                <a:ea typeface="Verdana" pitchFamily="34" charset="0"/>
                <a:cs typeface="Verdana" pitchFamily="34" charset="0"/>
              </a:rPr>
              <a:t>Charge is absorbed by water molecules</a:t>
            </a:r>
            <a:r>
              <a:rPr lang="en-US" sz="2400" dirty="0" smtClean="0">
                <a:latin typeface="Verdana" pitchFamily="34" charset="0"/>
                <a:ea typeface="Verdana" pitchFamily="34" charset="0"/>
                <a:cs typeface="Verdana" pitchFamily="34" charset="0"/>
              </a:rPr>
              <a:t>.</a:t>
            </a:r>
          </a:p>
          <a:p>
            <a:pPr>
              <a:buNone/>
            </a:pPr>
            <a:endParaRPr lang="en-US" sz="2400" dirty="0">
              <a:latin typeface="Verdana" pitchFamily="34" charset="0"/>
              <a:ea typeface="Verdana" pitchFamily="34" charset="0"/>
              <a:cs typeface="Verdana" pitchFamily="34" charset="0"/>
            </a:endParaRPr>
          </a:p>
          <a:p>
            <a:r>
              <a:rPr lang="en-US" dirty="0">
                <a:latin typeface="Verdana" pitchFamily="34" charset="0"/>
                <a:ea typeface="Verdana" pitchFamily="34" charset="0"/>
                <a:cs typeface="Verdana" pitchFamily="34" charset="0"/>
              </a:rPr>
              <a:t>Exposure to light</a:t>
            </a:r>
          </a:p>
          <a:p>
            <a:pPr>
              <a:buNone/>
            </a:pPr>
            <a:r>
              <a:rPr lang="en-US" dirty="0">
                <a:latin typeface="Verdana" pitchFamily="34" charset="0"/>
                <a:ea typeface="Verdana" pitchFamily="34" charset="0"/>
                <a:cs typeface="Verdana" pitchFamily="34" charset="0"/>
              </a:rPr>
              <a:t>	- </a:t>
            </a:r>
            <a:r>
              <a:rPr lang="en-US" sz="2400" dirty="0">
                <a:latin typeface="Verdana" pitchFamily="34" charset="0"/>
                <a:ea typeface="Verdana" pitchFamily="34" charset="0"/>
                <a:cs typeface="Verdana" pitchFamily="34" charset="0"/>
              </a:rPr>
              <a:t>Photon bombardment dislodges electrons</a:t>
            </a:r>
            <a:r>
              <a:rPr lang="en-US" sz="2400" dirty="0" smtClean="0">
                <a:latin typeface="Verdana" pitchFamily="34" charset="0"/>
                <a:ea typeface="Verdana" pitchFamily="34" charset="0"/>
                <a:cs typeface="Verdana" pitchFamily="34" charset="0"/>
              </a:rPr>
              <a:t>.</a:t>
            </a:r>
          </a:p>
          <a:p>
            <a:pPr>
              <a:buNone/>
            </a:pPr>
            <a:endParaRPr lang="en-US" sz="2400" dirty="0">
              <a:latin typeface="Verdana" pitchFamily="34" charset="0"/>
              <a:ea typeface="Verdana" pitchFamily="34" charset="0"/>
              <a:cs typeface="Verdana" pitchFamily="34" charset="0"/>
            </a:endParaRPr>
          </a:p>
          <a:p>
            <a:r>
              <a:rPr lang="en-US" dirty="0">
                <a:latin typeface="Verdana" pitchFamily="34" charset="0"/>
                <a:ea typeface="Verdana" pitchFamily="34" charset="0"/>
                <a:cs typeface="Verdana" pitchFamily="34" charset="0"/>
              </a:rPr>
              <a:t>Exposure to radioactivity</a:t>
            </a:r>
          </a:p>
          <a:p>
            <a:pPr>
              <a:buNone/>
            </a:pPr>
            <a:r>
              <a:rPr lang="en-US" dirty="0">
                <a:latin typeface="Verdana" pitchFamily="34" charset="0"/>
                <a:ea typeface="Verdana" pitchFamily="34" charset="0"/>
                <a:cs typeface="Verdana" pitchFamily="34" charset="0"/>
              </a:rPr>
              <a:t>	- </a:t>
            </a:r>
            <a:r>
              <a:rPr lang="en-US" sz="2400" dirty="0">
                <a:latin typeface="Verdana" pitchFamily="34" charset="0"/>
                <a:ea typeface="Verdana" pitchFamily="34" charset="0"/>
                <a:cs typeface="Verdana" pitchFamily="34" charset="0"/>
              </a:rPr>
              <a:t>Electrons neutralized or repelled by charged particles.</a:t>
            </a:r>
            <a:endParaRPr lang="en-US" dirty="0">
              <a:latin typeface="Verdana" pitchFamily="34" charset="0"/>
              <a:ea typeface="Verdana" pitchFamily="34" charset="0"/>
              <a:cs typeface="Verdana" pitchFamily="34" charset="0"/>
            </a:endParaRPr>
          </a:p>
          <a:p>
            <a:endParaRPr lang="en-US"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2029192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10663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Charging By Friction</a:t>
            </a:r>
            <a:endParaRPr lang="en-US" dirty="0"/>
          </a:p>
        </p:txBody>
      </p:sp>
      <p:sp>
        <p:nvSpPr>
          <p:cNvPr id="3" name="Content Placeholder 2"/>
          <p:cNvSpPr>
            <a:spLocks noGrp="1"/>
          </p:cNvSpPr>
          <p:nvPr>
            <p:ph idx="1"/>
          </p:nvPr>
        </p:nvSpPr>
        <p:spPr>
          <a:xfrm>
            <a:off x="304800" y="2514600"/>
            <a:ext cx="7696200" cy="4191000"/>
          </a:xfrm>
        </p:spPr>
        <p:txBody>
          <a:bodyPr>
            <a:normAutofit/>
          </a:bodyPr>
          <a:lstStyle/>
          <a:p>
            <a:r>
              <a:rPr lang="en-US" sz="2400" dirty="0" smtClean="0"/>
              <a:t>When plastic wrap is stretched and shaped to the sides of a bowl, static charges are produced that cause it to stick to the bowl.  This happens because electric charges can be transferred by a rubbing action or friction.</a:t>
            </a:r>
          </a:p>
          <a:p>
            <a:endParaRPr lang="en-US" sz="2400" dirty="0" smtClean="0"/>
          </a:p>
          <a:p>
            <a:r>
              <a:rPr lang="en-US" sz="2400" dirty="0" smtClean="0"/>
              <a:t>Charging by friction causes many of the effects produced by static electricity. In your dryer at home the clothing is tumbling and rubbing up against each other.  When you walk across a carpeted floor your socks are rubbing the carpet making both the carpet and your socks charged.</a:t>
            </a:r>
            <a:endParaRPr lang="en-US" sz="2400" dirty="0"/>
          </a:p>
        </p:txBody>
      </p:sp>
      <p:pic>
        <p:nvPicPr>
          <p:cNvPr id="2050" name="Picture 2" descr="http://couponclippingcook.com/wp-content/uploads/2011/12/10-plastic-wrap-on-bow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457200"/>
            <a:ext cx="2847632" cy="1898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365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nmeda.com/wp-content/uploads/2012/01/gas-pump-regulations-for-people-with-disabiliti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902075"/>
            <a:ext cx="2955925" cy="2955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Friction </a:t>
            </a:r>
            <a:endParaRPr lang="en-US" dirty="0"/>
          </a:p>
        </p:txBody>
      </p:sp>
      <p:sp>
        <p:nvSpPr>
          <p:cNvPr id="3" name="Content Placeholder 2"/>
          <p:cNvSpPr>
            <a:spLocks noGrp="1"/>
          </p:cNvSpPr>
          <p:nvPr>
            <p:ph idx="1"/>
          </p:nvPr>
        </p:nvSpPr>
        <p:spPr>
          <a:xfrm>
            <a:off x="457200" y="1295400"/>
            <a:ext cx="7620000" cy="4800600"/>
          </a:xfrm>
        </p:spPr>
        <p:txBody>
          <a:bodyPr>
            <a:normAutofit/>
          </a:bodyPr>
          <a:lstStyle/>
          <a:p>
            <a:pPr marL="990600" lvl="1" indent="-533400" eaLnBrk="0" hangingPunct="0">
              <a:spcBef>
                <a:spcPct val="0"/>
              </a:spcBef>
              <a:buClrTx/>
              <a:buFontTx/>
              <a:buChar char="•"/>
            </a:pPr>
            <a:r>
              <a:rPr lang="en-CA" altLang="en-US" sz="2400" dirty="0" smtClean="0"/>
              <a:t>Sometimes creating an electrical charge can happen in a less </a:t>
            </a:r>
            <a:r>
              <a:rPr lang="en-CA" altLang="en-US" sz="2400" dirty="0"/>
              <a:t>obvious </a:t>
            </a:r>
            <a:r>
              <a:rPr lang="en-CA" altLang="en-US" sz="2400" dirty="0" smtClean="0"/>
              <a:t>way.  </a:t>
            </a:r>
          </a:p>
          <a:p>
            <a:pPr marL="990600" lvl="1" indent="-533400" eaLnBrk="0" hangingPunct="0">
              <a:spcBef>
                <a:spcPct val="0"/>
              </a:spcBef>
              <a:buClrTx/>
              <a:buFontTx/>
              <a:buChar char="•"/>
            </a:pPr>
            <a:endParaRPr lang="en-CA" altLang="en-US" sz="2400" dirty="0" smtClean="0"/>
          </a:p>
          <a:p>
            <a:pPr marL="990600" lvl="1" indent="-533400" eaLnBrk="0" hangingPunct="0">
              <a:spcBef>
                <a:spcPct val="0"/>
              </a:spcBef>
              <a:buClrTx/>
              <a:buFontTx/>
              <a:buChar char="•"/>
            </a:pPr>
            <a:r>
              <a:rPr lang="en-CA" altLang="en-US" sz="2400" dirty="0" smtClean="0"/>
              <a:t>For example pumping </a:t>
            </a:r>
            <a:r>
              <a:rPr lang="en-CA" altLang="en-US" sz="2400" dirty="0"/>
              <a:t>gasoline through a hose at a gas </a:t>
            </a:r>
            <a:r>
              <a:rPr lang="en-CA" altLang="en-US" sz="2400" dirty="0" smtClean="0"/>
              <a:t>station and when dry air rushes </a:t>
            </a:r>
            <a:r>
              <a:rPr lang="en-CA" altLang="en-US" sz="2400" dirty="0"/>
              <a:t>over the body of a car or an </a:t>
            </a:r>
            <a:r>
              <a:rPr lang="en-CA" altLang="en-US" sz="2400" dirty="0" smtClean="0"/>
              <a:t>airplane, both can produce an electrical charge that can shock you if you were to touch the vehicle.</a:t>
            </a:r>
            <a:endParaRPr lang="en-CA" altLang="en-US" sz="2400" dirty="0"/>
          </a:p>
          <a:p>
            <a:pPr marL="990600" lvl="1" indent="-533400" eaLnBrk="0" hangingPunct="0">
              <a:spcBef>
                <a:spcPct val="0"/>
              </a:spcBef>
              <a:buClrTx/>
              <a:buFontTx/>
              <a:buChar char="•"/>
            </a:pPr>
            <a:endParaRPr lang="en-CA" altLang="en-US" sz="2400" dirty="0"/>
          </a:p>
          <a:p>
            <a:endParaRPr lang="en-US" sz="2400" dirty="0"/>
          </a:p>
        </p:txBody>
      </p:sp>
      <p:pic>
        <p:nvPicPr>
          <p:cNvPr id="3076" name="Picture 4" descr="http://www.wired.com/images_blogs/autopia/images/2009/03/04/arj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4389437"/>
            <a:ext cx="2973659"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0317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s://backyardbrains.com/experiments/img/Hair.jpe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352800"/>
            <a:ext cx="3124200" cy="330056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143000"/>
            <a:ext cx="5715000" cy="5257800"/>
          </a:xfrm>
        </p:spPr>
        <p:txBody>
          <a:bodyPr>
            <a:normAutofit/>
          </a:bodyPr>
          <a:lstStyle/>
          <a:p>
            <a:r>
              <a:rPr lang="en-US" sz="2300" dirty="0" smtClean="0"/>
              <a:t>Combing your hair means rubbing the comb through your hair which causes the comb to become negatively charged and the hair becomes positively charged.</a:t>
            </a:r>
          </a:p>
          <a:p>
            <a:endParaRPr lang="en-US" sz="2300" dirty="0" smtClean="0"/>
          </a:p>
          <a:p>
            <a:r>
              <a:rPr lang="en-US" sz="2300" dirty="0" smtClean="0"/>
              <a:t>This </a:t>
            </a:r>
            <a:r>
              <a:rPr lang="en-US" sz="2300" dirty="0"/>
              <a:t>o</a:t>
            </a:r>
            <a:r>
              <a:rPr lang="en-US" sz="2300" dirty="0" smtClean="0"/>
              <a:t>ccurs because the positively charged nuclei of the molecules in the comb attract electrons, including electrons in your hair molecules, much more strongly than the nuclei of the hair molecules.</a:t>
            </a:r>
          </a:p>
          <a:p>
            <a:endParaRPr lang="en-US" dirty="0" smtClean="0"/>
          </a:p>
        </p:txBody>
      </p:sp>
      <p:pic>
        <p:nvPicPr>
          <p:cNvPr id="4098" name="Picture 2" descr="http://pink.ge/wp-content/uploads/2011/11/woman-combing-hair.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304800"/>
            <a:ext cx="2590800" cy="2887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4853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7620000" cy="4800600"/>
          </a:xfrm>
        </p:spPr>
        <p:txBody>
          <a:bodyPr/>
          <a:lstStyle/>
          <a:p>
            <a:r>
              <a:rPr lang="en-US" dirty="0"/>
              <a:t>Just touching the hair with the comb allows the electrons to transfer but the rubbing allows more molecules to come in contact an in turn more electrons are transferred.</a:t>
            </a:r>
          </a:p>
          <a:p>
            <a:endParaRPr lang="en-US" dirty="0"/>
          </a:p>
        </p:txBody>
      </p:sp>
      <p:pic>
        <p:nvPicPr>
          <p:cNvPr id="6146" name="Picture 2" descr="http://www1.curriculum.edu.au/sciencepd/readings/images/read1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133600"/>
            <a:ext cx="6705600" cy="447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054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066800"/>
            <a:ext cx="6096000" cy="4800600"/>
          </a:xfrm>
        </p:spPr>
        <p:txBody>
          <a:bodyPr>
            <a:normAutofit/>
          </a:bodyPr>
          <a:lstStyle/>
          <a:p>
            <a:pPr marL="609600" indent="-609600">
              <a:lnSpc>
                <a:spcPct val="90000"/>
              </a:lnSpc>
              <a:spcBef>
                <a:spcPct val="0"/>
              </a:spcBef>
              <a:buClrTx/>
              <a:buFontTx/>
              <a:buChar char="•"/>
            </a:pPr>
            <a:r>
              <a:rPr lang="en-CA" altLang="en-US" sz="2400" dirty="0"/>
              <a:t>Charging by friction occurs because the </a:t>
            </a:r>
            <a:r>
              <a:rPr lang="en-CA" altLang="en-US" sz="2400" dirty="0">
                <a:solidFill>
                  <a:srgbClr val="FF0000"/>
                </a:solidFill>
              </a:rPr>
              <a:t>positively charged nuclei </a:t>
            </a:r>
            <a:r>
              <a:rPr lang="en-CA" altLang="en-US" sz="2400" dirty="0"/>
              <a:t>of one of the objects attracts the </a:t>
            </a:r>
            <a:r>
              <a:rPr lang="en-CA" altLang="en-US" sz="2400" dirty="0" smtClean="0"/>
              <a:t>electrons(-) </a:t>
            </a:r>
            <a:r>
              <a:rPr lang="en-CA" altLang="en-US" sz="2400" dirty="0"/>
              <a:t>from the other object</a:t>
            </a:r>
            <a:r>
              <a:rPr lang="en-CA" altLang="en-US" sz="2400" dirty="0" smtClean="0"/>
              <a:t>.</a:t>
            </a:r>
          </a:p>
          <a:p>
            <a:pPr marL="609600" indent="-609600">
              <a:lnSpc>
                <a:spcPct val="90000"/>
              </a:lnSpc>
              <a:spcBef>
                <a:spcPct val="0"/>
              </a:spcBef>
              <a:buClrTx/>
              <a:buFontTx/>
              <a:buChar char="•"/>
            </a:pPr>
            <a:endParaRPr lang="en-CA" altLang="en-US" sz="2400" dirty="0"/>
          </a:p>
          <a:p>
            <a:pPr marL="609600" indent="-609600">
              <a:lnSpc>
                <a:spcPct val="90000"/>
              </a:lnSpc>
              <a:spcBef>
                <a:spcPct val="0"/>
              </a:spcBef>
              <a:buClrTx/>
              <a:buFontTx/>
              <a:buChar char="•"/>
            </a:pPr>
            <a:r>
              <a:rPr lang="en-CA" altLang="en-US" sz="2400" dirty="0"/>
              <a:t>Remember, some types of matter have a stronger hold on their electrons than other types of matter</a:t>
            </a:r>
            <a:r>
              <a:rPr lang="en-CA" altLang="en-US" sz="2400" dirty="0" smtClean="0"/>
              <a:t>.</a:t>
            </a:r>
          </a:p>
          <a:p>
            <a:pPr marL="609600" indent="-609600">
              <a:lnSpc>
                <a:spcPct val="90000"/>
              </a:lnSpc>
              <a:spcBef>
                <a:spcPct val="0"/>
              </a:spcBef>
              <a:buClrTx/>
              <a:buFontTx/>
              <a:buChar char="•"/>
            </a:pPr>
            <a:endParaRPr lang="en-CA" altLang="en-US" sz="2400" dirty="0"/>
          </a:p>
          <a:p>
            <a:pPr marL="609600" indent="-609600">
              <a:lnSpc>
                <a:spcPct val="90000"/>
              </a:lnSpc>
              <a:spcBef>
                <a:spcPct val="0"/>
              </a:spcBef>
              <a:buClrTx/>
              <a:buFontTx/>
              <a:buChar char="•"/>
            </a:pPr>
            <a:r>
              <a:rPr lang="en-CA" altLang="en-US" sz="2400" dirty="0"/>
              <a:t>The </a:t>
            </a:r>
            <a:r>
              <a:rPr lang="en-CA" altLang="en-US" sz="2400" dirty="0">
                <a:solidFill>
                  <a:srgbClr val="FF0000"/>
                </a:solidFill>
              </a:rPr>
              <a:t>Electrostatic Series </a:t>
            </a:r>
            <a:r>
              <a:rPr lang="en-CA" altLang="en-US" sz="2400" dirty="0"/>
              <a:t>is useful for determining the type of electric charge produced on each substance when any two substances are rubbed together.</a:t>
            </a:r>
          </a:p>
          <a:p>
            <a:endParaRPr lang="en-US" sz="2400" dirty="0"/>
          </a:p>
        </p:txBody>
      </p:sp>
      <p:pic>
        <p:nvPicPr>
          <p:cNvPr id="5122" name="Picture 2" descr="http://www.chemhelper.com/images/pictures/elecpi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2585357"/>
            <a:ext cx="1895475"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3747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563562"/>
          </a:xfrm>
        </p:spPr>
        <p:txBody>
          <a:bodyPr/>
          <a:lstStyle/>
          <a:p>
            <a:r>
              <a:rPr lang="en-US" dirty="0" smtClean="0"/>
              <a:t>Electrostatic Series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914400"/>
            <a:ext cx="7060446" cy="5638800"/>
          </a:xfrm>
        </p:spPr>
      </p:pic>
    </p:spTree>
    <p:extLst>
      <p:ext uri="{BB962C8B-B14F-4D97-AF65-F5344CB8AC3E}">
        <p14:creationId xmlns:p14="http://schemas.microsoft.com/office/powerpoint/2010/main" val="1145149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Task</a:t>
            </a:r>
            <a:endParaRPr lang="en-US" dirty="0"/>
          </a:p>
        </p:txBody>
      </p:sp>
      <p:sp>
        <p:nvSpPr>
          <p:cNvPr id="3" name="Content Placeholder 2"/>
          <p:cNvSpPr>
            <a:spLocks noGrp="1"/>
          </p:cNvSpPr>
          <p:nvPr>
            <p:ph idx="1"/>
          </p:nvPr>
        </p:nvSpPr>
        <p:spPr/>
        <p:txBody>
          <a:bodyPr/>
          <a:lstStyle/>
          <a:p>
            <a:r>
              <a:rPr lang="en-US" dirty="0" smtClean="0"/>
              <a:t>1. Draw a series of diagrams and explain, in terms of the electrical model for matter how objects become charged by friction.</a:t>
            </a:r>
          </a:p>
          <a:p>
            <a:r>
              <a:rPr lang="en-US" dirty="0" smtClean="0"/>
              <a:t>2. What two factors affect the amount of static charge produced when you rub two different substances together? Explain why.</a:t>
            </a:r>
          </a:p>
          <a:p>
            <a:r>
              <a:rPr lang="en-US" dirty="0" smtClean="0"/>
              <a:t>3. Predict what will happen when acetate is rubbed with fur.  What about when rubber is rubbed with cotton.  Explain your answers.</a:t>
            </a:r>
          </a:p>
          <a:p>
            <a:r>
              <a:rPr lang="en-US" dirty="0" smtClean="0"/>
              <a:t>Sometimes at night if you move your feet around quickly against the sheets you can observe an interesting phenomenon.  Explain what is happening.</a:t>
            </a:r>
            <a:endParaRPr lang="en-US" dirty="0"/>
          </a:p>
        </p:txBody>
      </p:sp>
    </p:spTree>
    <p:extLst>
      <p:ext uri="{BB962C8B-B14F-4D97-AF65-F5344CB8AC3E}">
        <p14:creationId xmlns:p14="http://schemas.microsoft.com/office/powerpoint/2010/main" val="4407143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484</TotalTime>
  <Words>1110</Words>
  <Application>Microsoft Office PowerPoint</Application>
  <PresentationFormat>On-screen Show (4:3)</PresentationFormat>
  <Paragraphs>85</Paragraphs>
  <Slides>24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Calibri Light</vt:lpstr>
      <vt:lpstr>Cambria</vt:lpstr>
      <vt:lpstr>Chiller</vt:lpstr>
      <vt:lpstr>Times New Roman</vt:lpstr>
      <vt:lpstr>Verdana</vt:lpstr>
      <vt:lpstr>Adjacency</vt:lpstr>
      <vt:lpstr>Charging and Discharging Objects</vt:lpstr>
      <vt:lpstr>PowerPoint Presentation</vt:lpstr>
      <vt:lpstr>Charging By Friction</vt:lpstr>
      <vt:lpstr>Friction </vt:lpstr>
      <vt:lpstr>PowerPoint Presentation</vt:lpstr>
      <vt:lpstr>PowerPoint Presentation</vt:lpstr>
      <vt:lpstr>PowerPoint Presentation</vt:lpstr>
      <vt:lpstr>Electrostatic Series</vt:lpstr>
      <vt:lpstr>Class Task</vt:lpstr>
      <vt:lpstr>Charging By Conduction (Contact) </vt:lpstr>
      <vt:lpstr>PowerPoint Presentation</vt:lpstr>
      <vt:lpstr>Transferring Electrons on Contact</vt:lpstr>
      <vt:lpstr>PowerPoint Presentation</vt:lpstr>
      <vt:lpstr>PowerPoint Presentation</vt:lpstr>
      <vt:lpstr>Charging By Induction</vt:lpstr>
      <vt:lpstr>PowerPoint Presentation</vt:lpstr>
      <vt:lpstr>Discharging Electrically Charged Objects</vt:lpstr>
      <vt:lpstr>Methods for Discharging Charged Objects - GROUNDING</vt:lpstr>
      <vt:lpstr>Grounding and Discharging</vt:lpstr>
      <vt:lpstr>Gas Pump Fire</vt:lpstr>
      <vt:lpstr>DISCHARGE AT A POINT</vt:lpstr>
      <vt:lpstr>How a Static Wick Works</vt:lpstr>
      <vt:lpstr>Other Ways to Discharge Objects</vt:lpstr>
      <vt:lpstr>PowerPoint Presentation</vt:lpstr>
    </vt:vector>
  </TitlesOfParts>
  <Company>School District 17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Charging by Friction</dc:title>
  <dc:creator>Champion, Andrew    (ASD-W)</dc:creator>
  <cp:lastModifiedBy>Champion, Andrew    (ASD-W)</cp:lastModifiedBy>
  <cp:revision>32</cp:revision>
  <cp:lastPrinted>2014-04-11T13:51:09Z</cp:lastPrinted>
  <dcterms:created xsi:type="dcterms:W3CDTF">2014-04-09T11:18:52Z</dcterms:created>
  <dcterms:modified xsi:type="dcterms:W3CDTF">2016-11-16T15:07:40Z</dcterms:modified>
</cp:coreProperties>
</file>