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29"/>
  </p:notesMasterIdLst>
  <p:sldIdLst>
    <p:sldId id="256" r:id="rId2"/>
    <p:sldId id="257" r:id="rId3"/>
    <p:sldId id="260" r:id="rId4"/>
    <p:sldId id="258" r:id="rId5"/>
    <p:sldId id="259" r:id="rId6"/>
    <p:sldId id="261" r:id="rId7"/>
    <p:sldId id="262" r:id="rId8"/>
    <p:sldId id="264" r:id="rId9"/>
    <p:sldId id="263" r:id="rId10"/>
    <p:sldId id="265" r:id="rId11"/>
    <p:sldId id="266" r:id="rId12"/>
    <p:sldId id="270" r:id="rId13"/>
    <p:sldId id="267" r:id="rId14"/>
    <p:sldId id="268" r:id="rId15"/>
    <p:sldId id="269" r:id="rId16"/>
    <p:sldId id="271" r:id="rId17"/>
    <p:sldId id="272" r:id="rId18"/>
    <p:sldId id="273" r:id="rId19"/>
    <p:sldId id="274" r:id="rId20"/>
    <p:sldId id="275" r:id="rId21"/>
    <p:sldId id="276" r:id="rId22"/>
    <p:sldId id="277" r:id="rId23"/>
    <p:sldId id="279" r:id="rId24"/>
    <p:sldId id="280" r:id="rId25"/>
    <p:sldId id="283" r:id="rId26"/>
    <p:sldId id="282" r:id="rId27"/>
    <p:sldId id="27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765" autoAdjust="0"/>
  </p:normalViewPr>
  <p:slideViewPr>
    <p:cSldViewPr snapToGrid="0">
      <p:cViewPr varScale="1">
        <p:scale>
          <a:sx n="58" d="100"/>
          <a:sy n="58" d="100"/>
        </p:scale>
        <p:origin x="11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DB642B-B15A-4988-BB24-D09EB849EB3B}" type="datetimeFigureOut">
              <a:rPr lang="en-CA" smtClean="0"/>
              <a:t>2017-09-25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1199EA-89CD-4FF6-BD50-64485746427F}" type="slidenum">
              <a:rPr lang="en-CA" smtClean="0"/>
              <a:t>‹#›</a:t>
            </a:fld>
            <a:endParaRPr lang="en-CA"/>
          </a:p>
        </p:txBody>
      </p:sp>
    </p:spTree>
    <p:extLst>
      <p:ext uri="{BB962C8B-B14F-4D97-AF65-F5344CB8AC3E}">
        <p14:creationId xmlns:p14="http://schemas.microsoft.com/office/powerpoint/2010/main" val="31182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a:t>
            </a:fld>
            <a:endParaRPr lang="en-CA"/>
          </a:p>
        </p:txBody>
      </p:sp>
    </p:spTree>
    <p:extLst>
      <p:ext uri="{BB962C8B-B14F-4D97-AF65-F5344CB8AC3E}">
        <p14:creationId xmlns:p14="http://schemas.microsoft.com/office/powerpoint/2010/main" val="243151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10</a:t>
            </a:fld>
            <a:endParaRPr lang="en-CA"/>
          </a:p>
        </p:txBody>
      </p:sp>
    </p:spTree>
    <p:extLst>
      <p:ext uri="{BB962C8B-B14F-4D97-AF65-F5344CB8AC3E}">
        <p14:creationId xmlns:p14="http://schemas.microsoft.com/office/powerpoint/2010/main" val="316676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11</a:t>
            </a:fld>
            <a:endParaRPr lang="en-CA"/>
          </a:p>
        </p:txBody>
      </p:sp>
    </p:spTree>
    <p:extLst>
      <p:ext uri="{BB962C8B-B14F-4D97-AF65-F5344CB8AC3E}">
        <p14:creationId xmlns:p14="http://schemas.microsoft.com/office/powerpoint/2010/main" val="420039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12</a:t>
            </a:fld>
            <a:endParaRPr lang="en-CA"/>
          </a:p>
        </p:txBody>
      </p:sp>
    </p:spTree>
    <p:extLst>
      <p:ext uri="{BB962C8B-B14F-4D97-AF65-F5344CB8AC3E}">
        <p14:creationId xmlns:p14="http://schemas.microsoft.com/office/powerpoint/2010/main" val="289113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13</a:t>
            </a:fld>
            <a:endParaRPr lang="en-CA"/>
          </a:p>
        </p:txBody>
      </p:sp>
    </p:spTree>
    <p:extLst>
      <p:ext uri="{BB962C8B-B14F-4D97-AF65-F5344CB8AC3E}">
        <p14:creationId xmlns:p14="http://schemas.microsoft.com/office/powerpoint/2010/main" val="68456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14</a:t>
            </a:fld>
            <a:endParaRPr lang="en-CA"/>
          </a:p>
        </p:txBody>
      </p:sp>
    </p:spTree>
    <p:extLst>
      <p:ext uri="{BB962C8B-B14F-4D97-AF65-F5344CB8AC3E}">
        <p14:creationId xmlns:p14="http://schemas.microsoft.com/office/powerpoint/2010/main" val="404639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15</a:t>
            </a:fld>
            <a:endParaRPr lang="en-CA"/>
          </a:p>
        </p:txBody>
      </p:sp>
    </p:spTree>
    <p:extLst>
      <p:ext uri="{BB962C8B-B14F-4D97-AF65-F5344CB8AC3E}">
        <p14:creationId xmlns:p14="http://schemas.microsoft.com/office/powerpoint/2010/main" val="151250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16</a:t>
            </a:fld>
            <a:endParaRPr lang="en-CA"/>
          </a:p>
        </p:txBody>
      </p:sp>
    </p:spTree>
    <p:extLst>
      <p:ext uri="{BB962C8B-B14F-4D97-AF65-F5344CB8AC3E}">
        <p14:creationId xmlns:p14="http://schemas.microsoft.com/office/powerpoint/2010/main" val="3748669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June 24, 1610, Grand Chief Henri </a:t>
            </a:r>
            <a:r>
              <a:rPr lang="en-US" dirty="0" err="1"/>
              <a:t>Membertou</a:t>
            </a:r>
            <a:r>
              <a:rPr lang="en-US" dirty="0"/>
              <a:t>, a chief of the Mi’kmaq people from 1550 to 1611, along with 20 members of his family, was baptized by French Jesuit missionaries. Beyond embracing the Christian faith and forging an alliance with the French, Grand Chief </a:t>
            </a:r>
            <a:r>
              <a:rPr lang="en-US" dirty="0" err="1"/>
              <a:t>Membertou</a:t>
            </a:r>
            <a:r>
              <a:rPr lang="en-US" dirty="0"/>
              <a:t> helped set Canadian history along a path marked by welcome and acceptance.</a:t>
            </a:r>
            <a:endParaRPr lang="en-CA" dirty="0"/>
          </a:p>
        </p:txBody>
      </p:sp>
      <p:sp>
        <p:nvSpPr>
          <p:cNvPr id="4" name="Slide Number Placeholder 3"/>
          <p:cNvSpPr>
            <a:spLocks noGrp="1"/>
          </p:cNvSpPr>
          <p:nvPr>
            <p:ph type="sldNum" sz="quarter" idx="10"/>
          </p:nvPr>
        </p:nvSpPr>
        <p:spPr/>
        <p:txBody>
          <a:bodyPr/>
          <a:lstStyle/>
          <a:p>
            <a:fld id="{E41199EA-89CD-4FF6-BD50-64485746427F}" type="slidenum">
              <a:rPr lang="en-CA" smtClean="0"/>
              <a:t>17</a:t>
            </a:fld>
            <a:endParaRPr lang="en-CA"/>
          </a:p>
        </p:txBody>
      </p:sp>
    </p:spTree>
    <p:extLst>
      <p:ext uri="{BB962C8B-B14F-4D97-AF65-F5344CB8AC3E}">
        <p14:creationId xmlns:p14="http://schemas.microsoft.com/office/powerpoint/2010/main" val="2834668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18</a:t>
            </a:fld>
            <a:endParaRPr lang="en-CA"/>
          </a:p>
        </p:txBody>
      </p:sp>
    </p:spTree>
    <p:extLst>
      <p:ext uri="{BB962C8B-B14F-4D97-AF65-F5344CB8AC3E}">
        <p14:creationId xmlns:p14="http://schemas.microsoft.com/office/powerpoint/2010/main" val="337797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19</a:t>
            </a:fld>
            <a:endParaRPr lang="en-CA"/>
          </a:p>
        </p:txBody>
      </p:sp>
    </p:spTree>
    <p:extLst>
      <p:ext uri="{BB962C8B-B14F-4D97-AF65-F5344CB8AC3E}">
        <p14:creationId xmlns:p14="http://schemas.microsoft.com/office/powerpoint/2010/main" val="224568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names</a:t>
            </a:r>
            <a:r>
              <a:rPr lang="en-CA" baseline="0" dirty="0" smtClean="0"/>
              <a:t> Huron came from </a:t>
            </a:r>
            <a:r>
              <a:rPr lang="en-CA" baseline="0" dirty="0" err="1" smtClean="0"/>
              <a:t>Wendat</a:t>
            </a:r>
            <a:r>
              <a:rPr lang="en-CA" baseline="0" dirty="0" smtClean="0"/>
              <a:t>, the French called these natives Huron. The Neutral, also a given name, was earned because they didn’t choose sides during warfare and the </a:t>
            </a:r>
            <a:r>
              <a:rPr lang="en-CA" baseline="0" dirty="0" err="1" smtClean="0"/>
              <a:t>Petun</a:t>
            </a:r>
            <a:r>
              <a:rPr lang="en-CA" baseline="0" dirty="0" smtClean="0"/>
              <a:t> or tobacco got their names from…growing tobacco.</a:t>
            </a:r>
            <a:endParaRPr lang="en-CA" dirty="0"/>
          </a:p>
        </p:txBody>
      </p:sp>
      <p:sp>
        <p:nvSpPr>
          <p:cNvPr id="4" name="Slide Number Placeholder 3"/>
          <p:cNvSpPr>
            <a:spLocks noGrp="1"/>
          </p:cNvSpPr>
          <p:nvPr>
            <p:ph type="sldNum" sz="quarter" idx="10"/>
          </p:nvPr>
        </p:nvSpPr>
        <p:spPr/>
        <p:txBody>
          <a:bodyPr/>
          <a:lstStyle/>
          <a:p>
            <a:fld id="{E41199EA-89CD-4FF6-BD50-64485746427F}" type="slidenum">
              <a:rPr lang="en-CA" smtClean="0"/>
              <a:t>2</a:t>
            </a:fld>
            <a:endParaRPr lang="en-CA"/>
          </a:p>
        </p:txBody>
      </p:sp>
    </p:spTree>
    <p:extLst>
      <p:ext uri="{BB962C8B-B14F-4D97-AF65-F5344CB8AC3E}">
        <p14:creationId xmlns:p14="http://schemas.microsoft.com/office/powerpoint/2010/main" val="245264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20</a:t>
            </a:fld>
            <a:endParaRPr lang="en-CA"/>
          </a:p>
        </p:txBody>
      </p:sp>
    </p:spTree>
    <p:extLst>
      <p:ext uri="{BB962C8B-B14F-4D97-AF65-F5344CB8AC3E}">
        <p14:creationId xmlns:p14="http://schemas.microsoft.com/office/powerpoint/2010/main" val="302487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21</a:t>
            </a:fld>
            <a:endParaRPr lang="en-CA"/>
          </a:p>
        </p:txBody>
      </p:sp>
    </p:spTree>
    <p:extLst>
      <p:ext uri="{BB962C8B-B14F-4D97-AF65-F5344CB8AC3E}">
        <p14:creationId xmlns:p14="http://schemas.microsoft.com/office/powerpoint/2010/main" val="1568534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22</a:t>
            </a:fld>
            <a:endParaRPr lang="en-CA"/>
          </a:p>
        </p:txBody>
      </p:sp>
    </p:spTree>
    <p:extLst>
      <p:ext uri="{BB962C8B-B14F-4D97-AF65-F5344CB8AC3E}">
        <p14:creationId xmlns:p14="http://schemas.microsoft.com/office/powerpoint/2010/main" val="324071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23</a:t>
            </a:fld>
            <a:endParaRPr lang="en-CA"/>
          </a:p>
        </p:txBody>
      </p:sp>
    </p:spTree>
    <p:extLst>
      <p:ext uri="{BB962C8B-B14F-4D97-AF65-F5344CB8AC3E}">
        <p14:creationId xmlns:p14="http://schemas.microsoft.com/office/powerpoint/2010/main" val="1246910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24</a:t>
            </a:fld>
            <a:endParaRPr lang="en-CA"/>
          </a:p>
        </p:txBody>
      </p:sp>
    </p:spTree>
    <p:extLst>
      <p:ext uri="{BB962C8B-B14F-4D97-AF65-F5344CB8AC3E}">
        <p14:creationId xmlns:p14="http://schemas.microsoft.com/office/powerpoint/2010/main" val="1470654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25</a:t>
            </a:fld>
            <a:endParaRPr lang="en-CA"/>
          </a:p>
        </p:txBody>
      </p:sp>
    </p:spTree>
    <p:extLst>
      <p:ext uri="{BB962C8B-B14F-4D97-AF65-F5344CB8AC3E}">
        <p14:creationId xmlns:p14="http://schemas.microsoft.com/office/powerpoint/2010/main" val="42495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26</a:t>
            </a:fld>
            <a:endParaRPr lang="en-CA"/>
          </a:p>
        </p:txBody>
      </p:sp>
    </p:spTree>
    <p:extLst>
      <p:ext uri="{BB962C8B-B14F-4D97-AF65-F5344CB8AC3E}">
        <p14:creationId xmlns:p14="http://schemas.microsoft.com/office/powerpoint/2010/main" val="70420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27</a:t>
            </a:fld>
            <a:endParaRPr lang="en-CA"/>
          </a:p>
        </p:txBody>
      </p:sp>
    </p:spTree>
    <p:extLst>
      <p:ext uri="{BB962C8B-B14F-4D97-AF65-F5344CB8AC3E}">
        <p14:creationId xmlns:p14="http://schemas.microsoft.com/office/powerpoint/2010/main" val="205082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3</a:t>
            </a:fld>
            <a:endParaRPr lang="en-CA"/>
          </a:p>
        </p:txBody>
      </p:sp>
    </p:spTree>
    <p:extLst>
      <p:ext uri="{BB962C8B-B14F-4D97-AF65-F5344CB8AC3E}">
        <p14:creationId xmlns:p14="http://schemas.microsoft.com/office/powerpoint/2010/main" val="328919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4</a:t>
            </a:fld>
            <a:endParaRPr lang="en-CA"/>
          </a:p>
        </p:txBody>
      </p:sp>
    </p:spTree>
    <p:extLst>
      <p:ext uri="{BB962C8B-B14F-4D97-AF65-F5344CB8AC3E}">
        <p14:creationId xmlns:p14="http://schemas.microsoft.com/office/powerpoint/2010/main" val="95358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5</a:t>
            </a:fld>
            <a:endParaRPr lang="en-CA"/>
          </a:p>
        </p:txBody>
      </p:sp>
    </p:spTree>
    <p:extLst>
      <p:ext uri="{BB962C8B-B14F-4D97-AF65-F5344CB8AC3E}">
        <p14:creationId xmlns:p14="http://schemas.microsoft.com/office/powerpoint/2010/main" val="395581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6</a:t>
            </a:fld>
            <a:endParaRPr lang="en-CA"/>
          </a:p>
        </p:txBody>
      </p:sp>
    </p:spTree>
    <p:extLst>
      <p:ext uri="{BB962C8B-B14F-4D97-AF65-F5344CB8AC3E}">
        <p14:creationId xmlns:p14="http://schemas.microsoft.com/office/powerpoint/2010/main" val="95273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Oral history dates the forming of the league in 1451 as it corresponds to a solar eclipse</a:t>
            </a:r>
            <a:r>
              <a:rPr lang="en-CA" baseline="0" dirty="0" smtClean="0"/>
              <a:t> that same year.</a:t>
            </a:r>
          </a:p>
          <a:p>
            <a:r>
              <a:rPr lang="en-CA" baseline="0" dirty="0" smtClean="0"/>
              <a:t>This confederacy is still in place today and is recognized across North America.</a:t>
            </a:r>
            <a:endParaRPr lang="en-CA" dirty="0"/>
          </a:p>
        </p:txBody>
      </p:sp>
      <p:sp>
        <p:nvSpPr>
          <p:cNvPr id="4" name="Slide Number Placeholder 3"/>
          <p:cNvSpPr>
            <a:spLocks noGrp="1"/>
          </p:cNvSpPr>
          <p:nvPr>
            <p:ph type="sldNum" sz="quarter" idx="10"/>
          </p:nvPr>
        </p:nvSpPr>
        <p:spPr/>
        <p:txBody>
          <a:bodyPr/>
          <a:lstStyle/>
          <a:p>
            <a:fld id="{E41199EA-89CD-4FF6-BD50-64485746427F}" type="slidenum">
              <a:rPr lang="en-CA" smtClean="0"/>
              <a:t>7</a:t>
            </a:fld>
            <a:endParaRPr lang="en-CA"/>
          </a:p>
        </p:txBody>
      </p:sp>
    </p:spTree>
    <p:extLst>
      <p:ext uri="{BB962C8B-B14F-4D97-AF65-F5344CB8AC3E}">
        <p14:creationId xmlns:p14="http://schemas.microsoft.com/office/powerpoint/2010/main" val="266671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8</a:t>
            </a:fld>
            <a:endParaRPr lang="en-CA"/>
          </a:p>
        </p:txBody>
      </p:sp>
    </p:spTree>
    <p:extLst>
      <p:ext uri="{BB962C8B-B14F-4D97-AF65-F5344CB8AC3E}">
        <p14:creationId xmlns:p14="http://schemas.microsoft.com/office/powerpoint/2010/main" val="294234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1199EA-89CD-4FF6-BD50-64485746427F}" type="slidenum">
              <a:rPr lang="en-CA" smtClean="0"/>
              <a:t>9</a:t>
            </a:fld>
            <a:endParaRPr lang="en-CA"/>
          </a:p>
        </p:txBody>
      </p:sp>
    </p:spTree>
    <p:extLst>
      <p:ext uri="{BB962C8B-B14F-4D97-AF65-F5344CB8AC3E}">
        <p14:creationId xmlns:p14="http://schemas.microsoft.com/office/powerpoint/2010/main" val="205418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85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176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179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110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22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802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278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18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9/25/2017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4439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9/25/2017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04014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5688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9/25/2017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1767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hrA4WdLzO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2DofTnRhm5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3600" dirty="0" smtClean="0"/>
              <a:t>Aboriginal Peoples of Canada: Early Times Iroquoian Peoples, Algonquian Peoples and Peoples of the Forest and Sub-Arctic</a:t>
            </a:r>
            <a:r>
              <a:rPr lang="en-CA" sz="3600" dirty="0"/>
              <a:t/>
            </a:r>
            <a:br>
              <a:rPr lang="en-CA" sz="3600" dirty="0"/>
            </a:br>
            <a:endParaRPr lang="en-CA" sz="3600"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07121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Brief Historical Summary</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400" dirty="0" smtClean="0"/>
              <a:t>Archeological </a:t>
            </a:r>
            <a:r>
              <a:rPr lang="en-CA" sz="2400" dirty="0"/>
              <a:t>evidence places Haudenosaunee in the area around present-day New York state by approximately 500 to 600 CE, and possibly as far back as 4000 BCE. </a:t>
            </a:r>
            <a:endParaRPr lang="en-CA" sz="2400" dirty="0" smtClean="0"/>
          </a:p>
          <a:p>
            <a:pPr>
              <a:buFont typeface="Courier New" panose="02070309020205020404" pitchFamily="49" charset="0"/>
              <a:buChar char="o"/>
            </a:pPr>
            <a:r>
              <a:rPr lang="en-CA" sz="2400" dirty="0" smtClean="0"/>
              <a:t>Their </a:t>
            </a:r>
            <a:r>
              <a:rPr lang="en-CA" sz="2400" dirty="0"/>
              <a:t>distinctive culture seems to have developed by about 1000 CE. </a:t>
            </a:r>
            <a:endParaRPr lang="en-CA" sz="2400" dirty="0" smtClean="0"/>
          </a:p>
          <a:p>
            <a:pPr>
              <a:buFont typeface="Courier New" panose="02070309020205020404" pitchFamily="49" charset="0"/>
              <a:buChar char="o"/>
            </a:pPr>
            <a:r>
              <a:rPr lang="en-CA" sz="2400" dirty="0" smtClean="0"/>
              <a:t>Estimates </a:t>
            </a:r>
            <a:r>
              <a:rPr lang="en-CA" sz="2400" dirty="0"/>
              <a:t>vary widely as to the founding date of the Haudenosaunee Confederacy, with many claiming a date in the mid-16th century. However, in 1997, researchers Barbara A. Mann and Jerry L. Fields proposed a founding date of 31 August 1142. They arrived at this by consulting the full oral tradition, archaeology, historical record, and even astronomical and </a:t>
            </a:r>
            <a:r>
              <a:rPr lang="en-CA" sz="2400" dirty="0" smtClean="0"/>
              <a:t>mathematical </a:t>
            </a:r>
            <a:r>
              <a:rPr lang="en-CA" sz="2400" dirty="0"/>
              <a:t>calculations.</a:t>
            </a:r>
          </a:p>
          <a:p>
            <a:pPr>
              <a:buFont typeface="Courier New" panose="02070309020205020404" pitchFamily="49" charset="0"/>
              <a:buChar char="o"/>
            </a:pPr>
            <a:endParaRPr lang="en-CA" sz="2400" dirty="0"/>
          </a:p>
        </p:txBody>
      </p:sp>
    </p:spTree>
    <p:extLst>
      <p:ext uri="{BB962C8B-B14F-4D97-AF65-F5344CB8AC3E}">
        <p14:creationId xmlns:p14="http://schemas.microsoft.com/office/powerpoint/2010/main" val="37319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Influence and Importance</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a:t>The Iroquois were one of the most powerful and influential Indian nations in America and played an instrumental role in the development of New France, the English colonies and the final resolution of the French-English struggle. </a:t>
            </a:r>
            <a:endParaRPr lang="en-US" sz="2800" dirty="0" smtClean="0"/>
          </a:p>
          <a:p>
            <a:pPr>
              <a:buFont typeface="Courier New" panose="02070309020205020404" pitchFamily="49" charset="0"/>
              <a:buChar char="o"/>
            </a:pPr>
            <a:r>
              <a:rPr lang="en-US" sz="2800" dirty="0" smtClean="0"/>
              <a:t>When </a:t>
            </a:r>
            <a:r>
              <a:rPr lang="en-US" sz="2800" dirty="0"/>
              <a:t>Cartier arrived in the early 1500's,  the Iroquois occupied the St Lawrence river valley and were the natives that he </a:t>
            </a:r>
            <a:r>
              <a:rPr lang="en-US" sz="2800" dirty="0" smtClean="0"/>
              <a:t>met. When </a:t>
            </a:r>
            <a:r>
              <a:rPr lang="en-US" sz="2800" dirty="0"/>
              <a:t>Champlain returned in 1608 the Algonquin had replace the Iroquois along the St Lawrence river.</a:t>
            </a:r>
          </a:p>
          <a:p>
            <a:endParaRPr lang="en-CA" sz="2800" dirty="0"/>
          </a:p>
        </p:txBody>
      </p:sp>
    </p:spTree>
    <p:extLst>
      <p:ext uri="{BB962C8B-B14F-4D97-AF65-F5344CB8AC3E}">
        <p14:creationId xmlns:p14="http://schemas.microsoft.com/office/powerpoint/2010/main" val="164813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dirty="0"/>
          </a:p>
        </p:txBody>
      </p:sp>
      <p:sp>
        <p:nvSpPr>
          <p:cNvPr id="5" name="Text Placeholder 4"/>
          <p:cNvSpPr>
            <a:spLocks noGrp="1"/>
          </p:cNvSpPr>
          <p:nvPr>
            <p:ph type="body" idx="1"/>
          </p:nvPr>
        </p:nvSpPr>
        <p:spPr/>
        <p:txBody>
          <a:bodyPr>
            <a:normAutofit/>
          </a:bodyPr>
          <a:lstStyle/>
          <a:p>
            <a:r>
              <a:rPr lang="en-CA" sz="3200" b="1" dirty="0" smtClean="0"/>
              <a:t>The Algonquian</a:t>
            </a:r>
            <a:endParaRPr lang="en-CA" sz="3200" b="1" dirty="0"/>
          </a:p>
        </p:txBody>
      </p:sp>
      <p:pic>
        <p:nvPicPr>
          <p:cNvPr id="7170" name="Picture 2" descr="https://tce-live2.s3.amazonaws.com/media/media/529b6d06-26dd-4a8d-a0c5-519b4a37ce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073" y="758952"/>
            <a:ext cx="6494607" cy="438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64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US" dirty="0"/>
              <a:t>Algonquin</a:t>
            </a:r>
            <a:endParaRPr lang="en-CA" dirty="0"/>
          </a:p>
        </p:txBody>
      </p:sp>
      <p:sp>
        <p:nvSpPr>
          <p:cNvPr id="3" name="Content Placeholder 2"/>
          <p:cNvSpPr>
            <a:spLocks noGrp="1"/>
          </p:cNvSpPr>
          <p:nvPr>
            <p:ph idx="1"/>
          </p:nvPr>
        </p:nvSpPr>
        <p:spPr>
          <a:xfrm>
            <a:off x="1097280" y="1845734"/>
            <a:ext cx="6201295" cy="4023360"/>
          </a:xfrm>
        </p:spPr>
        <p:txBody>
          <a:bodyPr>
            <a:normAutofit/>
          </a:bodyPr>
          <a:lstStyle/>
          <a:p>
            <a:pPr>
              <a:buFont typeface="Courier New" panose="02070309020205020404" pitchFamily="49" charset="0"/>
              <a:buChar char="o"/>
            </a:pPr>
            <a:r>
              <a:rPr lang="en-US" sz="2800" dirty="0"/>
              <a:t>The Algonquin are Aboriginal peoples in Canada, whose home communities are located in western Québec and adjacent Ontario</a:t>
            </a:r>
            <a:r>
              <a:rPr lang="en-US" sz="2800" dirty="0" smtClean="0"/>
              <a:t>, but range over a much larger area.</a:t>
            </a:r>
          </a:p>
          <a:p>
            <a:pPr>
              <a:buFont typeface="Courier New" panose="02070309020205020404" pitchFamily="49" charset="0"/>
              <a:buChar char="o"/>
            </a:pPr>
            <a:endParaRPr lang="en-US" sz="2800" dirty="0" smtClean="0"/>
          </a:p>
          <a:p>
            <a:pPr>
              <a:buFont typeface="Courier New" panose="02070309020205020404" pitchFamily="49" charset="0"/>
              <a:buChar char="o"/>
            </a:pPr>
            <a:r>
              <a:rPr lang="en-CA" sz="2800" dirty="0" smtClean="0"/>
              <a:t>While the Algonquin people include many different groups we will focus on the Mi’kmaq.</a:t>
            </a:r>
            <a:endParaRPr lang="en-CA" sz="2800" dirty="0"/>
          </a:p>
        </p:txBody>
      </p:sp>
      <p:pic>
        <p:nvPicPr>
          <p:cNvPr id="8194" name="Picture 2" descr="Image result for mi'km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575" y="2443223"/>
            <a:ext cx="4613968" cy="342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838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Mi’kmaq</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800" dirty="0" smtClean="0"/>
              <a:t>These are the most easterly aboriginal people of Canada and are often referred to the People of the Dawn, the Maliseet, Passamaquoddy, Penobscot, and the Abenaki.</a:t>
            </a:r>
          </a:p>
          <a:p>
            <a:pPr>
              <a:buFont typeface="Courier New" panose="02070309020205020404" pitchFamily="49" charset="0"/>
              <a:buChar char="o"/>
            </a:pPr>
            <a:r>
              <a:rPr lang="en-CA" sz="2800" dirty="0" smtClean="0"/>
              <a:t>These peoples share a common Algonkian language origin and a similar lifestyle that involved a seasonal coastal-inland migration pattern.</a:t>
            </a:r>
          </a:p>
          <a:p>
            <a:pPr>
              <a:buFont typeface="Courier New" panose="02070309020205020404" pitchFamily="49" charset="0"/>
              <a:buChar char="o"/>
            </a:pPr>
            <a:r>
              <a:rPr lang="en-CA" sz="2800" dirty="0" smtClean="0"/>
              <a:t>Traditionally they believed that everything had a spark of life that should be respected. This spark of life can be compared to the idea of a soul.</a:t>
            </a:r>
            <a:endParaRPr lang="en-CA" sz="2800" dirty="0"/>
          </a:p>
        </p:txBody>
      </p:sp>
    </p:spTree>
    <p:extLst>
      <p:ext uri="{BB962C8B-B14F-4D97-AF65-F5344CB8AC3E}">
        <p14:creationId xmlns:p14="http://schemas.microsoft.com/office/powerpoint/2010/main" val="16611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Mi’kmaq Creation Story</a:t>
            </a:r>
            <a:endParaRPr lang="en-CA" dirty="0"/>
          </a:p>
        </p:txBody>
      </p:sp>
      <p:sp>
        <p:nvSpPr>
          <p:cNvPr id="3" name="Content Placeholder 2"/>
          <p:cNvSpPr>
            <a:spLocks noGrp="1"/>
          </p:cNvSpPr>
          <p:nvPr>
            <p:ph idx="1"/>
          </p:nvPr>
        </p:nvSpPr>
        <p:spPr/>
        <p:txBody>
          <a:bodyPr/>
          <a:lstStyle/>
          <a:p>
            <a:r>
              <a:rPr lang="en-CA" dirty="0" err="1" smtClean="0"/>
              <a:t>Pg</a:t>
            </a:r>
            <a:r>
              <a:rPr lang="en-CA" dirty="0" smtClean="0"/>
              <a:t> 37</a:t>
            </a:r>
            <a:endParaRPr lang="en-CA" dirty="0"/>
          </a:p>
        </p:txBody>
      </p:sp>
    </p:spTree>
    <p:extLst>
      <p:ext uri="{BB962C8B-B14F-4D97-AF65-F5344CB8AC3E}">
        <p14:creationId xmlns:p14="http://schemas.microsoft.com/office/powerpoint/2010/main" val="4109787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Politics</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400" dirty="0" smtClean="0"/>
              <a:t>Mi’kmaq territory was divided into seven districts, each governed by a chief or </a:t>
            </a:r>
            <a:r>
              <a:rPr lang="en-CA" sz="2400" dirty="0" err="1" smtClean="0"/>
              <a:t>sagamore</a:t>
            </a:r>
            <a:r>
              <a:rPr lang="en-CA" sz="2400" dirty="0" smtClean="0"/>
              <a:t>. A Grand Chief presided over a Great Council, which is usually held in Cape Breton.</a:t>
            </a:r>
          </a:p>
          <a:p>
            <a:pPr>
              <a:buFont typeface="Courier New" panose="02070309020205020404" pitchFamily="49" charset="0"/>
              <a:buChar char="o"/>
            </a:pPr>
            <a:r>
              <a:rPr lang="en-CA" sz="2400" dirty="0" smtClean="0"/>
              <a:t>The district chief not only conferred in council but also appropriated hunting territories to families often based on the size of each family.</a:t>
            </a:r>
          </a:p>
          <a:p>
            <a:pPr>
              <a:buFont typeface="Courier New" panose="02070309020205020404" pitchFamily="49" charset="0"/>
              <a:buChar char="o"/>
            </a:pPr>
            <a:r>
              <a:rPr lang="en-CA" sz="2400" dirty="0" smtClean="0"/>
              <a:t>The chiefs were often picked based on their generous nature; many chiefs gave away personal possessions as a way to cultivate affection and respect.</a:t>
            </a:r>
            <a:endParaRPr lang="en-CA" sz="2400" dirty="0"/>
          </a:p>
        </p:txBody>
      </p:sp>
    </p:spTree>
    <p:extLst>
      <p:ext uri="{BB962C8B-B14F-4D97-AF65-F5344CB8AC3E}">
        <p14:creationId xmlns:p14="http://schemas.microsoft.com/office/powerpoint/2010/main" val="1530707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9218" name="Picture 2" descr="Image result for mi'kmaq chief historica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578" y="943409"/>
            <a:ext cx="8453804" cy="492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873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Mi’kmaq Society</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600" dirty="0" smtClean="0"/>
              <a:t>Historically everyday work was divided by gender; men spent time hunting, fishing, preparing for war raids, and making and repairing equipment.</a:t>
            </a:r>
          </a:p>
          <a:p>
            <a:pPr>
              <a:buFont typeface="Courier New" panose="02070309020205020404" pitchFamily="49" charset="0"/>
              <a:buChar char="o"/>
            </a:pPr>
            <a:r>
              <a:rPr lang="en-CA" sz="2600" dirty="0" smtClean="0"/>
              <a:t>Early Mi’kmaq peoples constructed fish traps, bows and arrows, spears and clubs and even pipes. When winter came many men made snowshoe frames and worked on </a:t>
            </a:r>
            <a:r>
              <a:rPr lang="en-CA" sz="2600" dirty="0" err="1" smtClean="0"/>
              <a:t>birchbark</a:t>
            </a:r>
            <a:r>
              <a:rPr lang="en-CA" sz="2600" dirty="0" smtClean="0"/>
              <a:t> canoes.</a:t>
            </a:r>
          </a:p>
          <a:p>
            <a:pPr>
              <a:buFont typeface="Courier New" panose="02070309020205020404" pitchFamily="49" charset="0"/>
              <a:buChar char="o"/>
            </a:pPr>
            <a:r>
              <a:rPr lang="en-CA" sz="2600" dirty="0" smtClean="0"/>
              <a:t>Women maintained camps and were responsible for cleaning and preparing fresh kills to eat or to preserve it by drying or smoking it.</a:t>
            </a:r>
            <a:endParaRPr lang="en-CA" sz="2600" dirty="0"/>
          </a:p>
        </p:txBody>
      </p:sp>
    </p:spTree>
    <p:extLst>
      <p:ext uri="{BB962C8B-B14F-4D97-AF65-F5344CB8AC3E}">
        <p14:creationId xmlns:p14="http://schemas.microsoft.com/office/powerpoint/2010/main" val="31082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Birch Bark Canoes - Maliseet</a:t>
            </a:r>
            <a:endParaRPr lang="en-CA" dirty="0"/>
          </a:p>
        </p:txBody>
      </p:sp>
      <p:pic>
        <p:nvPicPr>
          <p:cNvPr id="10242" name="Picture 2" descr="Image result for birchbark canoe mi'km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05" y="1737360"/>
            <a:ext cx="620077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1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Haudenosaunee (Iroquois)</a:t>
            </a:r>
          </a:p>
        </p:txBody>
      </p:sp>
      <p:sp>
        <p:nvSpPr>
          <p:cNvPr id="3" name="Content Placeholder 2"/>
          <p:cNvSpPr>
            <a:spLocks noGrp="1"/>
          </p:cNvSpPr>
          <p:nvPr>
            <p:ph idx="1"/>
          </p:nvPr>
        </p:nvSpPr>
        <p:spPr>
          <a:xfrm>
            <a:off x="282388" y="2052918"/>
            <a:ext cx="7328647" cy="4195481"/>
          </a:xfrm>
        </p:spPr>
        <p:txBody>
          <a:bodyPr>
            <a:normAutofit/>
          </a:bodyPr>
          <a:lstStyle/>
          <a:p>
            <a:pPr>
              <a:buFont typeface="Courier New" panose="02070309020205020404" pitchFamily="49" charset="0"/>
              <a:buChar char="o"/>
            </a:pPr>
            <a:r>
              <a:rPr lang="en-CA" sz="2400" dirty="0" smtClean="0"/>
              <a:t>The Iroquois were members of the League of the Five Nations or Haudenosaunee (People of the Longhouse).</a:t>
            </a:r>
          </a:p>
          <a:p>
            <a:pPr>
              <a:buFont typeface="Courier New" panose="02070309020205020404" pitchFamily="49" charset="0"/>
              <a:buChar char="o"/>
            </a:pPr>
            <a:r>
              <a:rPr lang="en-CA" sz="2400" dirty="0" smtClean="0"/>
              <a:t>These early aboriginals lived along the St. Lawrence River and throughout Eastern Ontario.</a:t>
            </a:r>
          </a:p>
          <a:p>
            <a:pPr>
              <a:buFont typeface="Courier New" panose="02070309020205020404" pitchFamily="49" charset="0"/>
              <a:buChar char="o"/>
            </a:pPr>
            <a:r>
              <a:rPr lang="en-CA" sz="2400" dirty="0" smtClean="0"/>
              <a:t>The Iroquois people consisted of the </a:t>
            </a:r>
            <a:r>
              <a:rPr lang="en-CA" sz="2400" dirty="0" smtClean="0">
                <a:solidFill>
                  <a:srgbClr val="FF0000"/>
                </a:solidFill>
              </a:rPr>
              <a:t>Huron</a:t>
            </a:r>
            <a:r>
              <a:rPr lang="en-CA" sz="2400" dirty="0" smtClean="0"/>
              <a:t>, the </a:t>
            </a:r>
            <a:r>
              <a:rPr lang="en-CA" sz="2400" dirty="0" smtClean="0">
                <a:solidFill>
                  <a:srgbClr val="FF0000"/>
                </a:solidFill>
              </a:rPr>
              <a:t>Neutral</a:t>
            </a:r>
            <a:r>
              <a:rPr lang="en-CA" sz="2400" dirty="0" smtClean="0"/>
              <a:t> and the </a:t>
            </a:r>
            <a:r>
              <a:rPr lang="en-CA" sz="2400" dirty="0" err="1" smtClean="0">
                <a:solidFill>
                  <a:srgbClr val="FF0000"/>
                </a:solidFill>
              </a:rPr>
              <a:t>Petun</a:t>
            </a:r>
            <a:r>
              <a:rPr lang="en-CA" sz="2400" dirty="0" smtClean="0">
                <a:solidFill>
                  <a:srgbClr val="FF0000"/>
                </a:solidFill>
              </a:rPr>
              <a:t> </a:t>
            </a:r>
            <a:r>
              <a:rPr lang="en-CA" sz="2400" dirty="0" smtClean="0"/>
              <a:t>or tobacco. </a:t>
            </a:r>
          </a:p>
          <a:p>
            <a:pPr>
              <a:buFont typeface="Courier New" panose="02070309020205020404" pitchFamily="49" charset="0"/>
              <a:buChar char="o"/>
            </a:pPr>
            <a:r>
              <a:rPr lang="en-CA" sz="2400" dirty="0" smtClean="0"/>
              <a:t>The Cherokee, also Iroquois, are the people from whom the Canadian Iroquoians likely separated from around 4000 years ago.</a:t>
            </a:r>
            <a:endParaRPr lang="en-CA" sz="2400" dirty="0"/>
          </a:p>
        </p:txBody>
      </p:sp>
      <p:pic>
        <p:nvPicPr>
          <p:cNvPr id="1026" name="Picture 2" descr="Image result for the iroqu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035" y="2270107"/>
            <a:ext cx="428625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3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Spoils of War</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600" dirty="0" smtClean="0"/>
              <a:t>In addition to the men and women of these early </a:t>
            </a:r>
            <a:r>
              <a:rPr lang="en-CA" sz="2600" dirty="0" err="1" smtClean="0"/>
              <a:t>Mi’maq</a:t>
            </a:r>
            <a:r>
              <a:rPr lang="en-CA" sz="2600" dirty="0" smtClean="0"/>
              <a:t> tribes they also had slaves. Most male slaves were killed on the field of battle but some were brought back to be tortured or to complete menial chores. The women and children who were captured often joined families and were treated well.</a:t>
            </a:r>
          </a:p>
          <a:p>
            <a:pPr>
              <a:buFont typeface="Courier New" panose="02070309020205020404" pitchFamily="49" charset="0"/>
              <a:buChar char="o"/>
            </a:pPr>
            <a:endParaRPr lang="en-CA" sz="2600" dirty="0" smtClean="0"/>
          </a:p>
          <a:p>
            <a:pPr>
              <a:buFont typeface="Courier New" panose="02070309020205020404" pitchFamily="49" charset="0"/>
              <a:buChar char="o"/>
            </a:pPr>
            <a:r>
              <a:rPr lang="en-CA" sz="2600" dirty="0" smtClean="0"/>
              <a:t>If a slave attempted to flee they would be put to death.</a:t>
            </a:r>
            <a:endParaRPr lang="en-CA" sz="2600" dirty="0"/>
          </a:p>
        </p:txBody>
      </p:sp>
    </p:spTree>
    <p:extLst>
      <p:ext uri="{BB962C8B-B14F-4D97-AF65-F5344CB8AC3E}">
        <p14:creationId xmlns:p14="http://schemas.microsoft.com/office/powerpoint/2010/main" val="356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Society</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800" dirty="0" smtClean="0"/>
              <a:t>Family groups were often large as couples who “married” brought families together to live in a common community. This helped with hunting parties as well as caring for family members.</a:t>
            </a:r>
          </a:p>
          <a:p>
            <a:pPr>
              <a:buFont typeface="Courier New" panose="02070309020205020404" pitchFamily="49" charset="0"/>
              <a:buChar char="o"/>
            </a:pPr>
            <a:endParaRPr lang="en-CA" sz="2800" dirty="0"/>
          </a:p>
          <a:p>
            <a:pPr>
              <a:buFont typeface="Courier New" panose="02070309020205020404" pitchFamily="49" charset="0"/>
              <a:buChar char="o"/>
            </a:pPr>
            <a:r>
              <a:rPr lang="en-CA" sz="2800" dirty="0" smtClean="0"/>
              <a:t>Mi’kmaq people were different than other Woodland people as they spent the majority of their time living off the sea, perhaps living in the Maritimes made it easier to reach a major body of water compare to other Algonkian people. </a:t>
            </a:r>
            <a:endParaRPr lang="en-CA" sz="2800" dirty="0"/>
          </a:p>
        </p:txBody>
      </p:sp>
    </p:spTree>
    <p:extLst>
      <p:ext uri="{BB962C8B-B14F-4D97-AF65-F5344CB8AC3E}">
        <p14:creationId xmlns:p14="http://schemas.microsoft.com/office/powerpoint/2010/main" val="508059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Fate</a:t>
            </a:r>
            <a:endParaRPr lang="en-CA" dirty="0"/>
          </a:p>
        </p:txBody>
      </p:sp>
      <p:sp>
        <p:nvSpPr>
          <p:cNvPr id="3" name="Content Placeholder 2"/>
          <p:cNvSpPr>
            <a:spLocks noGrp="1"/>
          </p:cNvSpPr>
          <p:nvPr>
            <p:ph idx="1"/>
          </p:nvPr>
        </p:nvSpPr>
        <p:spPr>
          <a:xfrm>
            <a:off x="1097280" y="1845734"/>
            <a:ext cx="4339244" cy="4023360"/>
          </a:xfrm>
        </p:spPr>
        <p:txBody>
          <a:bodyPr>
            <a:normAutofit/>
          </a:bodyPr>
          <a:lstStyle/>
          <a:p>
            <a:pPr>
              <a:buFont typeface="Courier New" panose="02070309020205020404" pitchFamily="49" charset="0"/>
              <a:buChar char="o"/>
            </a:pPr>
            <a:r>
              <a:rPr lang="en-CA" sz="2400" dirty="0" smtClean="0"/>
              <a:t>Prior to European contact the number of Mi’kmaq was estimated at around 35,000 but, tragically, the introduction of European diseases and warfare as well as the introduction to alcohol and other unhealthy foreign foods lead to a reduction to about 3000 people within a few generation of European contact.</a:t>
            </a:r>
            <a:endParaRPr lang="en-CA" sz="2400" dirty="0"/>
          </a:p>
        </p:txBody>
      </p:sp>
      <p:pic>
        <p:nvPicPr>
          <p:cNvPr id="2050" name="Picture 2" descr="http://public.gettysburg.edu/~tshannon/hist106web/site19/diseases_files/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102" y="1506643"/>
            <a:ext cx="632460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624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Peoples of the Forest and Sub-Artic</a:t>
            </a:r>
            <a:endParaRPr lang="en-CA" dirty="0"/>
          </a:p>
        </p:txBody>
      </p:sp>
      <p:sp>
        <p:nvSpPr>
          <p:cNvPr id="3" name="Content Placeholder 2"/>
          <p:cNvSpPr>
            <a:spLocks noGrp="1"/>
          </p:cNvSpPr>
          <p:nvPr>
            <p:ph idx="1"/>
          </p:nvPr>
        </p:nvSpPr>
        <p:spPr/>
        <p:txBody>
          <a:bodyPr>
            <a:normAutofit/>
          </a:bodyPr>
          <a:lstStyle/>
          <a:p>
            <a:r>
              <a:rPr lang="en-CA" sz="2800" dirty="0" smtClean="0"/>
              <a:t>Although known to history by a wide variety of names, the Northeastern Woodland peoples can be grouped into two language groups: the Cree and the Ojibwa (</a:t>
            </a:r>
            <a:r>
              <a:rPr lang="en-CA" sz="2800" dirty="0" err="1" smtClean="0"/>
              <a:t>Anishinabe</a:t>
            </a:r>
            <a:r>
              <a:rPr lang="en-CA" sz="2800" dirty="0" smtClean="0"/>
              <a:t>).</a:t>
            </a:r>
          </a:p>
          <a:p>
            <a:endParaRPr lang="en-CA" sz="2800" dirty="0" smtClean="0"/>
          </a:p>
          <a:p>
            <a:r>
              <a:rPr lang="en-CA" sz="2800" dirty="0" smtClean="0"/>
              <a:t>The Ojibwa dialect can be found mostly in central and southern Ontario while the Cree language can be found across northern Canada.</a:t>
            </a:r>
          </a:p>
        </p:txBody>
      </p:sp>
    </p:spTree>
    <p:extLst>
      <p:ext uri="{BB962C8B-B14F-4D97-AF65-F5344CB8AC3E}">
        <p14:creationId xmlns:p14="http://schemas.microsoft.com/office/powerpoint/2010/main" val="402614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Survival</a:t>
            </a:r>
            <a:endParaRPr lang="en-CA"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CA" sz="2800" dirty="0"/>
              <a:t>These peoples were hunters and gatherers and evidence shows that these people hunted: deer, moose, rabbit, beaver, otter, fox, wolf, racoon, and various types of birds and fish</a:t>
            </a:r>
            <a:r>
              <a:rPr lang="en-CA" sz="2800" dirty="0" smtClean="0"/>
              <a:t>.</a:t>
            </a:r>
          </a:p>
          <a:p>
            <a:pPr>
              <a:buFont typeface="Courier New" panose="02070309020205020404" pitchFamily="49" charset="0"/>
              <a:buChar char="o"/>
            </a:pPr>
            <a:r>
              <a:rPr lang="en-CA" sz="2800" dirty="0" smtClean="0"/>
              <a:t>These Woodland aboriginals used bows and arrows to hunt and also made traps to catch prey. </a:t>
            </a:r>
          </a:p>
          <a:p>
            <a:pPr>
              <a:buFont typeface="Courier New" panose="02070309020205020404" pitchFamily="49" charset="0"/>
              <a:buChar char="o"/>
            </a:pPr>
            <a:r>
              <a:rPr lang="en-CA" sz="2800" dirty="0" smtClean="0"/>
              <a:t>In addition to live animals they also harvested fruit, nuts, roots and wild rice. Some of the more southern tribes cultivated squash, beans, and corn.</a:t>
            </a:r>
          </a:p>
          <a:p>
            <a:endParaRPr lang="en-CA" sz="2800" dirty="0"/>
          </a:p>
        </p:txBody>
      </p:sp>
    </p:spTree>
    <p:extLst>
      <p:ext uri="{BB962C8B-B14F-4D97-AF65-F5344CB8AC3E}">
        <p14:creationId xmlns:p14="http://schemas.microsoft.com/office/powerpoint/2010/main" val="3656570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800" dirty="0" smtClean="0"/>
              <a:t>The Cree and the Ojibwa(language groups) have the largest Aboriginal population in Canada with over 200,000 people. The Mi’kmaq and the Innu are also amongst the largest nations in Canada. </a:t>
            </a:r>
            <a:endParaRPr lang="en-CA" sz="2800" dirty="0"/>
          </a:p>
        </p:txBody>
      </p:sp>
    </p:spTree>
    <p:extLst>
      <p:ext uri="{BB962C8B-B14F-4D97-AF65-F5344CB8AC3E}">
        <p14:creationId xmlns:p14="http://schemas.microsoft.com/office/powerpoint/2010/main" val="407513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Shelter</a:t>
            </a:r>
            <a:endParaRPr lang="en-CA" dirty="0"/>
          </a:p>
        </p:txBody>
      </p:sp>
      <p:sp>
        <p:nvSpPr>
          <p:cNvPr id="3" name="Content Placeholder 2"/>
          <p:cNvSpPr>
            <a:spLocks noGrp="1"/>
          </p:cNvSpPr>
          <p:nvPr>
            <p:ph idx="1"/>
          </p:nvPr>
        </p:nvSpPr>
        <p:spPr>
          <a:xfrm>
            <a:off x="1097280" y="1845734"/>
            <a:ext cx="4222865" cy="4023360"/>
          </a:xfrm>
        </p:spPr>
        <p:txBody>
          <a:bodyPr>
            <a:normAutofit/>
          </a:bodyPr>
          <a:lstStyle/>
          <a:p>
            <a:pPr>
              <a:buFont typeface="Courier New" panose="02070309020205020404" pitchFamily="49" charset="0"/>
              <a:buChar char="o"/>
            </a:pPr>
            <a:r>
              <a:rPr lang="en-CA" sz="2400" dirty="0"/>
              <a:t>The Woodland people also traded with neighbouring villages as they travelled from hunting range to hunting range. </a:t>
            </a:r>
            <a:endParaRPr lang="en-CA" sz="2400" dirty="0" smtClean="0"/>
          </a:p>
          <a:p>
            <a:pPr>
              <a:buFont typeface="Courier New" panose="02070309020205020404" pitchFamily="49" charset="0"/>
              <a:buChar char="o"/>
            </a:pPr>
            <a:r>
              <a:rPr lang="en-CA" sz="2400" dirty="0" smtClean="0"/>
              <a:t>They </a:t>
            </a:r>
            <a:r>
              <a:rPr lang="en-CA" sz="2400" dirty="0"/>
              <a:t>were a highly mobile people and therefore permanent structures were rare. They used tee-pee style huts that trapped warm air inside.</a:t>
            </a:r>
          </a:p>
          <a:p>
            <a:pPr>
              <a:buFont typeface="Courier New" panose="02070309020205020404" pitchFamily="49" charset="0"/>
              <a:buChar char="o"/>
            </a:pPr>
            <a:endParaRPr lang="en-CA" sz="2400" dirty="0"/>
          </a:p>
        </p:txBody>
      </p:sp>
      <p:pic>
        <p:nvPicPr>
          <p:cNvPr id="4" name="Picture 2" descr="Image result for northeastern woodland tri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425" y="2027791"/>
            <a:ext cx="4312257" cy="3317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4262" y="5869094"/>
            <a:ext cx="1009251" cy="369332"/>
          </a:xfrm>
          <a:prstGeom prst="rect">
            <a:avLst/>
          </a:prstGeom>
          <a:noFill/>
        </p:spPr>
        <p:txBody>
          <a:bodyPr wrap="none" rtlCol="0">
            <a:spAutoFit/>
          </a:bodyPr>
          <a:lstStyle/>
          <a:p>
            <a:r>
              <a:rPr lang="en-CA" dirty="0" smtClean="0"/>
              <a:t>Wigwam</a:t>
            </a:r>
            <a:endParaRPr lang="en-CA" dirty="0"/>
          </a:p>
        </p:txBody>
      </p:sp>
      <p:cxnSp>
        <p:nvCxnSpPr>
          <p:cNvPr id="7" name="Straight Arrow Connector 6"/>
          <p:cNvCxnSpPr/>
          <p:nvPr/>
        </p:nvCxnSpPr>
        <p:spPr>
          <a:xfrm flipV="1">
            <a:off x="6417425" y="5619404"/>
            <a:ext cx="681644" cy="448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67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Discussions Questions</a:t>
            </a:r>
            <a:endParaRPr lang="en-CA" dirty="0"/>
          </a:p>
        </p:txBody>
      </p:sp>
      <p:sp>
        <p:nvSpPr>
          <p:cNvPr id="3" name="Content Placeholder 2"/>
          <p:cNvSpPr>
            <a:spLocks noGrp="1"/>
          </p:cNvSpPr>
          <p:nvPr>
            <p:ph idx="1"/>
          </p:nvPr>
        </p:nvSpPr>
        <p:spPr/>
        <p:txBody>
          <a:bodyPr>
            <a:normAutofit/>
          </a:bodyPr>
          <a:lstStyle/>
          <a:p>
            <a:r>
              <a:rPr lang="en-CA" sz="2400" dirty="0" smtClean="0"/>
              <a:t>1. It is important to remember that these early societies were not always </a:t>
            </a:r>
            <a:r>
              <a:rPr lang="en-CA" sz="2400" dirty="0" smtClean="0"/>
              <a:t>“static</a:t>
            </a:r>
            <a:r>
              <a:rPr lang="en-CA" sz="2400" dirty="0" smtClean="0"/>
              <a:t>” and they should not be seen as stereotypes, What is meant by this statement</a:t>
            </a:r>
            <a:r>
              <a:rPr lang="en-CA" sz="2400" dirty="0" smtClean="0"/>
              <a:t>.</a:t>
            </a:r>
          </a:p>
          <a:p>
            <a:endParaRPr lang="en-CA" sz="2400" dirty="0" smtClean="0"/>
          </a:p>
          <a:p>
            <a:r>
              <a:rPr lang="en-CA" sz="2400" dirty="0" smtClean="0"/>
              <a:t>2. How did the arrival of Europeans impact the native population in regards to their identity and traditional beliefs?</a:t>
            </a:r>
            <a:endParaRPr lang="en-CA" sz="2400" dirty="0"/>
          </a:p>
        </p:txBody>
      </p:sp>
    </p:spTree>
    <p:extLst>
      <p:ext uri="{BB962C8B-B14F-4D97-AF65-F5344CB8AC3E}">
        <p14:creationId xmlns:p14="http://schemas.microsoft.com/office/powerpoint/2010/main" val="166612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3074" name="Picture 2" descr="Image result for the iroqu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80" y="452139"/>
            <a:ext cx="6096000"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00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Daily Lives and Activities</a:t>
            </a:r>
            <a:endParaRPr lang="en-CA"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400" dirty="0" smtClean="0"/>
              <a:t>These Iroquoians were hunters and farmers. The didn’t domestic animals only grew crops.</a:t>
            </a:r>
          </a:p>
          <a:p>
            <a:pPr>
              <a:buFont typeface="Courier New" panose="02070309020205020404" pitchFamily="49" charset="0"/>
              <a:buChar char="o"/>
            </a:pPr>
            <a:r>
              <a:rPr lang="en-CA" sz="2400" dirty="0" smtClean="0"/>
              <a:t>They practiced sash and burn agriculture to free up land to plant crops that consisted of the “Three Sisters”: corn, beans and squash.</a:t>
            </a:r>
          </a:p>
          <a:p>
            <a:pPr>
              <a:buFont typeface="Courier New" panose="02070309020205020404" pitchFamily="49" charset="0"/>
              <a:buChar char="o"/>
            </a:pPr>
            <a:r>
              <a:rPr lang="en-CA" sz="2400" dirty="0" smtClean="0"/>
              <a:t>Houses were clustered in villages of 1500 or more inhabitants and dated back to before 800 CE. </a:t>
            </a:r>
            <a:endParaRPr lang="en-CA" sz="2400" dirty="0"/>
          </a:p>
        </p:txBody>
      </p:sp>
      <p:pic>
        <p:nvPicPr>
          <p:cNvPr id="2050" name="Picture 2" descr="Iroquois Long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789" y="4023668"/>
            <a:ext cx="3810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0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Longhouse</a:t>
            </a:r>
            <a:endParaRPr lang="en-CA" dirty="0"/>
          </a:p>
        </p:txBody>
      </p:sp>
      <p:sp>
        <p:nvSpPr>
          <p:cNvPr id="3" name="Content Placeholder 2"/>
          <p:cNvSpPr>
            <a:spLocks noGrp="1"/>
          </p:cNvSpPr>
          <p:nvPr>
            <p:ph idx="1"/>
          </p:nvPr>
        </p:nvSpPr>
        <p:spPr>
          <a:xfrm>
            <a:off x="7547956" y="1845734"/>
            <a:ext cx="3607724" cy="4023360"/>
          </a:xfrm>
        </p:spPr>
        <p:txBody>
          <a:bodyPr>
            <a:normAutofit/>
          </a:bodyPr>
          <a:lstStyle/>
          <a:p>
            <a:r>
              <a:rPr lang="en-US" sz="2400" dirty="0"/>
              <a:t>The largest longhouse built by the Haudenosaunee was 500 feet long - most were about 100 feet long. They had barrel-vaulted roofs, and were constructed with timber and bark sheathing. Sleeping platforms line the sides. </a:t>
            </a:r>
            <a:endParaRPr lang="en-CA" sz="2400" dirty="0"/>
          </a:p>
        </p:txBody>
      </p:sp>
      <p:pic>
        <p:nvPicPr>
          <p:cNvPr id="4098" name="Picture 2" descr="Image result for the iroquo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105" y="1737360"/>
            <a:ext cx="573405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781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528858" y="1845734"/>
            <a:ext cx="2626822" cy="4023360"/>
          </a:xfrm>
        </p:spPr>
        <p:txBody>
          <a:bodyPr/>
          <a:lstStyle/>
          <a:p>
            <a:r>
              <a:rPr lang="en-US" dirty="0"/>
              <a:t>Here's an interior of a reconstructed </a:t>
            </a:r>
            <a:r>
              <a:rPr lang="en-US" dirty="0" smtClean="0"/>
              <a:t>longhouse</a:t>
            </a:r>
            <a:endParaRPr lang="en-CA" dirty="0"/>
          </a:p>
        </p:txBody>
      </p:sp>
      <p:sp>
        <p:nvSpPr>
          <p:cNvPr id="4" name="AutoShape 2" descr="https://qph.ec.quoracdn.net/main-qimg-d46c0391b7adf6cbe6efd96e2975db4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4" name="Picture 4" descr="https://qph.ec.quoracdn.net/main-qimg-d46c0391b7adf6cbe6efd96e2975db4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264795"/>
            <a:ext cx="7171803" cy="460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30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6" y="0"/>
            <a:ext cx="10058400" cy="1450757"/>
          </a:xfrm>
        </p:spPr>
        <p:txBody>
          <a:bodyPr/>
          <a:lstStyle/>
          <a:p>
            <a:r>
              <a:rPr lang="en-CA" dirty="0" smtClean="0"/>
              <a:t>The Great Peace – </a:t>
            </a:r>
            <a:r>
              <a:rPr lang="en-CA" sz="2800" dirty="0" smtClean="0"/>
              <a:t>pre-European contact</a:t>
            </a:r>
            <a:endParaRPr lang="en-CA" dirty="0"/>
          </a:p>
        </p:txBody>
      </p:sp>
      <p:sp>
        <p:nvSpPr>
          <p:cNvPr id="3" name="Content Placeholder 2"/>
          <p:cNvSpPr>
            <a:spLocks noGrp="1"/>
          </p:cNvSpPr>
          <p:nvPr>
            <p:ph idx="1"/>
          </p:nvPr>
        </p:nvSpPr>
        <p:spPr>
          <a:xfrm>
            <a:off x="565266" y="1773826"/>
            <a:ext cx="5885411" cy="4023360"/>
          </a:xfrm>
        </p:spPr>
        <p:txBody>
          <a:bodyPr>
            <a:normAutofit lnSpcReduction="10000"/>
          </a:bodyPr>
          <a:lstStyle/>
          <a:p>
            <a:pPr>
              <a:buFont typeface="Courier New" panose="02070309020205020404" pitchFamily="49" charset="0"/>
              <a:buChar char="o"/>
            </a:pPr>
            <a:r>
              <a:rPr lang="en-US" sz="2800" dirty="0" smtClean="0"/>
              <a:t>In </a:t>
            </a:r>
            <a:r>
              <a:rPr lang="en-US" sz="2800" dirty="0"/>
              <a:t>an effort to end the incessant warfare between the various nations of the </a:t>
            </a:r>
            <a:r>
              <a:rPr lang="en-US" sz="2800" dirty="0" smtClean="0"/>
              <a:t>Iroquois, the “prophet” </a:t>
            </a:r>
            <a:r>
              <a:rPr lang="en-US" sz="2800" dirty="0" err="1" smtClean="0"/>
              <a:t>Dekanawidah</a:t>
            </a:r>
            <a:r>
              <a:rPr lang="en-US" sz="2800" dirty="0" smtClean="0"/>
              <a:t> brought </a:t>
            </a:r>
            <a:r>
              <a:rPr lang="en-US" sz="2800" dirty="0"/>
              <a:t>the Iroquois </a:t>
            </a:r>
            <a:r>
              <a:rPr lang="en-US" sz="2800" dirty="0" smtClean="0"/>
              <a:t>tribes together </a:t>
            </a:r>
            <a:r>
              <a:rPr lang="en-US" sz="2800" dirty="0"/>
              <a:t>and as a symbol of their unity the long house was chosen. </a:t>
            </a:r>
            <a:endParaRPr lang="en-US" sz="2800" dirty="0" smtClean="0"/>
          </a:p>
          <a:p>
            <a:pPr>
              <a:buFont typeface="Courier New" panose="02070309020205020404" pitchFamily="49" charset="0"/>
              <a:buChar char="o"/>
            </a:pPr>
            <a:r>
              <a:rPr lang="en-US" sz="2800" dirty="0" smtClean="0"/>
              <a:t>The </a:t>
            </a:r>
            <a:r>
              <a:rPr lang="en-US" sz="2800" dirty="0"/>
              <a:t>five nations were the Mohawks, Oneidas, Onondagas, </a:t>
            </a:r>
            <a:r>
              <a:rPr lang="en-US" sz="2800" dirty="0" err="1"/>
              <a:t>Cayugas</a:t>
            </a:r>
            <a:r>
              <a:rPr lang="en-US" sz="2800" dirty="0"/>
              <a:t>, </a:t>
            </a:r>
            <a:r>
              <a:rPr lang="en-US" sz="2800" dirty="0" err="1"/>
              <a:t>Senecas</a:t>
            </a:r>
            <a:r>
              <a:rPr lang="en-US" sz="2800" dirty="0"/>
              <a:t>  and in the eighteenth century the </a:t>
            </a:r>
            <a:r>
              <a:rPr lang="en-US" sz="2800" dirty="0" err="1"/>
              <a:t>Tuscaroras</a:t>
            </a:r>
            <a:r>
              <a:rPr lang="en-US" sz="2800" dirty="0"/>
              <a:t> joined.</a:t>
            </a:r>
          </a:p>
          <a:p>
            <a:pPr>
              <a:buFont typeface="Courier New" panose="02070309020205020404" pitchFamily="49" charset="0"/>
              <a:buChar char="o"/>
            </a:pPr>
            <a:endParaRPr lang="en-CA" sz="2800" dirty="0"/>
          </a:p>
        </p:txBody>
      </p:sp>
      <p:pic>
        <p:nvPicPr>
          <p:cNvPr id="6146" name="Picture 2" descr="Image result for dekanawid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245" y="1845734"/>
            <a:ext cx="47625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3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138" y="1409811"/>
            <a:ext cx="10058400" cy="4023360"/>
          </a:xfrm>
        </p:spPr>
        <p:txBody>
          <a:bodyPr/>
          <a:lstStyle/>
          <a:p>
            <a:r>
              <a:rPr lang="en-CA" dirty="0" smtClean="0"/>
              <a:t>Modern Day Confederacy</a:t>
            </a:r>
            <a:endParaRPr lang="en-CA"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291841" y="1113905"/>
            <a:ext cx="7863840" cy="5020287"/>
          </a:xfrm>
          <a:prstGeom prst="rect">
            <a:avLst/>
          </a:prstGeom>
        </p:spPr>
      </p:pic>
    </p:spTree>
    <p:extLst>
      <p:ext uri="{BB962C8B-B14F-4D97-AF65-F5344CB8AC3E}">
        <p14:creationId xmlns:p14="http://schemas.microsoft.com/office/powerpoint/2010/main" val="78543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Video Links</a:t>
            </a:r>
            <a:endParaRPr lang="en-CA" dirty="0"/>
          </a:p>
        </p:txBody>
      </p:sp>
      <p:sp>
        <p:nvSpPr>
          <p:cNvPr id="3" name="Content Placeholder 2"/>
          <p:cNvSpPr>
            <a:spLocks noGrp="1"/>
          </p:cNvSpPr>
          <p:nvPr>
            <p:ph idx="1"/>
          </p:nvPr>
        </p:nvSpPr>
        <p:spPr/>
        <p:txBody>
          <a:bodyPr>
            <a:normAutofit/>
          </a:bodyPr>
          <a:lstStyle/>
          <a:p>
            <a:pPr algn="ctr"/>
            <a:r>
              <a:rPr lang="en-CA" sz="3200" dirty="0" smtClean="0">
                <a:hlinkClick r:id="rId3"/>
              </a:rPr>
              <a:t>Heritage Minute</a:t>
            </a:r>
            <a:endParaRPr lang="en-CA" sz="3200" dirty="0" smtClean="0"/>
          </a:p>
          <a:p>
            <a:pPr algn="ctr"/>
            <a:endParaRPr lang="en-CA" sz="3200" dirty="0"/>
          </a:p>
          <a:p>
            <a:pPr algn="ctr"/>
            <a:r>
              <a:rPr lang="en-CA" sz="3200" dirty="0" smtClean="0">
                <a:hlinkClick r:id="rId4"/>
              </a:rPr>
              <a:t>We are the </a:t>
            </a:r>
            <a:r>
              <a:rPr lang="en-CA" sz="3200" dirty="0" err="1" smtClean="0">
                <a:hlinkClick r:id="rId4"/>
              </a:rPr>
              <a:t>Haudenonsaunee</a:t>
            </a:r>
            <a:endParaRPr lang="en-CA" sz="3200" dirty="0"/>
          </a:p>
        </p:txBody>
      </p:sp>
    </p:spTree>
    <p:extLst>
      <p:ext uri="{BB962C8B-B14F-4D97-AF65-F5344CB8AC3E}">
        <p14:creationId xmlns:p14="http://schemas.microsoft.com/office/powerpoint/2010/main" val="3123462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184</TotalTime>
  <Words>1398</Words>
  <Application>Microsoft Office PowerPoint</Application>
  <PresentationFormat>Widescreen</PresentationFormat>
  <Paragraphs>107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Retrospect</vt:lpstr>
      <vt:lpstr>Aboriginal Peoples of Canada: Early Times Iroquoian Peoples, Algonquian Peoples and Peoples of the Forest and Sub-Arctic </vt:lpstr>
      <vt:lpstr>Haudenosaunee (Iroquois)</vt:lpstr>
      <vt:lpstr>PowerPoint Presentation</vt:lpstr>
      <vt:lpstr>Daily Lives and Activities</vt:lpstr>
      <vt:lpstr>Longhouse</vt:lpstr>
      <vt:lpstr>PowerPoint Presentation</vt:lpstr>
      <vt:lpstr>The Great Peace – pre-European contact</vt:lpstr>
      <vt:lpstr>PowerPoint Presentation</vt:lpstr>
      <vt:lpstr>Video Links</vt:lpstr>
      <vt:lpstr>Brief Historical Summary</vt:lpstr>
      <vt:lpstr>Influence and Importance</vt:lpstr>
      <vt:lpstr>PowerPoint Presentation</vt:lpstr>
      <vt:lpstr>The Algonquin</vt:lpstr>
      <vt:lpstr>The Mi’kmaq</vt:lpstr>
      <vt:lpstr>Mi’kmaq Creation Story</vt:lpstr>
      <vt:lpstr>Politics</vt:lpstr>
      <vt:lpstr>PowerPoint Presentation</vt:lpstr>
      <vt:lpstr>Mi’kmaq Society</vt:lpstr>
      <vt:lpstr>PowerPoint Presentation</vt:lpstr>
      <vt:lpstr>Spoils of War</vt:lpstr>
      <vt:lpstr>Society</vt:lpstr>
      <vt:lpstr>Fate</vt:lpstr>
      <vt:lpstr>Peoples of the Forest and Sub-Artic</vt:lpstr>
      <vt:lpstr>Survival</vt:lpstr>
      <vt:lpstr>Today</vt:lpstr>
      <vt:lpstr>Shelter</vt:lpstr>
      <vt:lpstr>Discussions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Peoples of Canada: Early Times Iroquoian Peoples, Algonquian Peoples and Peoples of the Forest and Sub-Arctic</dc:title>
  <dc:creator>Champion, Andrew    (ASD-W)</dc:creator>
  <cp:lastModifiedBy>Champion, Andrew    (ASD-W)</cp:lastModifiedBy>
  <cp:revision>28</cp:revision>
  <dcterms:created xsi:type="dcterms:W3CDTF">2017-09-25T01:02:48Z</dcterms:created>
  <dcterms:modified xsi:type="dcterms:W3CDTF">2017-09-25T15:32:25Z</dcterms:modified>
</cp:coreProperties>
</file>