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377" autoAdjust="0"/>
  </p:normalViewPr>
  <p:slideViewPr>
    <p:cSldViewPr snapToGrid="0">
      <p:cViewPr varScale="1">
        <p:scale>
          <a:sx n="49" d="100"/>
          <a:sy n="49" d="100"/>
        </p:scale>
        <p:origin x="145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785544-3C2E-4689-AE7D-BD871D961113}" type="datetimeFigureOut">
              <a:rPr lang="en-CA" smtClean="0"/>
              <a:t>2017-10-17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BD5C11-64CE-410F-87B1-070E88423265}" type="slidenum">
              <a:rPr lang="en-CA" smtClean="0"/>
              <a:t>‹#›</a:t>
            </a:fld>
            <a:endParaRPr lang="en-CA"/>
          </a:p>
        </p:txBody>
      </p:sp>
    </p:spTree>
    <p:extLst>
      <p:ext uri="{BB962C8B-B14F-4D97-AF65-F5344CB8AC3E}">
        <p14:creationId xmlns:p14="http://schemas.microsoft.com/office/powerpoint/2010/main" val="179750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BBD5C11-64CE-410F-87B1-070E88423265}" type="slidenum">
              <a:rPr lang="en-CA" smtClean="0"/>
              <a:t>1</a:t>
            </a:fld>
            <a:endParaRPr lang="en-CA"/>
          </a:p>
        </p:txBody>
      </p:sp>
    </p:spTree>
    <p:extLst>
      <p:ext uri="{BB962C8B-B14F-4D97-AF65-F5344CB8AC3E}">
        <p14:creationId xmlns:p14="http://schemas.microsoft.com/office/powerpoint/2010/main" val="407825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BBD5C11-64CE-410F-87B1-070E88423265}" type="slidenum">
              <a:rPr lang="en-CA" smtClean="0"/>
              <a:t>10</a:t>
            </a:fld>
            <a:endParaRPr lang="en-CA"/>
          </a:p>
        </p:txBody>
      </p:sp>
    </p:spTree>
    <p:extLst>
      <p:ext uri="{BB962C8B-B14F-4D97-AF65-F5344CB8AC3E}">
        <p14:creationId xmlns:p14="http://schemas.microsoft.com/office/powerpoint/2010/main" val="39501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aboriginals of Canada</a:t>
            </a:r>
            <a:r>
              <a:rPr lang="en-CA" baseline="0" dirty="0" smtClean="0"/>
              <a:t> often would play one colonial power against the other in an attempt to get the best deal for trading alliances. With the French gone they no longer had a bargaining tool and they lost their strategic position.</a:t>
            </a:r>
          </a:p>
          <a:p>
            <a:r>
              <a:rPr lang="en-CA" baseline="0" dirty="0" smtClean="0"/>
              <a:t>British Commander-in-Chief Jeffery Amherst thought that the “distribution gifts” were no better than bribery. There gifts were originally agreed upon for allowing the French and English settlers to live on Aboriginal lands. The movements of these gifts(namely guns and ammo) ceased and the aboriginal population had relied on theses gifts or generations, they were in dire straights.</a:t>
            </a:r>
            <a:endParaRPr lang="en-CA" dirty="0"/>
          </a:p>
        </p:txBody>
      </p:sp>
      <p:sp>
        <p:nvSpPr>
          <p:cNvPr id="4" name="Slide Number Placeholder 3"/>
          <p:cNvSpPr>
            <a:spLocks noGrp="1"/>
          </p:cNvSpPr>
          <p:nvPr>
            <p:ph type="sldNum" sz="quarter" idx="10"/>
          </p:nvPr>
        </p:nvSpPr>
        <p:spPr/>
        <p:txBody>
          <a:bodyPr/>
          <a:lstStyle/>
          <a:p>
            <a:fld id="{CBBD5C11-64CE-410F-87B1-070E88423265}" type="slidenum">
              <a:rPr lang="en-CA" smtClean="0"/>
              <a:t>11</a:t>
            </a:fld>
            <a:endParaRPr lang="en-CA"/>
          </a:p>
        </p:txBody>
      </p:sp>
    </p:spTree>
    <p:extLst>
      <p:ext uri="{BB962C8B-B14F-4D97-AF65-F5344CB8AC3E}">
        <p14:creationId xmlns:p14="http://schemas.microsoft.com/office/powerpoint/2010/main" val="144798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Pontiac had attempted to</a:t>
            </a:r>
            <a:r>
              <a:rPr lang="en-CA" baseline="0" dirty="0" smtClean="0"/>
              <a:t> broker a deal with the British after the conquest but was not successful. He meet with The Grand Council of the Huron, Odawa, and the Potawatomi people and expressed his concern about how the British laughed at the death of their people .</a:t>
            </a:r>
            <a:endParaRPr lang="en-CA" dirty="0"/>
          </a:p>
        </p:txBody>
      </p:sp>
      <p:sp>
        <p:nvSpPr>
          <p:cNvPr id="4" name="Slide Number Placeholder 3"/>
          <p:cNvSpPr>
            <a:spLocks noGrp="1"/>
          </p:cNvSpPr>
          <p:nvPr>
            <p:ph type="sldNum" sz="quarter" idx="10"/>
          </p:nvPr>
        </p:nvSpPr>
        <p:spPr/>
        <p:txBody>
          <a:bodyPr/>
          <a:lstStyle/>
          <a:p>
            <a:fld id="{CBBD5C11-64CE-410F-87B1-070E88423265}" type="slidenum">
              <a:rPr lang="en-CA" smtClean="0"/>
              <a:t>12</a:t>
            </a:fld>
            <a:endParaRPr lang="en-CA"/>
          </a:p>
        </p:txBody>
      </p:sp>
    </p:spTree>
    <p:extLst>
      <p:ext uri="{BB962C8B-B14F-4D97-AF65-F5344CB8AC3E}">
        <p14:creationId xmlns:p14="http://schemas.microsoft.com/office/powerpoint/2010/main" val="18229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Homes</a:t>
            </a:r>
            <a:r>
              <a:rPr lang="en-CA" baseline="0" dirty="0" smtClean="0"/>
              <a:t> and farms were destroyed and many settlers were killed. Over 2000 settlers were massacred and 400 soldiers were killed.</a:t>
            </a:r>
            <a:endParaRPr lang="en-CA" dirty="0"/>
          </a:p>
        </p:txBody>
      </p:sp>
      <p:sp>
        <p:nvSpPr>
          <p:cNvPr id="4" name="Slide Number Placeholder 3"/>
          <p:cNvSpPr>
            <a:spLocks noGrp="1"/>
          </p:cNvSpPr>
          <p:nvPr>
            <p:ph type="sldNum" sz="quarter" idx="10"/>
          </p:nvPr>
        </p:nvSpPr>
        <p:spPr/>
        <p:txBody>
          <a:bodyPr/>
          <a:lstStyle/>
          <a:p>
            <a:fld id="{CBBD5C11-64CE-410F-87B1-070E88423265}" type="slidenum">
              <a:rPr lang="en-CA" smtClean="0"/>
              <a:t>13</a:t>
            </a:fld>
            <a:endParaRPr lang="en-CA"/>
          </a:p>
        </p:txBody>
      </p:sp>
    </p:spTree>
    <p:extLst>
      <p:ext uri="{BB962C8B-B14F-4D97-AF65-F5344CB8AC3E}">
        <p14:creationId xmlns:p14="http://schemas.microsoft.com/office/powerpoint/2010/main" val="180695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Pontiac warned</a:t>
            </a:r>
            <a:r>
              <a:rPr lang="en-CA" baseline="0" dirty="0" smtClean="0"/>
              <a:t> his people about the threat of letting a white man into their midst. He knew of smallpox, and other maladies that would decimate the aboriginal populations.</a:t>
            </a:r>
            <a:endParaRPr lang="en-CA" dirty="0"/>
          </a:p>
        </p:txBody>
      </p:sp>
      <p:sp>
        <p:nvSpPr>
          <p:cNvPr id="4" name="Slide Number Placeholder 3"/>
          <p:cNvSpPr>
            <a:spLocks noGrp="1"/>
          </p:cNvSpPr>
          <p:nvPr>
            <p:ph type="sldNum" sz="quarter" idx="10"/>
          </p:nvPr>
        </p:nvSpPr>
        <p:spPr/>
        <p:txBody>
          <a:bodyPr/>
          <a:lstStyle/>
          <a:p>
            <a:fld id="{CBBD5C11-64CE-410F-87B1-070E88423265}" type="slidenum">
              <a:rPr lang="en-CA" smtClean="0"/>
              <a:t>14</a:t>
            </a:fld>
            <a:endParaRPr lang="en-CA"/>
          </a:p>
        </p:txBody>
      </p:sp>
    </p:spTree>
    <p:extLst>
      <p:ext uri="{BB962C8B-B14F-4D97-AF65-F5344CB8AC3E}">
        <p14:creationId xmlns:p14="http://schemas.microsoft.com/office/powerpoint/2010/main" val="186748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BBD5C11-64CE-410F-87B1-070E88423265}" type="slidenum">
              <a:rPr lang="en-CA" smtClean="0"/>
              <a:t>15</a:t>
            </a:fld>
            <a:endParaRPr lang="en-CA"/>
          </a:p>
        </p:txBody>
      </p:sp>
    </p:spTree>
    <p:extLst>
      <p:ext uri="{BB962C8B-B14F-4D97-AF65-F5344CB8AC3E}">
        <p14:creationId xmlns:p14="http://schemas.microsoft.com/office/powerpoint/2010/main" val="3597708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BBD5C11-64CE-410F-87B1-070E88423265}" type="slidenum">
              <a:rPr lang="en-CA" smtClean="0"/>
              <a:t>16</a:t>
            </a:fld>
            <a:endParaRPr lang="en-CA"/>
          </a:p>
        </p:txBody>
      </p:sp>
    </p:spTree>
    <p:extLst>
      <p:ext uri="{BB962C8B-B14F-4D97-AF65-F5344CB8AC3E}">
        <p14:creationId xmlns:p14="http://schemas.microsoft.com/office/powerpoint/2010/main" val="21127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such</a:t>
            </a:r>
            <a:r>
              <a:rPr lang="en-CA" baseline="0" dirty="0" smtClean="0"/>
              <a:t> example is the distinct form of feudalism that took root in New France in the 1620s and would last for 200 year until 1854, long after the Fr. </a:t>
            </a:r>
            <a:r>
              <a:rPr lang="en-CA" baseline="0" dirty="0" err="1" smtClean="0"/>
              <a:t>Revloution</a:t>
            </a:r>
            <a:r>
              <a:rPr lang="en-CA" baseline="0" dirty="0" smtClean="0"/>
              <a:t> had wiped out these hereditary rights back in old France.</a:t>
            </a:r>
            <a:endParaRPr lang="en-CA" dirty="0"/>
          </a:p>
        </p:txBody>
      </p:sp>
      <p:sp>
        <p:nvSpPr>
          <p:cNvPr id="4" name="Slide Number Placeholder 3"/>
          <p:cNvSpPr>
            <a:spLocks noGrp="1"/>
          </p:cNvSpPr>
          <p:nvPr>
            <p:ph type="sldNum" sz="quarter" idx="10"/>
          </p:nvPr>
        </p:nvSpPr>
        <p:spPr/>
        <p:txBody>
          <a:bodyPr/>
          <a:lstStyle/>
          <a:p>
            <a:fld id="{CBBD5C11-64CE-410F-87B1-070E88423265}" type="slidenum">
              <a:rPr lang="en-CA" smtClean="0"/>
              <a:t>2</a:t>
            </a:fld>
            <a:endParaRPr lang="en-CA"/>
          </a:p>
        </p:txBody>
      </p:sp>
    </p:spTree>
    <p:extLst>
      <p:ext uri="{BB962C8B-B14F-4D97-AF65-F5344CB8AC3E}">
        <p14:creationId xmlns:p14="http://schemas.microsoft.com/office/powerpoint/2010/main" val="190357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BBD5C11-64CE-410F-87B1-070E88423265}" type="slidenum">
              <a:rPr lang="en-CA" smtClean="0"/>
              <a:t>3</a:t>
            </a:fld>
            <a:endParaRPr lang="en-CA"/>
          </a:p>
        </p:txBody>
      </p:sp>
    </p:spTree>
    <p:extLst>
      <p:ext uri="{BB962C8B-B14F-4D97-AF65-F5344CB8AC3E}">
        <p14:creationId xmlns:p14="http://schemas.microsoft.com/office/powerpoint/2010/main" val="370564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Access to water</a:t>
            </a:r>
            <a:r>
              <a:rPr lang="en-CA" baseline="0" dirty="0" smtClean="0"/>
              <a:t> was essential for this system to work as most plots of land had to have farms that were used to feed the owners and people who worked there.</a:t>
            </a:r>
            <a:endParaRPr lang="en-CA" dirty="0"/>
          </a:p>
        </p:txBody>
      </p:sp>
      <p:sp>
        <p:nvSpPr>
          <p:cNvPr id="4" name="Slide Number Placeholder 3"/>
          <p:cNvSpPr>
            <a:spLocks noGrp="1"/>
          </p:cNvSpPr>
          <p:nvPr>
            <p:ph type="sldNum" sz="quarter" idx="10"/>
          </p:nvPr>
        </p:nvSpPr>
        <p:spPr/>
        <p:txBody>
          <a:bodyPr/>
          <a:lstStyle/>
          <a:p>
            <a:fld id="{CBBD5C11-64CE-410F-87B1-070E88423265}" type="slidenum">
              <a:rPr lang="en-CA" smtClean="0"/>
              <a:t>4</a:t>
            </a:fld>
            <a:endParaRPr lang="en-CA"/>
          </a:p>
        </p:txBody>
      </p:sp>
    </p:spTree>
    <p:extLst>
      <p:ext uri="{BB962C8B-B14F-4D97-AF65-F5344CB8AC3E}">
        <p14:creationId xmlns:p14="http://schemas.microsoft.com/office/powerpoint/2010/main" val="308390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Official</a:t>
            </a:r>
            <a:r>
              <a:rPr lang="en-CA" baseline="0" dirty="0" smtClean="0"/>
              <a:t> term for habitants is </a:t>
            </a:r>
            <a:r>
              <a:rPr lang="en-CA" baseline="0" dirty="0" err="1" smtClean="0"/>
              <a:t>censitaire</a:t>
            </a:r>
            <a:r>
              <a:rPr lang="en-CA" baseline="0" dirty="0" smtClean="0"/>
              <a:t>.</a:t>
            </a:r>
          </a:p>
          <a:p>
            <a:r>
              <a:rPr lang="en-CA" baseline="0" dirty="0" smtClean="0"/>
              <a:t>The relationship between the habitants and the lords never escalated as it had in Europe simply because the lords were forced to live on the land(many did not), usually working along side the habitants.</a:t>
            </a:r>
            <a:endParaRPr lang="en-CA" dirty="0"/>
          </a:p>
        </p:txBody>
      </p:sp>
      <p:sp>
        <p:nvSpPr>
          <p:cNvPr id="4" name="Slide Number Placeholder 3"/>
          <p:cNvSpPr>
            <a:spLocks noGrp="1"/>
          </p:cNvSpPr>
          <p:nvPr>
            <p:ph type="sldNum" sz="quarter" idx="10"/>
          </p:nvPr>
        </p:nvSpPr>
        <p:spPr/>
        <p:txBody>
          <a:bodyPr/>
          <a:lstStyle/>
          <a:p>
            <a:fld id="{CBBD5C11-64CE-410F-87B1-070E88423265}" type="slidenum">
              <a:rPr lang="en-CA" smtClean="0"/>
              <a:t>5</a:t>
            </a:fld>
            <a:endParaRPr lang="en-CA"/>
          </a:p>
        </p:txBody>
      </p:sp>
    </p:spTree>
    <p:extLst>
      <p:ext uri="{BB962C8B-B14F-4D97-AF65-F5344CB8AC3E}">
        <p14:creationId xmlns:p14="http://schemas.microsoft.com/office/powerpoint/2010/main" val="326503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Angelo-American colonies, where</a:t>
            </a:r>
            <a:r>
              <a:rPr lang="en-CA" baseline="0" dirty="0" smtClean="0"/>
              <a:t> individual initiative was rewarded, expansion occurred at a staggering rate. Bringing a class-conscious system into the new world seemed an odd thing to do as the New World was supposed to be an opportunity for prosperity, a new start and a change from the old ways.</a:t>
            </a:r>
            <a:endParaRPr lang="en-CA" dirty="0"/>
          </a:p>
        </p:txBody>
      </p:sp>
      <p:sp>
        <p:nvSpPr>
          <p:cNvPr id="4" name="Slide Number Placeholder 3"/>
          <p:cNvSpPr>
            <a:spLocks noGrp="1"/>
          </p:cNvSpPr>
          <p:nvPr>
            <p:ph type="sldNum" sz="quarter" idx="10"/>
          </p:nvPr>
        </p:nvSpPr>
        <p:spPr/>
        <p:txBody>
          <a:bodyPr/>
          <a:lstStyle/>
          <a:p>
            <a:fld id="{CBBD5C11-64CE-410F-87B1-070E88423265}" type="slidenum">
              <a:rPr lang="en-CA" smtClean="0"/>
              <a:t>6</a:t>
            </a:fld>
            <a:endParaRPr lang="en-CA"/>
          </a:p>
        </p:txBody>
      </p:sp>
    </p:spTree>
    <p:extLst>
      <p:ext uri="{BB962C8B-B14F-4D97-AF65-F5344CB8AC3E}">
        <p14:creationId xmlns:p14="http://schemas.microsoft.com/office/powerpoint/2010/main" val="357872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officials from France often complained that the habitants of Canada were “too proud”.</a:t>
            </a:r>
            <a:endParaRPr lang="en-CA" dirty="0"/>
          </a:p>
        </p:txBody>
      </p:sp>
      <p:sp>
        <p:nvSpPr>
          <p:cNvPr id="4" name="Slide Number Placeholder 3"/>
          <p:cNvSpPr>
            <a:spLocks noGrp="1"/>
          </p:cNvSpPr>
          <p:nvPr>
            <p:ph type="sldNum" sz="quarter" idx="10"/>
          </p:nvPr>
        </p:nvSpPr>
        <p:spPr/>
        <p:txBody>
          <a:bodyPr/>
          <a:lstStyle/>
          <a:p>
            <a:fld id="{CBBD5C11-64CE-410F-87B1-070E88423265}" type="slidenum">
              <a:rPr lang="en-CA" smtClean="0"/>
              <a:t>7</a:t>
            </a:fld>
            <a:endParaRPr lang="en-CA"/>
          </a:p>
        </p:txBody>
      </p:sp>
    </p:spTree>
    <p:extLst>
      <p:ext uri="{BB962C8B-B14F-4D97-AF65-F5344CB8AC3E}">
        <p14:creationId xmlns:p14="http://schemas.microsoft.com/office/powerpoint/2010/main" val="33193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Merchants</a:t>
            </a:r>
            <a:r>
              <a:rPr lang="en-CA" baseline="0" dirty="0" smtClean="0"/>
              <a:t> and the upper class also participated in the slave trade.</a:t>
            </a:r>
          </a:p>
          <a:p>
            <a:r>
              <a:rPr lang="en-CA" dirty="0" smtClean="0"/>
              <a:t>If you doubted that</a:t>
            </a:r>
            <a:r>
              <a:rPr lang="en-CA" baseline="0" dirty="0" smtClean="0"/>
              <a:t> Canadians were better then their American counterparts when it came to slavery just consider the passage from the Code Noire of New France.</a:t>
            </a:r>
            <a:endParaRPr lang="en-CA" dirty="0"/>
          </a:p>
        </p:txBody>
      </p:sp>
      <p:sp>
        <p:nvSpPr>
          <p:cNvPr id="4" name="Slide Number Placeholder 3"/>
          <p:cNvSpPr>
            <a:spLocks noGrp="1"/>
          </p:cNvSpPr>
          <p:nvPr>
            <p:ph type="sldNum" sz="quarter" idx="10"/>
          </p:nvPr>
        </p:nvSpPr>
        <p:spPr/>
        <p:txBody>
          <a:bodyPr/>
          <a:lstStyle/>
          <a:p>
            <a:fld id="{CBBD5C11-64CE-410F-87B1-070E88423265}" type="slidenum">
              <a:rPr lang="en-CA" smtClean="0"/>
              <a:t>8</a:t>
            </a:fld>
            <a:endParaRPr lang="en-CA"/>
          </a:p>
        </p:txBody>
      </p:sp>
    </p:spTree>
    <p:extLst>
      <p:ext uri="{BB962C8B-B14F-4D97-AF65-F5344CB8AC3E}">
        <p14:creationId xmlns:p14="http://schemas.microsoft.com/office/powerpoint/2010/main" val="387644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BBD5C11-64CE-410F-87B1-070E88423265}" type="slidenum">
              <a:rPr lang="en-CA" smtClean="0"/>
              <a:t>9</a:t>
            </a:fld>
            <a:endParaRPr lang="en-CA"/>
          </a:p>
        </p:txBody>
      </p:sp>
    </p:spTree>
    <p:extLst>
      <p:ext uri="{BB962C8B-B14F-4D97-AF65-F5344CB8AC3E}">
        <p14:creationId xmlns:p14="http://schemas.microsoft.com/office/powerpoint/2010/main" val="92268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10/17/2017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10/17/2017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281129"/>
            <a:ext cx="10993549" cy="1475013"/>
          </a:xfrm>
        </p:spPr>
        <p:txBody>
          <a:bodyPr/>
          <a:lstStyle/>
          <a:p>
            <a:r>
              <a:rPr lang="en-CA" dirty="0" smtClean="0"/>
              <a:t>Life in New France </a:t>
            </a:r>
            <a:endParaRPr lang="en-CA" dirty="0"/>
          </a:p>
        </p:txBody>
      </p:sp>
      <p:sp>
        <p:nvSpPr>
          <p:cNvPr id="3" name="Subtitle 2"/>
          <p:cNvSpPr>
            <a:spLocks noGrp="1"/>
          </p:cNvSpPr>
          <p:nvPr>
            <p:ph type="subTitle" idx="1"/>
          </p:nvPr>
        </p:nvSpPr>
        <p:spPr/>
        <p:txBody>
          <a:bodyPr/>
          <a:lstStyle/>
          <a:p>
            <a:endParaRPr lang="en-CA" dirty="0"/>
          </a:p>
        </p:txBody>
      </p:sp>
      <p:pic>
        <p:nvPicPr>
          <p:cNvPr id="1026" name="Picture 2" descr="https://intermediatenewfrance.files.wordpress.com/2011/12/cropped-new-fr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95" y="2092038"/>
            <a:ext cx="11451686" cy="448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48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81193" y="2180496"/>
            <a:ext cx="3523880" cy="3678303"/>
          </a:xfrm>
        </p:spPr>
        <p:txBody>
          <a:bodyPr>
            <a:normAutofit/>
          </a:bodyPr>
          <a:lstStyle/>
          <a:p>
            <a:r>
              <a:rPr lang="en-US" sz="2800" dirty="0">
                <a:latin typeface="Calibri Light" panose="020F0302020204030204" pitchFamily="34" charset="0"/>
                <a:cs typeface="Calibri Light" panose="020F0302020204030204" pitchFamily="34" charset="0"/>
              </a:rPr>
              <a:t>Announcement of sale of slaves appeared in the Quebec Gazette May </a:t>
            </a:r>
            <a:r>
              <a:rPr lang="en-US" sz="2800" dirty="0" smtClean="0">
                <a:latin typeface="Calibri Light" panose="020F0302020204030204" pitchFamily="34" charset="0"/>
                <a:cs typeface="Calibri Light" panose="020F0302020204030204" pitchFamily="34" charset="0"/>
              </a:rPr>
              <a:t>12, 1785.</a:t>
            </a:r>
            <a:endParaRPr lang="en-CA" sz="2800" dirty="0">
              <a:latin typeface="Calibri Light" panose="020F0302020204030204" pitchFamily="34" charset="0"/>
              <a:cs typeface="Calibri Light" panose="020F0302020204030204" pitchFamily="34" charset="0"/>
            </a:endParaRPr>
          </a:p>
        </p:txBody>
      </p:sp>
      <p:pic>
        <p:nvPicPr>
          <p:cNvPr id="6146" name="Picture 2" descr="Image result for slavery in new 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459" y="1781271"/>
            <a:ext cx="76200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5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Aboriginal Peoples and the Conquest</a:t>
            </a:r>
            <a:endParaRPr lang="en-CA" dirty="0"/>
          </a:p>
        </p:txBody>
      </p:sp>
      <p:sp>
        <p:nvSpPr>
          <p:cNvPr id="3" name="Content Placeholder 2"/>
          <p:cNvSpPr>
            <a:spLocks noGrp="1"/>
          </p:cNvSpPr>
          <p:nvPr>
            <p:ph idx="1"/>
          </p:nvPr>
        </p:nvSpPr>
        <p:spPr/>
        <p:txBody>
          <a:bodyPr>
            <a:normAutofit/>
          </a:bodyPr>
          <a:lstStyle/>
          <a:p>
            <a:r>
              <a:rPr lang="en-CA" sz="2800" dirty="0" smtClean="0">
                <a:latin typeface="Calibri Light" panose="020F0302020204030204" pitchFamily="34" charset="0"/>
                <a:cs typeface="Calibri Light" panose="020F0302020204030204" pitchFamily="34" charset="0"/>
              </a:rPr>
              <a:t>After the defeat of the French by the British at the Plains of Abraham and in Montreal it was felt as a “bitter blow” to French </a:t>
            </a:r>
            <a:r>
              <a:rPr lang="en-CA" sz="2800" dirty="0" err="1" smtClean="0">
                <a:latin typeface="Calibri Light" panose="020F0302020204030204" pitchFamily="34" charset="0"/>
                <a:cs typeface="Calibri Light" panose="020F0302020204030204" pitchFamily="34" charset="0"/>
              </a:rPr>
              <a:t>Canadiens</a:t>
            </a:r>
            <a:r>
              <a:rPr lang="en-CA" sz="2800" dirty="0">
                <a:latin typeface="Calibri Light" panose="020F0302020204030204" pitchFamily="34" charset="0"/>
                <a:cs typeface="Calibri Light" panose="020F0302020204030204" pitchFamily="34" charset="0"/>
              </a:rPr>
              <a:t> </a:t>
            </a:r>
            <a:r>
              <a:rPr lang="en-CA" sz="2800" dirty="0" smtClean="0">
                <a:latin typeface="Calibri Light" panose="020F0302020204030204" pitchFamily="34" charset="0"/>
                <a:cs typeface="Calibri Light" panose="020F0302020204030204" pitchFamily="34" charset="0"/>
              </a:rPr>
              <a:t>but to the Aboriginal population it was devastating. </a:t>
            </a:r>
          </a:p>
          <a:p>
            <a:r>
              <a:rPr lang="en-CA" sz="2800" dirty="0" smtClean="0">
                <a:latin typeface="Calibri Light" panose="020F0302020204030204" pitchFamily="34" charset="0"/>
                <a:cs typeface="Calibri Light" panose="020F0302020204030204" pitchFamily="34" charset="0"/>
              </a:rPr>
              <a:t>The Aboriginal population lost the bargaining position between the French and the English; they lost the distribution gifts that were heavily relied on and the new settlers encroached farther into their lands.</a:t>
            </a:r>
            <a:endParaRPr lang="en-CA"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207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Pontiac, the War Chief</a:t>
            </a:r>
            <a:endParaRPr lang="en-CA" dirty="0"/>
          </a:p>
        </p:txBody>
      </p:sp>
      <p:sp>
        <p:nvSpPr>
          <p:cNvPr id="3" name="Content Placeholder 2"/>
          <p:cNvSpPr>
            <a:spLocks noGrp="1"/>
          </p:cNvSpPr>
          <p:nvPr>
            <p:ph idx="1"/>
          </p:nvPr>
        </p:nvSpPr>
        <p:spPr>
          <a:xfrm>
            <a:off x="581192" y="2180496"/>
            <a:ext cx="5780697" cy="4278670"/>
          </a:xfrm>
        </p:spPr>
        <p:txBody>
          <a:bodyPr>
            <a:normAutofit/>
          </a:bodyPr>
          <a:lstStyle/>
          <a:p>
            <a:r>
              <a:rPr lang="en-CA" sz="2800" dirty="0" smtClean="0">
                <a:latin typeface="Calibri Light" panose="020F0302020204030204" pitchFamily="34" charset="0"/>
                <a:cs typeface="Calibri Light" panose="020F0302020204030204" pitchFamily="34" charset="0"/>
              </a:rPr>
              <a:t>Pontiac, an Ottawa (Odawa)war chief, had fought as an ally with the French in Montreal. He saw the suffering of his people after the British victory and attempted to unite the 7 Tribes in an attempt to fight the English and drive them out of their land.</a:t>
            </a:r>
            <a:endParaRPr lang="en-CA" sz="2800" dirty="0">
              <a:latin typeface="Calibri Light" panose="020F0302020204030204" pitchFamily="34" charset="0"/>
              <a:cs typeface="Calibri Light" panose="020F0302020204030204" pitchFamily="34" charset="0"/>
            </a:endParaRPr>
          </a:p>
        </p:txBody>
      </p:sp>
      <p:pic>
        <p:nvPicPr>
          <p:cNvPr id="71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111" y="1645716"/>
            <a:ext cx="4256697" cy="521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80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Chief Pontiac </a:t>
            </a:r>
            <a:endParaRPr lang="en-CA" dirty="0"/>
          </a:p>
        </p:txBody>
      </p:sp>
      <p:sp>
        <p:nvSpPr>
          <p:cNvPr id="3" name="Content Placeholder 2"/>
          <p:cNvSpPr>
            <a:spLocks noGrp="1"/>
          </p:cNvSpPr>
          <p:nvPr>
            <p:ph idx="1"/>
          </p:nvPr>
        </p:nvSpPr>
        <p:spPr>
          <a:xfrm>
            <a:off x="269907" y="1382827"/>
            <a:ext cx="5547233" cy="5942100"/>
          </a:xfrm>
        </p:spPr>
        <p:txBody>
          <a:bodyPr>
            <a:normAutofit/>
          </a:bodyPr>
          <a:lstStyle/>
          <a:p>
            <a:r>
              <a:rPr lang="en-CA" sz="2800" dirty="0" smtClean="0">
                <a:latin typeface="Calibri Light" panose="020F0302020204030204" pitchFamily="34" charset="0"/>
                <a:cs typeface="Calibri Light" panose="020F0302020204030204" pitchFamily="34" charset="0"/>
              </a:rPr>
              <a:t>In 1763, under the encouragement from remaining French settlers, the Aboriginals began attacking British outposts and forts. Pontiac and the Seven Nations Confederacy failed to take Fort Detroit but managed to capture 9 British forts and took control of the regions north and west of the thirteen colonies.</a:t>
            </a:r>
            <a:endParaRPr lang="en-CA" sz="2800" dirty="0">
              <a:latin typeface="Calibri Light" panose="020F0302020204030204" pitchFamily="34" charset="0"/>
              <a:cs typeface="Calibri Light" panose="020F0302020204030204" pitchFamily="34" charset="0"/>
            </a:endParaRPr>
          </a:p>
        </p:txBody>
      </p:sp>
      <p:pic>
        <p:nvPicPr>
          <p:cNvPr id="8194" name="Picture 2" descr="Image result for pontiac and Fort detro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238" y="2167572"/>
            <a:ext cx="5860407" cy="3696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3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British Response</a:t>
            </a:r>
            <a:endParaRPr lang="en-CA" dirty="0"/>
          </a:p>
        </p:txBody>
      </p:sp>
      <p:sp>
        <p:nvSpPr>
          <p:cNvPr id="3" name="Content Placeholder 2"/>
          <p:cNvSpPr>
            <a:spLocks noGrp="1"/>
          </p:cNvSpPr>
          <p:nvPr>
            <p:ph idx="1"/>
          </p:nvPr>
        </p:nvSpPr>
        <p:spPr/>
        <p:txBody>
          <a:bodyPr>
            <a:normAutofit/>
          </a:bodyPr>
          <a:lstStyle/>
          <a:p>
            <a:r>
              <a:rPr lang="en-CA" sz="2800" dirty="0" smtClean="0">
                <a:latin typeface="Calibri Light" panose="020F0302020204030204" pitchFamily="34" charset="0"/>
                <a:cs typeface="Calibri Light" panose="020F0302020204030204" pitchFamily="34" charset="0"/>
              </a:rPr>
              <a:t>Amherst was outraged and looked at any opportunity to exterminate the Aboriginals, even looking at biological warfare.</a:t>
            </a:r>
          </a:p>
          <a:p>
            <a:r>
              <a:rPr lang="en-CA" sz="2800" dirty="0" smtClean="0">
                <a:latin typeface="Calibri Light" panose="020F0302020204030204" pitchFamily="34" charset="0"/>
                <a:cs typeface="Calibri Light" panose="020F0302020204030204" pitchFamily="34" charset="0"/>
              </a:rPr>
              <a:t>Amherst instructed that blankets infected with smallpox be cut up and placed in small tin boxes only to be open when delegates returned to their outposts and among their own people.</a:t>
            </a:r>
            <a:endParaRPr lang="en-CA"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1838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Death of Pontiac</a:t>
            </a:r>
            <a:endParaRPr lang="en-CA" dirty="0"/>
          </a:p>
        </p:txBody>
      </p:sp>
      <p:sp>
        <p:nvSpPr>
          <p:cNvPr id="3" name="Content Placeholder 2"/>
          <p:cNvSpPr>
            <a:spLocks noGrp="1"/>
          </p:cNvSpPr>
          <p:nvPr>
            <p:ph idx="1"/>
          </p:nvPr>
        </p:nvSpPr>
        <p:spPr>
          <a:xfrm>
            <a:off x="230997" y="2180495"/>
            <a:ext cx="5430502" cy="3678303"/>
          </a:xfrm>
        </p:spPr>
        <p:txBody>
          <a:bodyPr>
            <a:normAutofit/>
          </a:bodyPr>
          <a:lstStyle/>
          <a:p>
            <a:r>
              <a:rPr lang="en-CA" sz="2400" dirty="0" smtClean="0">
                <a:latin typeface="Calibri Light" panose="020F0302020204030204" pitchFamily="34" charset="0"/>
                <a:cs typeface="Calibri Light" panose="020F0302020204030204" pitchFamily="34" charset="0"/>
              </a:rPr>
              <a:t>Pontiac signed a </a:t>
            </a:r>
            <a:r>
              <a:rPr lang="en-CA" sz="2400" dirty="0" smtClean="0">
                <a:latin typeface="Calibri Light" panose="020F0302020204030204" pitchFamily="34" charset="0"/>
                <a:cs typeface="Calibri Light" panose="020F0302020204030204" pitchFamily="34" charset="0"/>
              </a:rPr>
              <a:t>peace </a:t>
            </a:r>
            <a:r>
              <a:rPr lang="en-CA" sz="2400" dirty="0" smtClean="0">
                <a:latin typeface="Calibri Light" panose="020F0302020204030204" pitchFamily="34" charset="0"/>
                <a:cs typeface="Calibri Light" panose="020F0302020204030204" pitchFamily="34" charset="0"/>
              </a:rPr>
              <a:t>treaty with the English in 1765 in which he stated again that the French surrender did not mean that Aboriginal lands had been surrendered.</a:t>
            </a:r>
          </a:p>
          <a:p>
            <a:r>
              <a:rPr lang="en-CA" sz="2400" dirty="0" smtClean="0">
                <a:latin typeface="Calibri Light" panose="020F0302020204030204" pitchFamily="34" charset="0"/>
                <a:cs typeface="Calibri Light" panose="020F0302020204030204" pitchFamily="34" charset="0"/>
              </a:rPr>
              <a:t>By 1766 Pontiac’s influence dwindled and he was later assassinated by a rival tribesman after he was bribed by an English trader. </a:t>
            </a:r>
            <a:endParaRPr lang="en-CA" sz="2400" dirty="0">
              <a:latin typeface="Calibri Light" panose="020F0302020204030204" pitchFamily="34" charset="0"/>
              <a:cs typeface="Calibri Light" panose="020F0302020204030204" pitchFamily="34" charset="0"/>
            </a:endParaRPr>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561" y="1664133"/>
            <a:ext cx="5921937" cy="471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92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Royal Proclamation</a:t>
            </a:r>
            <a:endParaRPr lang="en-CA" dirty="0"/>
          </a:p>
        </p:txBody>
      </p:sp>
      <p:sp>
        <p:nvSpPr>
          <p:cNvPr id="3" name="Content Placeholder 2"/>
          <p:cNvSpPr>
            <a:spLocks noGrp="1"/>
          </p:cNvSpPr>
          <p:nvPr>
            <p:ph idx="1"/>
          </p:nvPr>
        </p:nvSpPr>
        <p:spPr/>
        <p:txBody>
          <a:bodyPr>
            <a:normAutofit/>
          </a:bodyPr>
          <a:lstStyle/>
          <a:p>
            <a:pPr marL="0" indent="0">
              <a:buNone/>
            </a:pPr>
            <a:r>
              <a:rPr lang="en-CA" sz="2400" i="1" dirty="0" smtClean="0">
                <a:latin typeface="Calibri Light" panose="020F0302020204030204" pitchFamily="34" charset="0"/>
                <a:cs typeface="Calibri Light" panose="020F0302020204030204" pitchFamily="34" charset="0"/>
              </a:rPr>
              <a:t>Primary Document analysis</a:t>
            </a:r>
          </a:p>
          <a:p>
            <a:pPr marL="0" indent="0">
              <a:buNone/>
            </a:pPr>
            <a:r>
              <a:rPr lang="en-CA" sz="2400" dirty="0" smtClean="0">
                <a:latin typeface="Calibri Light" panose="020F0302020204030204" pitchFamily="34" charset="0"/>
                <a:cs typeface="Calibri Light" panose="020F0302020204030204" pitchFamily="34" charset="0"/>
              </a:rPr>
              <a:t>Read page 180 – 182 of the text book and answer question 2 on page 182. Also, I encourage you to look further into the Royal Proclamation to learn what impact it had on Canada. </a:t>
            </a:r>
            <a:endParaRPr lang="en-CA"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6328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Feudalism: </a:t>
            </a:r>
            <a:r>
              <a:rPr lang="en-CA" dirty="0" err="1" smtClean="0"/>
              <a:t>Canadien</a:t>
            </a:r>
            <a:r>
              <a:rPr lang="en-CA" dirty="0" smtClean="0"/>
              <a:t> style</a:t>
            </a:r>
            <a:endParaRPr lang="en-CA" dirty="0"/>
          </a:p>
        </p:txBody>
      </p:sp>
      <p:sp>
        <p:nvSpPr>
          <p:cNvPr id="3" name="Content Placeholder 2"/>
          <p:cNvSpPr>
            <a:spLocks noGrp="1"/>
          </p:cNvSpPr>
          <p:nvPr>
            <p:ph idx="1"/>
          </p:nvPr>
        </p:nvSpPr>
        <p:spPr>
          <a:xfrm>
            <a:off x="581192" y="2180496"/>
            <a:ext cx="7406361" cy="3678303"/>
          </a:xfrm>
        </p:spPr>
        <p:txBody>
          <a:bodyPr>
            <a:normAutofit/>
          </a:bodyPr>
          <a:lstStyle/>
          <a:p>
            <a:r>
              <a:rPr lang="en-CA" sz="2800" dirty="0" smtClean="0">
                <a:latin typeface="Calibri Light" panose="020F0302020204030204" pitchFamily="34" charset="0"/>
                <a:cs typeface="Calibri Light" panose="020F0302020204030204" pitchFamily="34" charset="0"/>
              </a:rPr>
              <a:t>To a certain extent, New France had become a “little Paris.” It was pocket of French culture transplanted in the rich fertile soils of the St. Lawrence River valley.</a:t>
            </a:r>
          </a:p>
          <a:p>
            <a:r>
              <a:rPr lang="en-CA" sz="2800" dirty="0" smtClean="0">
                <a:latin typeface="Calibri Light" panose="020F0302020204030204" pitchFamily="34" charset="0"/>
                <a:cs typeface="Calibri Light" panose="020F0302020204030204" pitchFamily="34" charset="0"/>
              </a:rPr>
              <a:t>Some anachronistic elements of Old France were preserved and kept alive in Canada long after their demise elsewhere.</a:t>
            </a:r>
            <a:endParaRPr lang="en-CA" sz="2800" dirty="0">
              <a:latin typeface="Calibri Light" panose="020F0302020204030204" pitchFamily="34" charset="0"/>
              <a:cs typeface="Calibri Light" panose="020F0302020204030204" pitchFamily="34" charset="0"/>
            </a:endParaRPr>
          </a:p>
        </p:txBody>
      </p:sp>
      <p:pic>
        <p:nvPicPr>
          <p:cNvPr id="1026" name="Picture 2" descr="Image result for little 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033" y="2344633"/>
            <a:ext cx="3279775" cy="327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0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Seigneurial Syste</a:t>
            </a:r>
            <a:r>
              <a:rPr lang="en-CA" dirty="0"/>
              <a:t>m</a:t>
            </a:r>
          </a:p>
        </p:txBody>
      </p:sp>
      <p:sp>
        <p:nvSpPr>
          <p:cNvPr id="3" name="Content Placeholder 2"/>
          <p:cNvSpPr>
            <a:spLocks noGrp="1"/>
          </p:cNvSpPr>
          <p:nvPr>
            <p:ph idx="1"/>
          </p:nvPr>
        </p:nvSpPr>
        <p:spPr/>
        <p:txBody>
          <a:bodyPr>
            <a:normAutofit/>
          </a:bodyPr>
          <a:lstStyle/>
          <a:p>
            <a:r>
              <a:rPr lang="en-CA" sz="3200" dirty="0" smtClean="0">
                <a:latin typeface="Calibri Light" panose="020F0302020204030204" pitchFamily="34" charset="0"/>
                <a:cs typeface="Calibri Light" panose="020F0302020204030204" pitchFamily="34" charset="0"/>
              </a:rPr>
              <a:t>This system of land ownership was devised by Cardinal Richelieu and strengthened by Jean Talon.</a:t>
            </a:r>
          </a:p>
          <a:p>
            <a:r>
              <a:rPr lang="en-CA" sz="3200" dirty="0" smtClean="0">
                <a:latin typeface="Calibri Light" panose="020F0302020204030204" pitchFamily="34" charset="0"/>
                <a:cs typeface="Calibri Light" panose="020F0302020204030204" pitchFamily="34" charset="0"/>
              </a:rPr>
              <a:t>In it the crown granted land titles to certain individuals and institutions, usually soldiers, noblemen, or religious organizations, but – especially in Canada – they could also be wealthy or well-connected commoners.</a:t>
            </a:r>
            <a:endParaRPr lang="en-CA"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0195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581192" y="2180496"/>
            <a:ext cx="4344951" cy="3678303"/>
          </a:xfrm>
        </p:spPr>
        <p:txBody>
          <a:bodyPr>
            <a:normAutofit/>
          </a:bodyPr>
          <a:lstStyle/>
          <a:p>
            <a:r>
              <a:rPr lang="en-CA" sz="2800" dirty="0" smtClean="0">
                <a:latin typeface="Calibri Light" panose="020F0302020204030204" pitchFamily="34" charset="0"/>
                <a:cs typeface="Calibri Light" panose="020F0302020204030204" pitchFamily="34" charset="0"/>
              </a:rPr>
              <a:t>The seigneur, or “lord” owned land under the condition that he develop it. This usually involved building a manor, a mill, or even a fortress.</a:t>
            </a:r>
            <a:endParaRPr lang="en-CA" sz="2800" dirty="0">
              <a:latin typeface="Calibri Light" panose="020F0302020204030204" pitchFamily="34" charset="0"/>
              <a:cs typeface="Calibri Light" panose="020F0302020204030204" pitchFamily="34" charset="0"/>
            </a:endParaRPr>
          </a:p>
        </p:txBody>
      </p:sp>
      <p:pic>
        <p:nvPicPr>
          <p:cNvPr id="2050" name="Picture 2" descr="Image result for The Seigneurial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242" y="870288"/>
            <a:ext cx="5486467" cy="572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2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Habs</a:t>
            </a:r>
            <a:r>
              <a:rPr lang="en-CA" dirty="0" smtClean="0"/>
              <a:t> and the </a:t>
            </a:r>
            <a:r>
              <a:rPr lang="en-CA" dirty="0" err="1" smtClean="0"/>
              <a:t>Hab</a:t>
            </a:r>
            <a:r>
              <a:rPr lang="en-CA" dirty="0" smtClean="0"/>
              <a:t> nots</a:t>
            </a:r>
            <a:endParaRPr lang="en-CA" dirty="0"/>
          </a:p>
        </p:txBody>
      </p:sp>
      <p:sp>
        <p:nvSpPr>
          <p:cNvPr id="3" name="Content Placeholder 2"/>
          <p:cNvSpPr>
            <a:spLocks noGrp="1"/>
          </p:cNvSpPr>
          <p:nvPr>
            <p:ph idx="1"/>
          </p:nvPr>
        </p:nvSpPr>
        <p:spPr>
          <a:xfrm>
            <a:off x="581193" y="2180496"/>
            <a:ext cx="5936339" cy="4084117"/>
          </a:xfrm>
        </p:spPr>
        <p:txBody>
          <a:bodyPr>
            <a:normAutofit/>
          </a:bodyPr>
          <a:lstStyle/>
          <a:p>
            <a:r>
              <a:rPr lang="en-CA" sz="2400" dirty="0" smtClean="0"/>
              <a:t>To achieve this condition many seigneurs bought in labourers who lived on his land and worked it.  These tenants, known as </a:t>
            </a:r>
            <a:r>
              <a:rPr lang="en-CA" sz="2400" i="1" dirty="0" smtClean="0"/>
              <a:t>habitants </a:t>
            </a:r>
            <a:r>
              <a:rPr lang="en-CA" sz="2400" dirty="0" smtClean="0"/>
              <a:t>in Canada, did not fully own the </a:t>
            </a:r>
            <a:r>
              <a:rPr lang="en-CA" sz="2400" dirty="0" smtClean="0"/>
              <a:t>land </a:t>
            </a:r>
            <a:r>
              <a:rPr lang="en-CA" sz="2400" dirty="0" smtClean="0"/>
              <a:t>but could pass it down to their children.</a:t>
            </a:r>
          </a:p>
          <a:p>
            <a:r>
              <a:rPr lang="en-CA" sz="2400" dirty="0" smtClean="0"/>
              <a:t>The</a:t>
            </a:r>
            <a:r>
              <a:rPr lang="en-CA" sz="2400" i="1" dirty="0" smtClean="0"/>
              <a:t> habitants</a:t>
            </a:r>
            <a:r>
              <a:rPr lang="en-CA" sz="2400" dirty="0" smtClean="0"/>
              <a:t> paid a lease and had certain obligations to the lords of the estates, such as giving him a portion of their harvest</a:t>
            </a:r>
            <a:r>
              <a:rPr lang="en-CA" sz="2400" i="1" dirty="0" smtClean="0"/>
              <a:t>.</a:t>
            </a:r>
            <a:endParaRPr lang="en-CA" sz="2400" i="1" dirty="0"/>
          </a:p>
        </p:txBody>
      </p:sp>
      <p:pic>
        <p:nvPicPr>
          <p:cNvPr id="3074" name="Picture 2" descr="Image result for habit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757" y="2366695"/>
            <a:ext cx="4952665" cy="330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71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Question to Ponder</a:t>
            </a:r>
            <a:endParaRPr lang="en-CA" dirty="0"/>
          </a:p>
        </p:txBody>
      </p:sp>
      <p:sp>
        <p:nvSpPr>
          <p:cNvPr id="7" name="Content Placeholder 6"/>
          <p:cNvSpPr>
            <a:spLocks noGrp="1"/>
          </p:cNvSpPr>
          <p:nvPr>
            <p:ph idx="1"/>
          </p:nvPr>
        </p:nvSpPr>
        <p:spPr/>
        <p:txBody>
          <a:bodyPr>
            <a:normAutofit/>
          </a:bodyPr>
          <a:lstStyle/>
          <a:p>
            <a:r>
              <a:rPr lang="en-CA" sz="2800" dirty="0" smtClean="0">
                <a:latin typeface="Calibri Light" panose="020F0302020204030204" pitchFamily="34" charset="0"/>
                <a:cs typeface="Calibri Light" panose="020F0302020204030204" pitchFamily="34" charset="0"/>
              </a:rPr>
              <a:t>Was this seigneurial system bad for New France? Did it hold the colony back? Or did it encourage growth?</a:t>
            </a:r>
            <a:endParaRPr lang="en-CA"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6718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Independence</a:t>
            </a:r>
            <a:endParaRPr lang="en-CA" dirty="0"/>
          </a:p>
        </p:txBody>
      </p:sp>
      <p:sp>
        <p:nvSpPr>
          <p:cNvPr id="3" name="Content Placeholder 2"/>
          <p:cNvSpPr>
            <a:spLocks noGrp="1"/>
          </p:cNvSpPr>
          <p:nvPr>
            <p:ph idx="1"/>
          </p:nvPr>
        </p:nvSpPr>
        <p:spPr>
          <a:xfrm>
            <a:off x="1" y="2180496"/>
            <a:ext cx="5486400" cy="4531589"/>
          </a:xfrm>
        </p:spPr>
        <p:txBody>
          <a:bodyPr>
            <a:normAutofit lnSpcReduction="10000"/>
          </a:bodyPr>
          <a:lstStyle/>
          <a:p>
            <a:r>
              <a:rPr lang="en-CA" sz="2400" dirty="0" smtClean="0">
                <a:latin typeface="Calibri Light" panose="020F0302020204030204" pitchFamily="34" charset="0"/>
                <a:cs typeface="Calibri Light" panose="020F0302020204030204" pitchFamily="34" charset="0"/>
              </a:rPr>
              <a:t>Despite this simple feudal system a new identity had started to form by the 1700s. The </a:t>
            </a:r>
            <a:r>
              <a:rPr lang="en-CA" sz="2400" dirty="0" err="1" smtClean="0">
                <a:latin typeface="Calibri Light" panose="020F0302020204030204" pitchFamily="34" charset="0"/>
                <a:cs typeface="Calibri Light" panose="020F0302020204030204" pitchFamily="34" charset="0"/>
              </a:rPr>
              <a:t>Canadiens</a:t>
            </a:r>
            <a:r>
              <a:rPr lang="en-CA" sz="2400" dirty="0" smtClean="0">
                <a:latin typeface="Calibri Light" panose="020F0302020204030204" pitchFamily="34" charset="0"/>
                <a:cs typeface="Calibri Light" panose="020F0302020204030204" pitchFamily="34" charset="0"/>
              </a:rPr>
              <a:t> emerged and citizens no longer saw themselves as Europeans or French.</a:t>
            </a:r>
          </a:p>
          <a:p>
            <a:r>
              <a:rPr lang="en-CA" sz="2400" dirty="0" smtClean="0">
                <a:latin typeface="Calibri Light" panose="020F0302020204030204" pitchFamily="34" charset="0"/>
                <a:cs typeface="Calibri Light" panose="020F0302020204030204" pitchFamily="34" charset="0"/>
              </a:rPr>
              <a:t>These new </a:t>
            </a:r>
            <a:r>
              <a:rPr lang="en-CA" sz="2400" dirty="0" err="1" smtClean="0">
                <a:latin typeface="Calibri Light" panose="020F0302020204030204" pitchFamily="34" charset="0"/>
                <a:cs typeface="Calibri Light" panose="020F0302020204030204" pitchFamily="34" charset="0"/>
              </a:rPr>
              <a:t>Canadiens</a:t>
            </a:r>
            <a:r>
              <a:rPr lang="en-CA" sz="2400" dirty="0" smtClean="0">
                <a:latin typeface="Calibri Light" panose="020F0302020204030204" pitchFamily="34" charset="0"/>
                <a:cs typeface="Calibri Light" panose="020F0302020204030204" pitchFamily="34" charset="0"/>
              </a:rPr>
              <a:t> were not peasants but more independent and experienced far more freedoms then their European counterparts.</a:t>
            </a:r>
          </a:p>
          <a:p>
            <a:r>
              <a:rPr lang="en-CA" sz="2400" dirty="0" smtClean="0">
                <a:latin typeface="Calibri Light" panose="020F0302020204030204" pitchFamily="34" charset="0"/>
                <a:cs typeface="Calibri Light" panose="020F0302020204030204" pitchFamily="34" charset="0"/>
              </a:rPr>
              <a:t>These </a:t>
            </a:r>
            <a:r>
              <a:rPr lang="en-CA" sz="2400" dirty="0" err="1" smtClean="0">
                <a:latin typeface="Calibri Light" panose="020F0302020204030204" pitchFamily="34" charset="0"/>
                <a:cs typeface="Calibri Light" panose="020F0302020204030204" pitchFamily="34" charset="0"/>
              </a:rPr>
              <a:t>Canadiens</a:t>
            </a:r>
            <a:r>
              <a:rPr lang="en-CA" sz="2400" dirty="0" smtClean="0">
                <a:latin typeface="Calibri Light" panose="020F0302020204030204" pitchFamily="34" charset="0"/>
                <a:cs typeface="Calibri Light" panose="020F0302020204030204" pitchFamily="34" charset="0"/>
              </a:rPr>
              <a:t> ate better, had healthier lifestyles and had larger families.  </a:t>
            </a:r>
            <a:endParaRPr lang="en-CA" sz="2400" dirty="0">
              <a:latin typeface="Calibri Light" panose="020F0302020204030204" pitchFamily="34" charset="0"/>
              <a:cs typeface="Calibri Light" panose="020F0302020204030204" pitchFamily="34" charset="0"/>
            </a:endParaRPr>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430" y="1809847"/>
            <a:ext cx="630555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08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Slavery in New France</a:t>
            </a:r>
            <a:endParaRPr lang="en-CA" dirty="0"/>
          </a:p>
        </p:txBody>
      </p:sp>
      <p:sp>
        <p:nvSpPr>
          <p:cNvPr id="3" name="Content Placeholder 2"/>
          <p:cNvSpPr>
            <a:spLocks noGrp="1"/>
          </p:cNvSpPr>
          <p:nvPr>
            <p:ph idx="1"/>
          </p:nvPr>
        </p:nvSpPr>
        <p:spPr/>
        <p:txBody>
          <a:bodyPr>
            <a:normAutofit/>
          </a:bodyPr>
          <a:lstStyle/>
          <a:p>
            <a:r>
              <a:rPr lang="en-US" sz="2400" dirty="0" smtClean="0">
                <a:latin typeface="Calibri Light" panose="020F0302020204030204" pitchFamily="34" charset="0"/>
                <a:cs typeface="Calibri Light" panose="020F0302020204030204" pitchFamily="34" charset="0"/>
              </a:rPr>
              <a:t>Slaves were bought and sold in Canada for over 200 years, both under French and British rule.</a:t>
            </a:r>
          </a:p>
          <a:p>
            <a:r>
              <a:rPr lang="en-US" sz="2400" dirty="0" smtClean="0">
                <a:latin typeface="Calibri Light" panose="020F0302020204030204" pitchFamily="34" charset="0"/>
                <a:cs typeface="Calibri Light" panose="020F0302020204030204" pitchFamily="34" charset="0"/>
              </a:rPr>
              <a:t>The clergy were among the largest slaveholders but Catholic convents and hospitals run by nuns owned both black and native slaves.</a:t>
            </a:r>
          </a:p>
          <a:p>
            <a:pPr marL="0" indent="0">
              <a:buNone/>
            </a:pPr>
            <a:r>
              <a:rPr lang="en-US" sz="2400" b="1" dirty="0" smtClean="0">
                <a:latin typeface="Calibri Light" panose="020F0302020204030204" pitchFamily="34" charset="0"/>
                <a:cs typeface="Calibri Light" panose="020F0302020204030204" pitchFamily="34" charset="0"/>
              </a:rPr>
              <a:t>Code Noire – the proper treatment of slaves</a:t>
            </a:r>
            <a:r>
              <a:rPr lang="en-US" sz="2400" dirty="0">
                <a:latin typeface="Calibri Light" panose="020F0302020204030204" pitchFamily="34" charset="0"/>
                <a:cs typeface="Calibri Light" panose="020F0302020204030204" pitchFamily="34" charset="0"/>
              </a:rPr>
              <a:t/>
            </a:r>
            <a:br>
              <a:rPr lang="en-US" sz="2400" dirty="0">
                <a:latin typeface="Calibri Light" panose="020F0302020204030204" pitchFamily="34" charset="0"/>
                <a:cs typeface="Calibri Light" panose="020F0302020204030204" pitchFamily="34" charset="0"/>
              </a:rPr>
            </a:br>
            <a:r>
              <a:rPr lang="en-US" sz="2400" dirty="0">
                <a:latin typeface="Calibri Light" panose="020F0302020204030204" pitchFamily="34" charset="0"/>
                <a:cs typeface="Calibri Light" panose="020F0302020204030204" pitchFamily="34" charset="0"/>
              </a:rPr>
              <a:t>"If a Black tries to escape, we cut off his ears and we brand a fleur-de-lis on his shoulder with a hot iron. If he tries to escape a second time, we cut the hamstrings on the back of his legs. If he is so bold as to try it again, it's death"</a:t>
            </a:r>
            <a:endParaRPr lang="en-CA"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9133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81192" y="2180496"/>
            <a:ext cx="5216493" cy="3678303"/>
          </a:xfrm>
        </p:spPr>
        <p:txBody>
          <a:bodyPr>
            <a:normAutofit/>
          </a:bodyPr>
          <a:lstStyle/>
          <a:p>
            <a:r>
              <a:rPr lang="en-US" sz="2400" dirty="0"/>
              <a:t>Slavery advertisement from Upper Canada Gazette, 10 February 1806.</a:t>
            </a:r>
            <a:endParaRPr lang="en-CA" sz="2400" dirty="0"/>
          </a:p>
        </p:txBody>
      </p:sp>
      <p:pic>
        <p:nvPicPr>
          <p:cNvPr id="5122" name="Picture 2" descr="Image result for slavery in new 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907" y="1715956"/>
            <a:ext cx="52959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7461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180</TotalTime>
  <Words>1186</Words>
  <Application>Microsoft Office PowerPoint</Application>
  <PresentationFormat>Widescreen</PresentationFormat>
  <Paragraphs>68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Gill Sans MT</vt:lpstr>
      <vt:lpstr>Wingdings 2</vt:lpstr>
      <vt:lpstr>Dividend</vt:lpstr>
      <vt:lpstr>Life in New France </vt:lpstr>
      <vt:lpstr>Feudalism: Canadien style</vt:lpstr>
      <vt:lpstr>The Seigneurial System</vt:lpstr>
      <vt:lpstr>PowerPoint Presentation</vt:lpstr>
      <vt:lpstr>The Habs and the Hab nots</vt:lpstr>
      <vt:lpstr>Question to Ponder</vt:lpstr>
      <vt:lpstr>Independence</vt:lpstr>
      <vt:lpstr>Slavery in New France</vt:lpstr>
      <vt:lpstr>PowerPoint Presentation</vt:lpstr>
      <vt:lpstr>PowerPoint Presentation</vt:lpstr>
      <vt:lpstr>Aboriginal Peoples and the Conquest</vt:lpstr>
      <vt:lpstr>Pontiac, the War Chief</vt:lpstr>
      <vt:lpstr>Chief Pontiac </vt:lpstr>
      <vt:lpstr>British Response</vt:lpstr>
      <vt:lpstr>Death of Pontiac</vt:lpstr>
      <vt:lpstr>The Royal Proclamation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New France </dc:title>
  <dc:creator>Champion, Andrew    (ASD-W)</dc:creator>
  <cp:lastModifiedBy>Champion, Andrew    (ASD-W)</cp:lastModifiedBy>
  <cp:revision>24</cp:revision>
  <cp:lastPrinted>2017-10-17T14:47:19Z</cp:lastPrinted>
  <dcterms:created xsi:type="dcterms:W3CDTF">2017-10-16T22:57:54Z</dcterms:created>
  <dcterms:modified xsi:type="dcterms:W3CDTF">2017-10-17T15:17:36Z</dcterms:modified>
</cp:coreProperties>
</file>