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70" r:id="rId1"/>
  </p:sldMasterIdLst>
  <p:notesMasterIdLst>
    <p:notesMasterId r:id="rId26"/>
  </p:notesMasterIdLst>
  <p:sldIdLst>
    <p:sldId id="256" r:id="rId2"/>
    <p:sldId id="258" r:id="rId3"/>
    <p:sldId id="259" r:id="rId4"/>
    <p:sldId id="260" r:id="rId5"/>
    <p:sldId id="262" r:id="rId6"/>
    <p:sldId id="261" r:id="rId7"/>
    <p:sldId id="265" r:id="rId8"/>
    <p:sldId id="263" r:id="rId9"/>
    <p:sldId id="264" r:id="rId10"/>
    <p:sldId id="267" r:id="rId11"/>
    <p:sldId id="266" r:id="rId12"/>
    <p:sldId id="268" r:id="rId13"/>
    <p:sldId id="269" r:id="rId14"/>
    <p:sldId id="270" r:id="rId15"/>
    <p:sldId id="271" r:id="rId16"/>
    <p:sldId id="272" r:id="rId17"/>
    <p:sldId id="257" r:id="rId18"/>
    <p:sldId id="273" r:id="rId19"/>
    <p:sldId id="274" r:id="rId20"/>
    <p:sldId id="275" r:id="rId21"/>
    <p:sldId id="277" r:id="rId22"/>
    <p:sldId id="278" r:id="rId23"/>
    <p:sldId id="276" r:id="rId24"/>
    <p:sldId id="279" r:id="rId2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1" autoAdjust="0"/>
    <p:restoredTop sz="52603" autoAdjust="0"/>
  </p:normalViewPr>
  <p:slideViewPr>
    <p:cSldViewPr snapToGrid="0">
      <p:cViewPr varScale="1">
        <p:scale>
          <a:sx n="35" d="100"/>
          <a:sy n="35" d="100"/>
        </p:scale>
        <p:origin x="2016" y="54"/>
      </p:cViewPr>
      <p:guideLst/>
    </p:cSldViewPr>
  </p:slideViewPr>
  <p:notesTextViewPr>
    <p:cViewPr>
      <p:scale>
        <a:sx n="1" d="1"/>
        <a:sy n="1" d="1"/>
      </p:scale>
      <p:origin x="0" y="-54"/>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7552944-7C56-4930-B771-0E98B3352B7A}" type="datetimeFigureOut">
              <a:rPr lang="en-CA" smtClean="0"/>
              <a:t>2017-12-19</a:t>
            </a:fld>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DFAB242-CFD8-4521-8335-DE832EDB3783}" type="slidenum">
              <a:rPr lang="en-CA" smtClean="0"/>
              <a:t>‹#›</a:t>
            </a:fld>
            <a:endParaRPr lang="en-CA"/>
          </a:p>
        </p:txBody>
      </p:sp>
    </p:spTree>
    <p:extLst>
      <p:ext uri="{BB962C8B-B14F-4D97-AF65-F5344CB8AC3E}">
        <p14:creationId xmlns:p14="http://schemas.microsoft.com/office/powerpoint/2010/main" val="1859264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en.wikipedia.org/wiki/Etruscan_civilization" TargetMode="External"/><Relationship Id="rId7" Type="http://schemas.openxmlformats.org/officeDocument/2006/relationships/hyperlink" Target="https://en.wikipedia.org/wiki/Jurisdiction"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en.wikipedia.org/wiki/Power_(social_and_political)" TargetMode="External"/><Relationship Id="rId5" Type="http://schemas.openxmlformats.org/officeDocument/2006/relationships/hyperlink" Target="https://en.wikipedia.org/wiki/Magistrate" TargetMode="External"/><Relationship Id="rId4" Type="http://schemas.openxmlformats.org/officeDocument/2006/relationships/hyperlink" Target="https://en.wikipedia.org/wiki/Ancient_Rome"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britannica.com/topic/totalitarianism"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shmoop.com/literature-glossary/allegory.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DFAB242-CFD8-4521-8335-DE832EDB3783}" type="slidenum">
              <a:rPr lang="en-CA" smtClean="0"/>
              <a:t>1</a:t>
            </a:fld>
            <a:endParaRPr lang="en-CA"/>
          </a:p>
        </p:txBody>
      </p:sp>
    </p:spTree>
    <p:extLst>
      <p:ext uri="{BB962C8B-B14F-4D97-AF65-F5344CB8AC3E}">
        <p14:creationId xmlns:p14="http://schemas.microsoft.com/office/powerpoint/2010/main" val="9063730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CA" dirty="0" smtClean="0"/>
              <a:t>Communist leaders and</a:t>
            </a:r>
            <a:r>
              <a:rPr lang="en-CA" baseline="0" dirty="0" smtClean="0"/>
              <a:t> followers of the Marxist ideals of socialism predicted this capitalist collapse and many people knew they had suspected this was going to happen for many years…it appeared that their predictions were coming true.</a:t>
            </a:r>
          </a:p>
          <a:p>
            <a:pPr marL="174708" indent="-174708">
              <a:buFont typeface="Arial" panose="020B0604020202020204" pitchFamily="34" charset="0"/>
              <a:buChar char="•"/>
            </a:pPr>
            <a:r>
              <a:rPr lang="en-CA" baseline="0" dirty="0" smtClean="0"/>
              <a:t>In many countries democracy seemed to be on the defensive as it appears that the capitalist system was what led to this economic crisis.</a:t>
            </a:r>
          </a:p>
          <a:p>
            <a:pPr marL="174708" indent="-174708">
              <a:buFont typeface="Arial" panose="020B0604020202020204" pitchFamily="34" charset="0"/>
              <a:buChar char="•"/>
            </a:pPr>
            <a:r>
              <a:rPr lang="en-CA" baseline="0" dirty="0" smtClean="0"/>
              <a:t>People turned to Marxism, Nazism or fascism for answers to economic problems.</a:t>
            </a:r>
            <a:endParaRPr lang="en-CA" dirty="0"/>
          </a:p>
        </p:txBody>
      </p:sp>
      <p:sp>
        <p:nvSpPr>
          <p:cNvPr id="4" name="Slide Number Placeholder 3"/>
          <p:cNvSpPr>
            <a:spLocks noGrp="1"/>
          </p:cNvSpPr>
          <p:nvPr>
            <p:ph type="sldNum" sz="quarter" idx="10"/>
          </p:nvPr>
        </p:nvSpPr>
        <p:spPr/>
        <p:txBody>
          <a:bodyPr/>
          <a:lstStyle/>
          <a:p>
            <a:fld id="{0DFAB242-CFD8-4521-8335-DE832EDB3783}" type="slidenum">
              <a:rPr lang="en-CA" smtClean="0"/>
              <a:t>10</a:t>
            </a:fld>
            <a:endParaRPr lang="en-CA"/>
          </a:p>
        </p:txBody>
      </p:sp>
    </p:spTree>
    <p:extLst>
      <p:ext uri="{BB962C8B-B14F-4D97-AF65-F5344CB8AC3E}">
        <p14:creationId xmlns:p14="http://schemas.microsoft.com/office/powerpoint/2010/main" val="3953407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Mussolini had taught and served in the military before his political career.</a:t>
            </a:r>
            <a:r>
              <a:rPr lang="en-CA" baseline="0" dirty="0" smtClean="0"/>
              <a:t> F</a:t>
            </a:r>
            <a:r>
              <a:rPr lang="en-CA" dirty="0" smtClean="0"/>
              <a:t>rom</a:t>
            </a:r>
            <a:r>
              <a:rPr lang="en-CA" baseline="0" dirty="0" smtClean="0"/>
              <a:t> 1912 to 1914 he edited the Italian Socialist Party’s official newspaper. He supported going to war in 1914 and that angered many of the Socialists and they revoked his membership. In 1915 when Italy entered WW1 he joined the military until he was discharged in 1917 after being wounded. He started the </a:t>
            </a:r>
            <a:r>
              <a:rPr lang="en-CA" baseline="0" dirty="0" err="1" smtClean="0"/>
              <a:t>Fascio</a:t>
            </a:r>
            <a:r>
              <a:rPr lang="en-CA" baseline="0" dirty="0" smtClean="0"/>
              <a:t> di </a:t>
            </a:r>
            <a:r>
              <a:rPr lang="en-CA" baseline="0" dirty="0" err="1" smtClean="0"/>
              <a:t>Combattimento</a:t>
            </a:r>
            <a:r>
              <a:rPr lang="en-CA" baseline="0" dirty="0" smtClean="0"/>
              <a:t> two years later.</a:t>
            </a:r>
            <a:endParaRPr lang="en-CA" dirty="0"/>
          </a:p>
        </p:txBody>
      </p:sp>
      <p:sp>
        <p:nvSpPr>
          <p:cNvPr id="4" name="Slide Number Placeholder 3"/>
          <p:cNvSpPr>
            <a:spLocks noGrp="1"/>
          </p:cNvSpPr>
          <p:nvPr>
            <p:ph type="sldNum" sz="quarter" idx="10"/>
          </p:nvPr>
        </p:nvSpPr>
        <p:spPr/>
        <p:txBody>
          <a:bodyPr/>
          <a:lstStyle/>
          <a:p>
            <a:fld id="{0DFAB242-CFD8-4521-8335-DE832EDB3783}" type="slidenum">
              <a:rPr lang="en-CA" smtClean="0"/>
              <a:t>11</a:t>
            </a:fld>
            <a:endParaRPr lang="en-CA"/>
          </a:p>
        </p:txBody>
      </p:sp>
    </p:spTree>
    <p:extLst>
      <p:ext uri="{BB962C8B-B14F-4D97-AF65-F5344CB8AC3E}">
        <p14:creationId xmlns:p14="http://schemas.microsoft.com/office/powerpoint/2010/main" val="38943050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Mussolini continues to gain support and in 1922 he</a:t>
            </a:r>
            <a:r>
              <a:rPr lang="en-CA" baseline="0" dirty="0" smtClean="0"/>
              <a:t> threatens to march on Rome and Victor Emmanuel II, King of Italy, makes him Prime Minister.</a:t>
            </a:r>
            <a:endParaRPr lang="en-CA" dirty="0"/>
          </a:p>
        </p:txBody>
      </p:sp>
      <p:sp>
        <p:nvSpPr>
          <p:cNvPr id="4" name="Slide Number Placeholder 3"/>
          <p:cNvSpPr>
            <a:spLocks noGrp="1"/>
          </p:cNvSpPr>
          <p:nvPr>
            <p:ph type="sldNum" sz="quarter" idx="10"/>
          </p:nvPr>
        </p:nvSpPr>
        <p:spPr/>
        <p:txBody>
          <a:bodyPr/>
          <a:lstStyle/>
          <a:p>
            <a:fld id="{0DFAB242-CFD8-4521-8335-DE832EDB3783}" type="slidenum">
              <a:rPr lang="en-CA" smtClean="0"/>
              <a:t>12</a:t>
            </a:fld>
            <a:endParaRPr lang="en-CA"/>
          </a:p>
        </p:txBody>
      </p:sp>
    </p:spTree>
    <p:extLst>
      <p:ext uri="{BB962C8B-B14F-4D97-AF65-F5344CB8AC3E}">
        <p14:creationId xmlns:p14="http://schemas.microsoft.com/office/powerpoint/2010/main" val="25523997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CA" dirty="0" smtClean="0"/>
              <a:t>Il </a:t>
            </a:r>
            <a:r>
              <a:rPr lang="en-CA" dirty="0" err="1" smtClean="0"/>
              <a:t>Duce</a:t>
            </a:r>
            <a:r>
              <a:rPr lang="en-CA" dirty="0" smtClean="0"/>
              <a:t> means “The Leader”</a:t>
            </a:r>
          </a:p>
          <a:p>
            <a:pPr marL="174708" indent="-174708">
              <a:buFont typeface="Arial" panose="020B0604020202020204" pitchFamily="34" charset="0"/>
              <a:buChar char="•"/>
            </a:pPr>
            <a:r>
              <a:rPr lang="en-CA" dirty="0" smtClean="0"/>
              <a:t>The OVRA watched citizens’ political activity and</a:t>
            </a:r>
            <a:r>
              <a:rPr lang="en-CA" baseline="0" dirty="0" smtClean="0"/>
              <a:t> enforced </a:t>
            </a:r>
            <a:r>
              <a:rPr lang="en-CA" baseline="0" dirty="0" err="1" smtClean="0"/>
              <a:t>govt</a:t>
            </a:r>
            <a:r>
              <a:rPr lang="en-CA" baseline="0" dirty="0" smtClean="0"/>
              <a:t> policies. The Italian Fascists also tried to exercise control over all forms of mass media, including radio, film and newspapers.</a:t>
            </a:r>
            <a:endParaRPr lang="en-CA" dirty="0"/>
          </a:p>
        </p:txBody>
      </p:sp>
      <p:sp>
        <p:nvSpPr>
          <p:cNvPr id="4" name="Slide Number Placeholder 3"/>
          <p:cNvSpPr>
            <a:spLocks noGrp="1"/>
          </p:cNvSpPr>
          <p:nvPr>
            <p:ph type="sldNum" sz="quarter" idx="10"/>
          </p:nvPr>
        </p:nvSpPr>
        <p:spPr/>
        <p:txBody>
          <a:bodyPr/>
          <a:lstStyle/>
          <a:p>
            <a:fld id="{0DFAB242-CFD8-4521-8335-DE832EDB3783}" type="slidenum">
              <a:rPr lang="en-CA" smtClean="0"/>
              <a:t>13</a:t>
            </a:fld>
            <a:endParaRPr lang="en-CA"/>
          </a:p>
        </p:txBody>
      </p:sp>
    </p:spTree>
    <p:extLst>
      <p:ext uri="{BB962C8B-B14F-4D97-AF65-F5344CB8AC3E}">
        <p14:creationId xmlns:p14="http://schemas.microsoft.com/office/powerpoint/2010/main" val="23180055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Many</a:t>
            </a:r>
            <a:r>
              <a:rPr lang="en-CA" baseline="0" dirty="0" smtClean="0"/>
              <a:t> of </a:t>
            </a:r>
            <a:r>
              <a:rPr lang="en-CA" baseline="0" dirty="0" err="1" smtClean="0"/>
              <a:t>Mussolinis</a:t>
            </a:r>
            <a:r>
              <a:rPr lang="en-CA" baseline="0" dirty="0" smtClean="0"/>
              <a:t>’ propaganda posters consisted of simple slogans like. “Mussolini Is Always Right”</a:t>
            </a:r>
            <a:endParaRPr lang="en-CA" dirty="0"/>
          </a:p>
        </p:txBody>
      </p:sp>
      <p:sp>
        <p:nvSpPr>
          <p:cNvPr id="4" name="Slide Number Placeholder 3"/>
          <p:cNvSpPr>
            <a:spLocks noGrp="1"/>
          </p:cNvSpPr>
          <p:nvPr>
            <p:ph type="sldNum" sz="quarter" idx="10"/>
          </p:nvPr>
        </p:nvSpPr>
        <p:spPr/>
        <p:txBody>
          <a:bodyPr/>
          <a:lstStyle/>
          <a:p>
            <a:fld id="{0DFAB242-CFD8-4521-8335-DE832EDB3783}" type="slidenum">
              <a:rPr lang="en-CA" smtClean="0"/>
              <a:t>14</a:t>
            </a:fld>
            <a:endParaRPr lang="en-CA"/>
          </a:p>
        </p:txBody>
      </p:sp>
    </p:spTree>
    <p:extLst>
      <p:ext uri="{BB962C8B-B14F-4D97-AF65-F5344CB8AC3E}">
        <p14:creationId xmlns:p14="http://schemas.microsoft.com/office/powerpoint/2010/main" val="12619561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Mussolini looked to create a nation filled with fit, disciplined and war-loving citizens.</a:t>
            </a:r>
          </a:p>
          <a:p>
            <a:r>
              <a:rPr lang="en-CA" dirty="0" smtClean="0"/>
              <a:t>Mussolini’s Fascist</a:t>
            </a:r>
            <a:r>
              <a:rPr lang="en-CA" baseline="0" dirty="0" smtClean="0"/>
              <a:t> party never did manage to get total control over the Italian people like Hitler managed in Germany.</a:t>
            </a:r>
            <a:endParaRPr lang="en-CA" dirty="0"/>
          </a:p>
        </p:txBody>
      </p:sp>
      <p:sp>
        <p:nvSpPr>
          <p:cNvPr id="4" name="Slide Number Placeholder 3"/>
          <p:cNvSpPr>
            <a:spLocks noGrp="1"/>
          </p:cNvSpPr>
          <p:nvPr>
            <p:ph type="sldNum" sz="quarter" idx="10"/>
          </p:nvPr>
        </p:nvSpPr>
        <p:spPr/>
        <p:txBody>
          <a:bodyPr/>
          <a:lstStyle/>
          <a:p>
            <a:fld id="{0DFAB242-CFD8-4521-8335-DE832EDB3783}" type="slidenum">
              <a:rPr lang="en-CA" smtClean="0"/>
              <a:t>15</a:t>
            </a:fld>
            <a:endParaRPr lang="en-CA"/>
          </a:p>
        </p:txBody>
      </p:sp>
    </p:spTree>
    <p:extLst>
      <p:ext uri="{BB962C8B-B14F-4D97-AF65-F5344CB8AC3E}">
        <p14:creationId xmlns:p14="http://schemas.microsoft.com/office/powerpoint/2010/main" val="16833938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CA" dirty="0" smtClean="0"/>
              <a:t>Romulus and Remus in the background</a:t>
            </a:r>
            <a:r>
              <a:rPr lang="en-CA" baseline="0" dirty="0" smtClean="0"/>
              <a:t> – they were the twins who built Rome…also Romulus killed his brother after a fight. This ties Mussolini’s Fascist state to the grandeur of the Roman Empire.</a:t>
            </a:r>
          </a:p>
          <a:p>
            <a:pPr marL="174708" indent="-174708">
              <a:buFont typeface="Arial" panose="020B0604020202020204" pitchFamily="34" charset="0"/>
              <a:buChar char="•"/>
            </a:pPr>
            <a:endParaRPr lang="en-CA" baseline="0" dirty="0" smtClean="0"/>
          </a:p>
          <a:p>
            <a:pPr marL="174708" indent="-174708">
              <a:buFont typeface="Arial" panose="020B0604020202020204" pitchFamily="34" charset="0"/>
              <a:buChar char="•"/>
            </a:pPr>
            <a:r>
              <a:rPr lang="en-CA" baseline="0" dirty="0" smtClean="0"/>
              <a:t>Mussolini is holding a </a:t>
            </a:r>
            <a:r>
              <a:rPr lang="en-CA" dirty="0"/>
              <a:t>Fasces  which is a bound bundle of wooden rods, sometimes including an axe with its blade emerging. This became the symbol of Fascism in Italy. </a:t>
            </a:r>
            <a:r>
              <a:rPr lang="en-US" dirty="0"/>
              <a:t>The fasces had its origin in the </a:t>
            </a:r>
            <a:r>
              <a:rPr lang="en-US" dirty="0">
                <a:hlinkClick r:id="rId3" tooltip="Etruscan civilization"/>
              </a:rPr>
              <a:t>Etruscan civilization</a:t>
            </a:r>
            <a:r>
              <a:rPr lang="en-US" dirty="0"/>
              <a:t> and was passed on to </a:t>
            </a:r>
            <a:r>
              <a:rPr lang="en-US" dirty="0">
                <a:hlinkClick r:id="rId4" tooltip="Ancient Rome"/>
              </a:rPr>
              <a:t>ancient Rome</a:t>
            </a:r>
            <a:r>
              <a:rPr lang="en-US" dirty="0"/>
              <a:t>, where it symbolized a </a:t>
            </a:r>
            <a:r>
              <a:rPr lang="en-US" dirty="0">
                <a:hlinkClick r:id="rId5" tooltip="Magistrate"/>
              </a:rPr>
              <a:t>magistrate</a:t>
            </a:r>
            <a:r>
              <a:rPr lang="en-US" dirty="0"/>
              <a:t>'s </a:t>
            </a:r>
            <a:r>
              <a:rPr lang="en-US" dirty="0">
                <a:hlinkClick r:id="rId6" tooltip="Power (social and political)"/>
              </a:rPr>
              <a:t>power</a:t>
            </a:r>
            <a:r>
              <a:rPr lang="en-US" dirty="0"/>
              <a:t> and </a:t>
            </a:r>
            <a:r>
              <a:rPr lang="en-US" dirty="0">
                <a:hlinkClick r:id="rId7" tooltip="Jurisdiction"/>
              </a:rPr>
              <a:t>jurisdiction</a:t>
            </a:r>
            <a:r>
              <a:rPr lang="en-US" dirty="0"/>
              <a:t>.</a:t>
            </a:r>
          </a:p>
          <a:p>
            <a:pPr marL="174708" indent="-174708">
              <a:buFont typeface="Arial" panose="020B0604020202020204" pitchFamily="34" charset="0"/>
              <a:buChar char="•"/>
            </a:pPr>
            <a:endParaRPr lang="en-CA" dirty="0" smtClean="0"/>
          </a:p>
          <a:p>
            <a:pPr marL="174708" indent="-174708">
              <a:buFont typeface="Arial" panose="020B0604020202020204" pitchFamily="34" charset="0"/>
              <a:buChar char="•"/>
            </a:pPr>
            <a:r>
              <a:rPr lang="en-CA" dirty="0" smtClean="0"/>
              <a:t>Individuals</a:t>
            </a:r>
            <a:r>
              <a:rPr lang="en-CA" baseline="0" dirty="0" smtClean="0"/>
              <a:t> are only important in relation to their contribution to the state.</a:t>
            </a:r>
            <a:endParaRPr lang="en-CA" dirty="0"/>
          </a:p>
        </p:txBody>
      </p:sp>
      <p:sp>
        <p:nvSpPr>
          <p:cNvPr id="4" name="Slide Number Placeholder 3"/>
          <p:cNvSpPr>
            <a:spLocks noGrp="1"/>
          </p:cNvSpPr>
          <p:nvPr>
            <p:ph type="sldNum" sz="quarter" idx="10"/>
          </p:nvPr>
        </p:nvSpPr>
        <p:spPr/>
        <p:txBody>
          <a:bodyPr/>
          <a:lstStyle/>
          <a:p>
            <a:fld id="{0DFAB242-CFD8-4521-8335-DE832EDB3783}" type="slidenum">
              <a:rPr lang="en-CA" smtClean="0"/>
              <a:t>16</a:t>
            </a:fld>
            <a:endParaRPr lang="en-CA"/>
          </a:p>
        </p:txBody>
      </p:sp>
    </p:spTree>
    <p:extLst>
      <p:ext uri="{BB962C8B-B14F-4D97-AF65-F5344CB8AC3E}">
        <p14:creationId xmlns:p14="http://schemas.microsoft.com/office/powerpoint/2010/main" val="23312634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CA" dirty="0" smtClean="0"/>
              <a:t>The state of politics in Europe in</a:t>
            </a:r>
            <a:r>
              <a:rPr lang="en-CA" baseline="0" dirty="0" smtClean="0"/>
              <a:t> the 1930s – it was a challenging time for democracy.</a:t>
            </a:r>
            <a:endParaRPr lang="en-CA" dirty="0" smtClean="0"/>
          </a:p>
          <a:p>
            <a:pPr marL="174708" indent="-174708">
              <a:buFont typeface="Arial" panose="020B0604020202020204" pitchFamily="34" charset="0"/>
              <a:buChar char="•"/>
            </a:pPr>
            <a:r>
              <a:rPr lang="en-CA" dirty="0" smtClean="0"/>
              <a:t>Q. Which countries switched from Democratic to another form of </a:t>
            </a:r>
            <a:r>
              <a:rPr lang="en-CA" dirty="0" err="1" smtClean="0"/>
              <a:t>govt</a:t>
            </a:r>
            <a:r>
              <a:rPr lang="en-CA" dirty="0" smtClean="0"/>
              <a:t> in the 1930s? – Albania, Austria, Bulgaria, Estonia, Latvia, Romania, and Spain</a:t>
            </a:r>
          </a:p>
          <a:p>
            <a:pPr marL="174708" indent="-174708">
              <a:buFont typeface="Arial" panose="020B0604020202020204" pitchFamily="34" charset="0"/>
              <a:buChar char="•"/>
            </a:pPr>
            <a:r>
              <a:rPr lang="en-CA" dirty="0" smtClean="0"/>
              <a:t>Q. Why was Czechoslovakia's location a problem for Democracy? – surrounded by fascists, authoritarian,</a:t>
            </a:r>
            <a:r>
              <a:rPr lang="en-CA" baseline="0" dirty="0" smtClean="0"/>
              <a:t> or Communist </a:t>
            </a:r>
            <a:r>
              <a:rPr lang="en-CA" baseline="0" dirty="0" err="1" smtClean="0"/>
              <a:t>govts</a:t>
            </a:r>
            <a:r>
              <a:rPr lang="en-CA" baseline="0" dirty="0" smtClean="0"/>
              <a:t>.</a:t>
            </a:r>
            <a:endParaRPr lang="en-CA" dirty="0"/>
          </a:p>
        </p:txBody>
      </p:sp>
      <p:sp>
        <p:nvSpPr>
          <p:cNvPr id="4" name="Slide Number Placeholder 3"/>
          <p:cNvSpPr>
            <a:spLocks noGrp="1"/>
          </p:cNvSpPr>
          <p:nvPr>
            <p:ph type="sldNum" sz="quarter" idx="10"/>
          </p:nvPr>
        </p:nvSpPr>
        <p:spPr/>
        <p:txBody>
          <a:bodyPr/>
          <a:lstStyle/>
          <a:p>
            <a:fld id="{0DFAB242-CFD8-4521-8335-DE832EDB3783}" type="slidenum">
              <a:rPr lang="en-CA" smtClean="0"/>
              <a:t>17</a:t>
            </a:fld>
            <a:endParaRPr lang="en-CA"/>
          </a:p>
        </p:txBody>
      </p:sp>
    </p:spTree>
    <p:extLst>
      <p:ext uri="{BB962C8B-B14F-4D97-AF65-F5344CB8AC3E}">
        <p14:creationId xmlns:p14="http://schemas.microsoft.com/office/powerpoint/2010/main" val="8835516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DFAB242-CFD8-4521-8335-DE832EDB3783}" type="slidenum">
              <a:rPr lang="en-CA" smtClean="0"/>
              <a:t>18</a:t>
            </a:fld>
            <a:endParaRPr lang="en-CA"/>
          </a:p>
        </p:txBody>
      </p:sp>
    </p:spTree>
    <p:extLst>
      <p:ext uri="{BB962C8B-B14F-4D97-AF65-F5344CB8AC3E}">
        <p14:creationId xmlns:p14="http://schemas.microsoft.com/office/powerpoint/2010/main" val="14434975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Powerful</a:t>
            </a:r>
            <a:r>
              <a:rPr lang="en-CA" baseline="0" dirty="0" smtClean="0"/>
              <a:t> landowners, the churches and some of the members of the middle class feared land reforms, communist upheaval and ethnic conflict. These countries looked to authoritarian governments to maintain the old system. Only Czechoslovakia, which had a large middle class, a liberal tradition and a strong industrial base, maintained its political democracy. </a:t>
            </a:r>
            <a:endParaRPr lang="en-CA" dirty="0"/>
          </a:p>
        </p:txBody>
      </p:sp>
      <p:sp>
        <p:nvSpPr>
          <p:cNvPr id="4" name="Slide Number Placeholder 3"/>
          <p:cNvSpPr>
            <a:spLocks noGrp="1"/>
          </p:cNvSpPr>
          <p:nvPr>
            <p:ph type="sldNum" sz="quarter" idx="10"/>
          </p:nvPr>
        </p:nvSpPr>
        <p:spPr/>
        <p:txBody>
          <a:bodyPr/>
          <a:lstStyle/>
          <a:p>
            <a:fld id="{0DFAB242-CFD8-4521-8335-DE832EDB3783}" type="slidenum">
              <a:rPr lang="en-CA" smtClean="0"/>
              <a:t>19</a:t>
            </a:fld>
            <a:endParaRPr lang="en-CA"/>
          </a:p>
        </p:txBody>
      </p:sp>
    </p:spTree>
    <p:extLst>
      <p:ext uri="{BB962C8B-B14F-4D97-AF65-F5344CB8AC3E}">
        <p14:creationId xmlns:p14="http://schemas.microsoft.com/office/powerpoint/2010/main" val="1948540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Arendt viewed the growth of </a:t>
            </a:r>
            <a:r>
              <a:rPr lang="en-US" dirty="0">
                <a:hlinkClick r:id="rId3"/>
              </a:rPr>
              <a:t>totalitarianism</a:t>
            </a:r>
            <a:r>
              <a:rPr lang="en-US" dirty="0"/>
              <a:t> as the outcome of the disintegration of the traditional nation-state. She argued that totalitarian regimes, through their pursuit of raw political power and their neglect of material or utilitarian considerations, had revolutionized the social structure and made contemporary politics nearly impossible to predict.</a:t>
            </a:r>
          </a:p>
          <a:p>
            <a:pPr marL="174708" indent="-174708">
              <a:buFont typeface="Arial" panose="020B0604020202020204" pitchFamily="34" charset="0"/>
              <a:buChar char="•"/>
            </a:pPr>
            <a:r>
              <a:rPr lang="en-US" dirty="0"/>
              <a:t>Conviction - a firmly held belief or opinion.</a:t>
            </a:r>
            <a:endParaRPr lang="en-CA" dirty="0"/>
          </a:p>
        </p:txBody>
      </p:sp>
      <p:sp>
        <p:nvSpPr>
          <p:cNvPr id="4" name="Slide Number Placeholder 3"/>
          <p:cNvSpPr>
            <a:spLocks noGrp="1"/>
          </p:cNvSpPr>
          <p:nvPr>
            <p:ph type="sldNum" sz="quarter" idx="10"/>
          </p:nvPr>
        </p:nvSpPr>
        <p:spPr/>
        <p:txBody>
          <a:bodyPr/>
          <a:lstStyle/>
          <a:p>
            <a:fld id="{0DFAB242-CFD8-4521-8335-DE832EDB3783}" type="slidenum">
              <a:rPr lang="en-CA" smtClean="0"/>
              <a:t>2</a:t>
            </a:fld>
            <a:endParaRPr lang="en-CA"/>
          </a:p>
        </p:txBody>
      </p:sp>
    </p:spTree>
    <p:extLst>
      <p:ext uri="{BB962C8B-B14F-4D97-AF65-F5344CB8AC3E}">
        <p14:creationId xmlns:p14="http://schemas.microsoft.com/office/powerpoint/2010/main" val="37886683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smtClean="0"/>
              <a:t>Franco</a:t>
            </a:r>
            <a:r>
              <a:rPr lang="en-CA" baseline="0" dirty="0" smtClean="0"/>
              <a:t> favoured large landowners, successful businesspeople, and the Catholic clergy. His rule was seen as authoritarian rather than totalitarian because he did not try to control all aspects of people’s lives.</a:t>
            </a:r>
          </a:p>
          <a:p>
            <a:pPr marL="171450" indent="-171450">
              <a:buFont typeface="Arial" panose="020B0604020202020204" pitchFamily="34" charset="0"/>
              <a:buChar char="•"/>
            </a:pPr>
            <a:r>
              <a:rPr lang="en-CA" baseline="0" dirty="0" smtClean="0"/>
              <a:t>The Italians and Germans used planes armed with machine guns and bombs during their experiment in Spain.</a:t>
            </a:r>
            <a:endParaRPr lang="en-CA" dirty="0"/>
          </a:p>
        </p:txBody>
      </p:sp>
      <p:sp>
        <p:nvSpPr>
          <p:cNvPr id="4" name="Slide Number Placeholder 3"/>
          <p:cNvSpPr>
            <a:spLocks noGrp="1"/>
          </p:cNvSpPr>
          <p:nvPr>
            <p:ph type="sldNum" sz="quarter" idx="10"/>
          </p:nvPr>
        </p:nvSpPr>
        <p:spPr/>
        <p:txBody>
          <a:bodyPr/>
          <a:lstStyle/>
          <a:p>
            <a:fld id="{0DFAB242-CFD8-4521-8335-DE832EDB3783}" type="slidenum">
              <a:rPr lang="en-CA" smtClean="0"/>
              <a:t>20</a:t>
            </a:fld>
            <a:endParaRPr lang="en-CA"/>
          </a:p>
        </p:txBody>
      </p:sp>
    </p:spTree>
    <p:extLst>
      <p:ext uri="{BB962C8B-B14F-4D97-AF65-F5344CB8AC3E}">
        <p14:creationId xmlns:p14="http://schemas.microsoft.com/office/powerpoint/2010/main" val="5583764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100" b="0" i="0" kern="1200" dirty="0" smtClean="0">
                <a:solidFill>
                  <a:schemeClr val="tx1"/>
                </a:solidFill>
                <a:effectLst/>
                <a:latin typeface="+mn-lt"/>
                <a:ea typeface="+mn-ea"/>
                <a:cs typeface="+mn-cs"/>
              </a:rPr>
              <a:t>Nazi and Italian planes attacked for over 3 hours, dropping bombs and strafing people trying to escape. An estimated 1600 people were killed. The bombing destroyed 80% of the town's buildings.  </a:t>
            </a:r>
          </a:p>
          <a:p>
            <a:pPr marL="171450" indent="-171450">
              <a:buFont typeface="Arial" panose="020B0604020202020204" pitchFamily="34" charset="0"/>
              <a:buChar char="•"/>
            </a:pPr>
            <a:r>
              <a:rPr lang="en-US" sz="1100" b="0" i="1" kern="1200" dirty="0" smtClean="0">
                <a:solidFill>
                  <a:schemeClr val="tx1"/>
                </a:solidFill>
                <a:effectLst/>
                <a:latin typeface="+mn-lt"/>
                <a:ea typeface="+mn-ea"/>
                <a:cs typeface="+mn-cs"/>
              </a:rPr>
              <a:t>Noel Monks was a correspondent covering the civil war in Spain for the "London Daily Express." He was the first reporter to arrive on the scene after the bombing. We join his story as he and other reporters drive along a dusty Spanish road:</a:t>
            </a:r>
            <a:endParaRPr lang="en-US" sz="1100" b="0" i="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100" b="0" i="0" kern="1200" dirty="0" smtClean="0">
                <a:solidFill>
                  <a:schemeClr val="tx1"/>
                </a:solidFill>
                <a:effectLst/>
                <a:latin typeface="+mn-lt"/>
                <a:ea typeface="+mn-ea"/>
                <a:cs typeface="+mn-cs"/>
              </a:rPr>
              <a:t>...I was the first correspondent to reach Guernica, and was immediately pressed into service by some Basque soldiers collecting charred bodies that the flames had passed over. Some of the soldiers were sobbing like children. There were flames and-smoke and grit, and the smell of burning human flesh was nauseating. Houses were collapsing into the inferno.</a:t>
            </a:r>
          </a:p>
          <a:p>
            <a:pPr marL="171450" indent="-171450">
              <a:buFont typeface="Arial" panose="020B0604020202020204" pitchFamily="34" charset="0"/>
              <a:buChar char="•"/>
            </a:pPr>
            <a:r>
              <a:rPr lang="en-US" sz="1100" b="0" i="0" kern="1200" dirty="0" smtClean="0">
                <a:solidFill>
                  <a:schemeClr val="tx1"/>
                </a:solidFill>
                <a:effectLst/>
                <a:latin typeface="+mn-lt"/>
                <a:ea typeface="+mn-ea"/>
                <a:cs typeface="+mn-cs"/>
              </a:rPr>
              <a:t>In the Plaza, surrounded almost by a wall of fire, were about a hundred refugees. They were wailing and weeping and rocking to and fro. One middle-aged man spoke English. He told me: 'At four, before the-market closed, many </a:t>
            </a:r>
            <a:r>
              <a:rPr lang="en-US" sz="1100" b="0" i="0" kern="1200" dirty="0" err="1" smtClean="0">
                <a:solidFill>
                  <a:schemeClr val="tx1"/>
                </a:solidFill>
                <a:effectLst/>
                <a:latin typeface="+mn-lt"/>
                <a:ea typeface="+mn-ea"/>
                <a:cs typeface="+mn-cs"/>
              </a:rPr>
              <a:t>aeroplanes</a:t>
            </a:r>
            <a:r>
              <a:rPr lang="en-US" sz="1100" b="0" i="0" kern="1200" dirty="0" smtClean="0">
                <a:solidFill>
                  <a:schemeClr val="tx1"/>
                </a:solidFill>
                <a:effectLst/>
                <a:latin typeface="+mn-lt"/>
                <a:ea typeface="+mn-ea"/>
                <a:cs typeface="+mn-cs"/>
              </a:rPr>
              <a:t> came. They dropped bombs. Some came low and shot bullets into the streets. Father </a:t>
            </a:r>
            <a:r>
              <a:rPr lang="en-US" sz="1100" b="0" i="0" kern="1200" dirty="0" err="1" smtClean="0">
                <a:solidFill>
                  <a:schemeClr val="tx1"/>
                </a:solidFill>
                <a:effectLst/>
                <a:latin typeface="+mn-lt"/>
                <a:ea typeface="+mn-ea"/>
                <a:cs typeface="+mn-cs"/>
              </a:rPr>
              <a:t>Aroriategui</a:t>
            </a:r>
            <a:r>
              <a:rPr lang="en-US" sz="1100" b="0" i="0" kern="1200" dirty="0" smtClean="0">
                <a:solidFill>
                  <a:schemeClr val="tx1"/>
                </a:solidFill>
                <a:effectLst/>
                <a:latin typeface="+mn-lt"/>
                <a:ea typeface="+mn-ea"/>
                <a:cs typeface="+mn-cs"/>
              </a:rPr>
              <a:t> was wonderful. He prayed with the people in the Plaza while the bombs fell.'..</a:t>
            </a:r>
          </a:p>
          <a:p>
            <a:pPr marL="171450" indent="-171450">
              <a:buFont typeface="Arial" panose="020B0604020202020204" pitchFamily="34" charset="0"/>
              <a:buChar char="•"/>
            </a:pPr>
            <a:r>
              <a:rPr lang="en-US" sz="1100" b="0" i="0" kern="1200" dirty="0" smtClean="0">
                <a:solidFill>
                  <a:schemeClr val="tx1"/>
                </a:solidFill>
                <a:effectLst/>
                <a:latin typeface="+mn-lt"/>
                <a:ea typeface="+mn-ea"/>
                <a:cs typeface="+mn-cs"/>
              </a:rPr>
              <a:t>...The only things left standing were a church, a sacred Tree, symbol of the Basque people, and, just outside the town, a small munitions factory. There hadn't been a single anti-aircraft gun in the town. It had been mainly a fire raid.</a:t>
            </a:r>
          </a:p>
          <a:p>
            <a:pPr marL="171450" indent="-171450">
              <a:buFont typeface="Arial" panose="020B0604020202020204" pitchFamily="34" charset="0"/>
              <a:buChar char="•"/>
            </a:pPr>
            <a:r>
              <a:rPr lang="en-US" sz="1100" b="0" i="0" kern="1200" dirty="0" smtClean="0">
                <a:solidFill>
                  <a:schemeClr val="tx1"/>
                </a:solidFill>
                <a:effectLst/>
                <a:latin typeface="+mn-lt"/>
                <a:ea typeface="+mn-ea"/>
                <a:cs typeface="+mn-cs"/>
              </a:rPr>
              <a:t>...A sight that haunted me for weeks was the charred bodies of several women and children huddled together in what had been the cellar of a house. It had been a </a:t>
            </a:r>
            <a:r>
              <a:rPr lang="en-US" sz="1100" b="0" i="0" kern="1200" dirty="0" err="1" smtClean="0">
                <a:solidFill>
                  <a:schemeClr val="tx1"/>
                </a:solidFill>
                <a:effectLst/>
                <a:latin typeface="+mn-lt"/>
                <a:ea typeface="+mn-ea"/>
                <a:cs typeface="+mn-cs"/>
              </a:rPr>
              <a:t>refugio</a:t>
            </a:r>
            <a:r>
              <a:rPr lang="en-US" sz="1100" b="0" i="0" kern="1200" dirty="0" smtClean="0">
                <a:solidFill>
                  <a:schemeClr val="tx1"/>
                </a:solidFill>
                <a:effectLst/>
                <a:latin typeface="+mn-lt"/>
                <a:ea typeface="+mn-ea"/>
                <a:cs typeface="+mn-cs"/>
              </a:rPr>
              <a:t>."</a:t>
            </a:r>
          </a:p>
          <a:p>
            <a:pPr marL="171450" indent="-171450">
              <a:buFont typeface="Arial" panose="020B0604020202020204" pitchFamily="34" charset="0"/>
              <a:buChar char="•"/>
            </a:pPr>
            <a:endParaRPr lang="en-CA" sz="1100" b="1" dirty="0"/>
          </a:p>
        </p:txBody>
      </p:sp>
      <p:sp>
        <p:nvSpPr>
          <p:cNvPr id="4" name="Slide Number Placeholder 3"/>
          <p:cNvSpPr>
            <a:spLocks noGrp="1"/>
          </p:cNvSpPr>
          <p:nvPr>
            <p:ph type="sldNum" sz="quarter" idx="10"/>
          </p:nvPr>
        </p:nvSpPr>
        <p:spPr/>
        <p:txBody>
          <a:bodyPr/>
          <a:lstStyle/>
          <a:p>
            <a:fld id="{0DFAB242-CFD8-4521-8335-DE832EDB3783}" type="slidenum">
              <a:rPr lang="en-CA" smtClean="0"/>
              <a:t>21</a:t>
            </a:fld>
            <a:endParaRPr lang="en-CA"/>
          </a:p>
        </p:txBody>
      </p:sp>
    </p:spTree>
    <p:extLst>
      <p:ext uri="{BB962C8B-B14F-4D97-AF65-F5344CB8AC3E}">
        <p14:creationId xmlns:p14="http://schemas.microsoft.com/office/powerpoint/2010/main" val="15464253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attack was ordered by General Franco to break the spirit and resistance of the Basque people, who opposed Franco's forces and supported the Republican cause. </a:t>
            </a:r>
          </a:p>
          <a:p>
            <a:r>
              <a:rPr lang="en-US" sz="1200" b="0" i="0" kern="1200" dirty="0" smtClean="0">
                <a:solidFill>
                  <a:schemeClr val="tx1"/>
                </a:solidFill>
                <a:effectLst/>
                <a:latin typeface="+mn-lt"/>
                <a:ea typeface="+mn-ea"/>
                <a:cs typeface="+mn-cs"/>
              </a:rPr>
              <a:t>The bombing of this city served no military purpose.</a:t>
            </a:r>
            <a:r>
              <a:rPr lang="en-US" sz="1200" b="0" i="0" kern="1200" baseline="0" dirty="0" smtClean="0">
                <a:solidFill>
                  <a:schemeClr val="tx1"/>
                </a:solidFill>
                <a:effectLst/>
                <a:latin typeface="+mn-lt"/>
                <a:ea typeface="+mn-ea"/>
                <a:cs typeface="+mn-cs"/>
              </a:rPr>
              <a:t> Hitler had actually conducted a test to determine what effect a targeted bombing would have on civilians. </a:t>
            </a:r>
            <a:endParaRPr lang="en-CA" dirty="0"/>
          </a:p>
        </p:txBody>
      </p:sp>
      <p:sp>
        <p:nvSpPr>
          <p:cNvPr id="4" name="Slide Number Placeholder 3"/>
          <p:cNvSpPr>
            <a:spLocks noGrp="1"/>
          </p:cNvSpPr>
          <p:nvPr>
            <p:ph type="sldNum" sz="quarter" idx="10"/>
          </p:nvPr>
        </p:nvSpPr>
        <p:spPr/>
        <p:txBody>
          <a:bodyPr/>
          <a:lstStyle/>
          <a:p>
            <a:fld id="{0DFAB242-CFD8-4521-8335-DE832EDB3783}" type="slidenum">
              <a:rPr lang="en-CA" smtClean="0"/>
              <a:t>22</a:t>
            </a:fld>
            <a:endParaRPr lang="en-CA"/>
          </a:p>
        </p:txBody>
      </p:sp>
    </p:spTree>
    <p:extLst>
      <p:ext uri="{BB962C8B-B14F-4D97-AF65-F5344CB8AC3E}">
        <p14:creationId xmlns:p14="http://schemas.microsoft.com/office/powerpoint/2010/main" val="21472067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smtClean="0"/>
              <a:t>This famous Picasso mural created for the 1937 World’s Fair in Paris depicted Picasso’s feelings toward the destruction</a:t>
            </a:r>
            <a:r>
              <a:rPr lang="en-CA" baseline="0" dirty="0" smtClean="0"/>
              <a:t> of the Spanish city of Guernica by German bombers in 1937.</a:t>
            </a:r>
          </a:p>
          <a:p>
            <a:pPr marL="171450" indent="-171450">
              <a:buFont typeface="Arial" panose="020B0604020202020204" pitchFamily="34" charset="0"/>
              <a:buChar char="•"/>
            </a:pPr>
            <a:r>
              <a:rPr lang="en-CA" baseline="0" dirty="0" smtClean="0"/>
              <a:t>Picasso spoke about this image: “[In Guernica] I clearly express my loathing for the military caste that has plunged Spain into a sea of suffering and death.”</a:t>
            </a:r>
          </a:p>
          <a:p>
            <a:pPr marL="171450" indent="-171450">
              <a:buFont typeface="Arial" panose="020B0604020202020204" pitchFamily="34" charset="0"/>
              <a:buChar char="•"/>
            </a:pPr>
            <a:r>
              <a:rPr lang="en-CA" dirty="0" smtClean="0"/>
              <a:t>Historians</a:t>
            </a:r>
            <a:r>
              <a:rPr lang="en-CA" baseline="0" dirty="0" smtClean="0"/>
              <a:t> consider this piece of art as one of the most important works of social protest in the history of art. Its huge:  25 feet x 11 feet.</a:t>
            </a:r>
            <a:endParaRPr lang="en-CA" dirty="0"/>
          </a:p>
        </p:txBody>
      </p:sp>
      <p:sp>
        <p:nvSpPr>
          <p:cNvPr id="4" name="Slide Number Placeholder 3"/>
          <p:cNvSpPr>
            <a:spLocks noGrp="1"/>
          </p:cNvSpPr>
          <p:nvPr>
            <p:ph type="sldNum" sz="quarter" idx="10"/>
          </p:nvPr>
        </p:nvSpPr>
        <p:spPr/>
        <p:txBody>
          <a:bodyPr/>
          <a:lstStyle/>
          <a:p>
            <a:fld id="{0DFAB242-CFD8-4521-8335-DE832EDB3783}" type="slidenum">
              <a:rPr lang="en-CA" smtClean="0"/>
              <a:t>23</a:t>
            </a:fld>
            <a:endParaRPr lang="en-CA"/>
          </a:p>
        </p:txBody>
      </p:sp>
    </p:spTree>
    <p:extLst>
      <p:ext uri="{BB962C8B-B14F-4D97-AF65-F5344CB8AC3E}">
        <p14:creationId xmlns:p14="http://schemas.microsoft.com/office/powerpoint/2010/main" val="854323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lphaUcPeriod"/>
            </a:pPr>
            <a:r>
              <a:rPr lang="en-CA" dirty="0" smtClean="0"/>
              <a:t>Bombs and machine guns</a:t>
            </a:r>
            <a:r>
              <a:rPr lang="en-CA" baseline="0" dirty="0" smtClean="0"/>
              <a:t> fire from airplanes killed many people and completely destroyed a city.</a:t>
            </a:r>
          </a:p>
          <a:p>
            <a:pPr marL="0" indent="0">
              <a:buNone/>
            </a:pPr>
            <a:r>
              <a:rPr lang="en-CA" baseline="0" dirty="0" smtClean="0"/>
              <a:t>A.   Frightening, horrifying…. Body parts everywhere, suffering faces, stark background…</a:t>
            </a:r>
            <a:endParaRPr lang="en-CA" dirty="0"/>
          </a:p>
        </p:txBody>
      </p:sp>
      <p:sp>
        <p:nvSpPr>
          <p:cNvPr id="4" name="Slide Number Placeholder 3"/>
          <p:cNvSpPr>
            <a:spLocks noGrp="1"/>
          </p:cNvSpPr>
          <p:nvPr>
            <p:ph type="sldNum" sz="quarter" idx="10"/>
          </p:nvPr>
        </p:nvSpPr>
        <p:spPr/>
        <p:txBody>
          <a:bodyPr/>
          <a:lstStyle/>
          <a:p>
            <a:fld id="{0DFAB242-CFD8-4521-8335-DE832EDB3783}" type="slidenum">
              <a:rPr lang="en-CA" smtClean="0"/>
              <a:t>24</a:t>
            </a:fld>
            <a:endParaRPr lang="en-CA"/>
          </a:p>
        </p:txBody>
      </p:sp>
    </p:spTree>
    <p:extLst>
      <p:ext uri="{BB962C8B-B14F-4D97-AF65-F5344CB8AC3E}">
        <p14:creationId xmlns:p14="http://schemas.microsoft.com/office/powerpoint/2010/main" val="2623608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DFAB242-CFD8-4521-8335-DE832EDB3783}" type="slidenum">
              <a:rPr lang="en-CA" smtClean="0"/>
              <a:t>3</a:t>
            </a:fld>
            <a:endParaRPr lang="en-CA"/>
          </a:p>
        </p:txBody>
      </p:sp>
    </p:spTree>
    <p:extLst>
      <p:ext uri="{BB962C8B-B14F-4D97-AF65-F5344CB8AC3E}">
        <p14:creationId xmlns:p14="http://schemas.microsoft.com/office/powerpoint/2010/main" val="2053299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DFAB242-CFD8-4521-8335-DE832EDB3783}" type="slidenum">
              <a:rPr lang="en-CA" smtClean="0"/>
              <a:t>4</a:t>
            </a:fld>
            <a:endParaRPr lang="en-CA"/>
          </a:p>
        </p:txBody>
      </p:sp>
    </p:spTree>
    <p:extLst>
      <p:ext uri="{BB962C8B-B14F-4D97-AF65-F5344CB8AC3E}">
        <p14:creationId xmlns:p14="http://schemas.microsoft.com/office/powerpoint/2010/main" val="2550104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DFAB242-CFD8-4521-8335-DE832EDB3783}" type="slidenum">
              <a:rPr lang="en-CA" smtClean="0"/>
              <a:t>5</a:t>
            </a:fld>
            <a:endParaRPr lang="en-CA"/>
          </a:p>
        </p:txBody>
      </p:sp>
    </p:spTree>
    <p:extLst>
      <p:ext uri="{BB962C8B-B14F-4D97-AF65-F5344CB8AC3E}">
        <p14:creationId xmlns:p14="http://schemas.microsoft.com/office/powerpoint/2010/main" val="3017276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1" dirty="0"/>
              <a:t>Winning hearts and minds</a:t>
            </a:r>
            <a:r>
              <a:rPr lang="en-US" dirty="0"/>
              <a:t> is a concept occasionally expressed in the resolution of war, insurgency, and other conflicts, in which one side seeks to prevail not by the use of superior force, but by making emotional or intellectual appeals to sway supporters of the other side. </a:t>
            </a:r>
          </a:p>
          <a:p>
            <a:pPr marL="174708" indent="-174708">
              <a:buFont typeface="Arial" panose="020B0604020202020204" pitchFamily="34" charset="0"/>
              <a:buChar char="•"/>
            </a:pPr>
            <a:r>
              <a:rPr lang="en-US" dirty="0"/>
              <a:t>Have you ever been so engaged and excited about something that you were nearly out of control? Or have been so invested in a game, sporting event, performance, or whatever that you couldn’t stop thinking about it? This is the goal of these states; to get you so invested and convinced that you would be willing to do anything for their cause?</a:t>
            </a:r>
          </a:p>
          <a:p>
            <a:pPr marL="174708" indent="-174708">
              <a:buFont typeface="Arial" panose="020B0604020202020204" pitchFamily="34" charset="0"/>
              <a:buChar char="•"/>
            </a:pPr>
            <a:r>
              <a:rPr lang="en-US" dirty="0"/>
              <a:t> </a:t>
            </a:r>
            <a:endParaRPr lang="en-CA" dirty="0"/>
          </a:p>
        </p:txBody>
      </p:sp>
      <p:sp>
        <p:nvSpPr>
          <p:cNvPr id="4" name="Slide Number Placeholder 3"/>
          <p:cNvSpPr>
            <a:spLocks noGrp="1"/>
          </p:cNvSpPr>
          <p:nvPr>
            <p:ph type="sldNum" sz="quarter" idx="10"/>
          </p:nvPr>
        </p:nvSpPr>
        <p:spPr/>
        <p:txBody>
          <a:bodyPr/>
          <a:lstStyle/>
          <a:p>
            <a:fld id="{0DFAB242-CFD8-4521-8335-DE832EDB3783}" type="slidenum">
              <a:rPr lang="en-CA" smtClean="0"/>
              <a:t>6</a:t>
            </a:fld>
            <a:endParaRPr lang="en-CA"/>
          </a:p>
        </p:txBody>
      </p:sp>
    </p:spTree>
    <p:extLst>
      <p:ext uri="{BB962C8B-B14F-4D97-AF65-F5344CB8AC3E}">
        <p14:creationId xmlns:p14="http://schemas.microsoft.com/office/powerpoint/2010/main" val="1430756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DFAB242-CFD8-4521-8335-DE832EDB3783}" type="slidenum">
              <a:rPr lang="en-CA" smtClean="0"/>
              <a:t>7</a:t>
            </a:fld>
            <a:endParaRPr lang="en-CA"/>
          </a:p>
        </p:txBody>
      </p:sp>
    </p:spTree>
    <p:extLst>
      <p:ext uri="{BB962C8B-B14F-4D97-AF65-F5344CB8AC3E}">
        <p14:creationId xmlns:p14="http://schemas.microsoft.com/office/powerpoint/2010/main" val="3798850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100" dirty="0"/>
              <a:t>The </a:t>
            </a:r>
            <a:r>
              <a:rPr lang="en-US" sz="1100" dirty="0">
                <a:hlinkClick r:id="rId3"/>
              </a:rPr>
              <a:t>allegory</a:t>
            </a:r>
            <a:r>
              <a:rPr lang="en-US" sz="1100" dirty="0"/>
              <a:t> of all allegories, Plato's Allegory of the Cave is not the rosiest take on the reality of human existence. You might even call it downright bleak: it envisions the world as a dark cave, human beings as trapped prisoners, and all of our experiences as nothing but shadows on a wall. "See human beings as though they were in an underground cave-like dwelling," instructs Socrates, "with its entrance, a long one, open to the light across the whole width of the cave" (514a).</a:t>
            </a:r>
          </a:p>
          <a:p>
            <a:pPr marL="171450" indent="-171450">
              <a:buFont typeface="Arial" panose="020B0604020202020204" pitchFamily="34" charset="0"/>
              <a:buChar char="•"/>
            </a:pPr>
            <a:r>
              <a:rPr lang="en-US" sz="1100" dirty="0" smtClean="0"/>
              <a:t>Imagine </a:t>
            </a:r>
            <a:r>
              <a:rPr lang="en-US" sz="1100" dirty="0"/>
              <a:t>a cave with a small tunnel of light leading out and hundreds of human beings tied up so that they can't move—they just stare straight ahead all day long (creepy, we know). But they do get a little entertainment: there's a </a:t>
            </a:r>
            <a:r>
              <a:rPr lang="en-US" sz="1100" dirty="0" err="1"/>
              <a:t>rockin</a:t>
            </a:r>
            <a:r>
              <a:rPr lang="en-US" sz="1100" dirty="0"/>
              <a:t>' shadow-puppet show projected on the wall in front of them with a fire burning in the back for light. Since this show is all these poor people can see, they think it's the best, most awesome reality ever. They chat about it, gossip, call people names... you know, the usual.</a:t>
            </a:r>
          </a:p>
          <a:p>
            <a:pPr marL="171450" indent="-171450">
              <a:buFont typeface="Arial" panose="020B0604020202020204" pitchFamily="34" charset="0"/>
              <a:buChar char="•"/>
            </a:pPr>
            <a:r>
              <a:rPr lang="en-US" sz="1100" dirty="0"/>
              <a:t>So that's how life goes down in the cave until one day, one of the prisoners manages to break free and begins to figure out what's going on. It takes a while for his eyes to adjust, but gradually, he sees that there is a much brighter speck of light at the end of another tunnel. So out he goes... and wow, you can imagine how amazing and beautiful the real world looks to him compared to that two-dimensional, dark cave he's spent all his life in.</a:t>
            </a:r>
          </a:p>
          <a:p>
            <a:pPr marL="171450" indent="-171450">
              <a:buFont typeface="Arial" panose="020B0604020202020204" pitchFamily="34" charset="0"/>
              <a:buChar char="•"/>
            </a:pPr>
            <a:r>
              <a:rPr lang="en-US" sz="1100" dirty="0"/>
              <a:t>Feeling sorry for all his fellow prisoners, the freed prisoner goes back down and explains to everyone that they're all trapped in this massive cave, and everything they think is real is an illusion. Guess what? They think he's nuts. He keeps trying to convince them, and he's finally able to persuade a few... but the rest choose to remain where they are.</a:t>
            </a:r>
          </a:p>
          <a:p>
            <a:pPr marL="171450" indent="-171450">
              <a:buFont typeface="Arial" panose="020B0604020202020204" pitchFamily="34" charset="0"/>
              <a:buChar char="•"/>
            </a:pPr>
            <a:endParaRPr lang="en-CA" sz="1100" dirty="0"/>
          </a:p>
        </p:txBody>
      </p:sp>
      <p:sp>
        <p:nvSpPr>
          <p:cNvPr id="4" name="Slide Number Placeholder 3"/>
          <p:cNvSpPr>
            <a:spLocks noGrp="1"/>
          </p:cNvSpPr>
          <p:nvPr>
            <p:ph type="sldNum" sz="quarter" idx="10"/>
          </p:nvPr>
        </p:nvSpPr>
        <p:spPr/>
        <p:txBody>
          <a:bodyPr/>
          <a:lstStyle/>
          <a:p>
            <a:fld id="{0DFAB242-CFD8-4521-8335-DE832EDB3783}" type="slidenum">
              <a:rPr lang="en-CA" smtClean="0"/>
              <a:t>8</a:t>
            </a:fld>
            <a:endParaRPr lang="en-CA"/>
          </a:p>
        </p:txBody>
      </p:sp>
    </p:spTree>
    <p:extLst>
      <p:ext uri="{BB962C8B-B14F-4D97-AF65-F5344CB8AC3E}">
        <p14:creationId xmlns:p14="http://schemas.microsoft.com/office/powerpoint/2010/main" val="94647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What if this</a:t>
            </a:r>
            <a:r>
              <a:rPr lang="en-CA" baseline="0" dirty="0" smtClean="0"/>
              <a:t> </a:t>
            </a:r>
            <a:r>
              <a:rPr lang="en-CA" dirty="0" smtClean="0"/>
              <a:t>one guy, this “sheep”,  stood out and exclaimed: “whoa,</a:t>
            </a:r>
            <a:r>
              <a:rPr lang="en-CA" baseline="0" dirty="0" smtClean="0"/>
              <a:t> whoa, </a:t>
            </a:r>
            <a:r>
              <a:rPr lang="en-CA" dirty="0" smtClean="0"/>
              <a:t>what a minute, this doesn’t seem right”. What do</a:t>
            </a:r>
            <a:r>
              <a:rPr lang="en-CA" baseline="0" dirty="0" smtClean="0"/>
              <a:t> you think would happen? Or would it even happen? Why?</a:t>
            </a:r>
            <a:endParaRPr lang="en-CA" dirty="0"/>
          </a:p>
        </p:txBody>
      </p:sp>
      <p:sp>
        <p:nvSpPr>
          <p:cNvPr id="4" name="Slide Number Placeholder 3"/>
          <p:cNvSpPr>
            <a:spLocks noGrp="1"/>
          </p:cNvSpPr>
          <p:nvPr>
            <p:ph type="sldNum" sz="quarter" idx="10"/>
          </p:nvPr>
        </p:nvSpPr>
        <p:spPr/>
        <p:txBody>
          <a:bodyPr/>
          <a:lstStyle/>
          <a:p>
            <a:fld id="{0DFAB242-CFD8-4521-8335-DE832EDB3783}" type="slidenum">
              <a:rPr lang="en-CA" smtClean="0"/>
              <a:t>9</a:t>
            </a:fld>
            <a:endParaRPr lang="en-CA"/>
          </a:p>
        </p:txBody>
      </p:sp>
    </p:spTree>
    <p:extLst>
      <p:ext uri="{BB962C8B-B14F-4D97-AF65-F5344CB8AC3E}">
        <p14:creationId xmlns:p14="http://schemas.microsoft.com/office/powerpoint/2010/main" val="410009472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12/19/2017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741308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12/19/2017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18552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12/19/2017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07750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ED2BB1-BB31-4EB8-A961-18800A74EAA8}" type="datetimeFigureOut">
              <a:rPr lang="en-US" smtClean="0"/>
              <a:t>12/19/2017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17137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3B40B886-74BB-4D5E-9EA9-584482FE40E6}" type="datetimeFigureOut">
              <a:rPr lang="en-US" smtClean="0"/>
              <a:t>12/19/2017</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022014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12/19/2017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6456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12/19/2017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77966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EB24146-07E2-48CA-8629-5887ED47FCDB}" type="datetimeFigureOut">
              <a:rPr lang="en-US" smtClean="0"/>
              <a:t>12/19/2017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45943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07E718-B4F0-433E-A285-0013249184C0}" type="datetimeFigureOut">
              <a:rPr lang="en-US" smtClean="0"/>
              <a:t>12/19/2017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27066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8E44C4-3D72-4D6E-86A4-F5491DC49E6D}" type="datetimeFigureOut">
              <a:rPr lang="en-US" smtClean="0"/>
              <a:t>12/19/2017</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41426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12/19/2017</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16249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A3BB3B3F-C0CE-47CB-BCED-F49A710726FF}" type="datetimeFigureOut">
              <a:rPr lang="en-US" smtClean="0"/>
              <a:t>12/19/2017</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93364084"/>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CONhPBjBmkY&amp;index=69&amp;list=PLalDjoTICPYZBB0CngKe0tstQ0MGlVg5C"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The Rise of Totalitarianism</a:t>
            </a:r>
            <a:endParaRPr lang="en-CA" dirty="0"/>
          </a:p>
        </p:txBody>
      </p:sp>
      <p:sp>
        <p:nvSpPr>
          <p:cNvPr id="3" name="Subtitle 2"/>
          <p:cNvSpPr>
            <a:spLocks noGrp="1"/>
          </p:cNvSpPr>
          <p:nvPr>
            <p:ph type="subTitle" idx="1"/>
          </p:nvPr>
        </p:nvSpPr>
        <p:spPr/>
        <p:txBody>
          <a:bodyPr/>
          <a:lstStyle/>
          <a:p>
            <a:endParaRPr lang="en-CA" dirty="0"/>
          </a:p>
        </p:txBody>
      </p:sp>
    </p:spTree>
    <p:extLst>
      <p:ext uri="{BB962C8B-B14F-4D97-AF65-F5344CB8AC3E}">
        <p14:creationId xmlns:p14="http://schemas.microsoft.com/office/powerpoint/2010/main" val="22921603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Politics and the Economy</a:t>
            </a:r>
            <a:endParaRPr lang="en-CA" dirty="0"/>
          </a:p>
        </p:txBody>
      </p:sp>
      <p:sp>
        <p:nvSpPr>
          <p:cNvPr id="3" name="Content Placeholder 2"/>
          <p:cNvSpPr>
            <a:spLocks noGrp="1"/>
          </p:cNvSpPr>
          <p:nvPr>
            <p:ph idx="1"/>
          </p:nvPr>
        </p:nvSpPr>
        <p:spPr>
          <a:xfrm>
            <a:off x="316813" y="2054352"/>
            <a:ext cx="7011707" cy="4050792"/>
          </a:xfrm>
        </p:spPr>
        <p:txBody>
          <a:bodyPr>
            <a:noAutofit/>
          </a:bodyPr>
          <a:lstStyle/>
          <a:p>
            <a:r>
              <a:rPr lang="en-CA" sz="2800" dirty="0" smtClean="0">
                <a:latin typeface="Calibri" panose="020F0502020204030204" pitchFamily="34" charset="0"/>
                <a:cs typeface="Calibri" panose="020F0502020204030204" pitchFamily="34" charset="0"/>
              </a:rPr>
              <a:t>Another factor that influenced the rise of the totalitarian state is the Great Depression.</a:t>
            </a:r>
          </a:p>
          <a:p>
            <a:r>
              <a:rPr lang="en-CA" sz="2800" dirty="0" smtClean="0">
                <a:latin typeface="Calibri" panose="020F0502020204030204" pitchFamily="34" charset="0"/>
                <a:cs typeface="Calibri" panose="020F0502020204030204" pitchFamily="34" charset="0"/>
              </a:rPr>
              <a:t>This economic crisis left millions unemployed and millions more staving and homeless.</a:t>
            </a:r>
          </a:p>
          <a:p>
            <a:r>
              <a:rPr lang="en-CA" sz="2800" dirty="0" smtClean="0">
                <a:latin typeface="Calibri" panose="020F0502020204030204" pitchFamily="34" charset="0"/>
                <a:cs typeface="Calibri" panose="020F0502020204030204" pitchFamily="34" charset="0"/>
              </a:rPr>
              <a:t>The downtrodden turned to forms of government that promised change and simple solutions in return for dictatorial power…for the benefit of the people of course.  </a:t>
            </a:r>
            <a:endParaRPr lang="en-CA" sz="2800" dirty="0">
              <a:latin typeface="Calibri" panose="020F0502020204030204" pitchFamily="34" charset="0"/>
              <a:cs typeface="Calibri" panose="020F0502020204030204" pitchFamily="34" charset="0"/>
            </a:endParaRPr>
          </a:p>
        </p:txBody>
      </p:sp>
      <p:pic>
        <p:nvPicPr>
          <p:cNvPr id="1026" name="Picture 2" descr="Image result for germany great depres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3013" y="1913517"/>
            <a:ext cx="4518270" cy="3124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5193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Fascists in Italy</a:t>
            </a:r>
            <a:endParaRPr lang="en-CA" dirty="0"/>
          </a:p>
        </p:txBody>
      </p:sp>
      <p:sp>
        <p:nvSpPr>
          <p:cNvPr id="3" name="Content Placeholder 2"/>
          <p:cNvSpPr>
            <a:spLocks noGrp="1"/>
          </p:cNvSpPr>
          <p:nvPr>
            <p:ph idx="1"/>
          </p:nvPr>
        </p:nvSpPr>
        <p:spPr>
          <a:xfrm>
            <a:off x="502024" y="1900518"/>
            <a:ext cx="8193741" cy="4450976"/>
          </a:xfrm>
        </p:spPr>
        <p:txBody>
          <a:bodyPr>
            <a:normAutofit/>
          </a:bodyPr>
          <a:lstStyle/>
          <a:p>
            <a:r>
              <a:rPr lang="en-CA" sz="2800" dirty="0" smtClean="0">
                <a:latin typeface="Calibri" panose="020F0502020204030204" pitchFamily="34" charset="0"/>
                <a:cs typeface="Calibri" panose="020F0502020204030204" pitchFamily="34" charset="0"/>
              </a:rPr>
              <a:t>Like other European countries, Italy experienced financial disasters after WW1. Worker strikes and talk of Socialist revolution were spreading across the country and the middle class feared a communist takeover like what happened in Russia.</a:t>
            </a:r>
          </a:p>
          <a:p>
            <a:r>
              <a:rPr lang="en-CA" sz="2800" dirty="0" smtClean="0">
                <a:latin typeface="Calibri" panose="020F0502020204030204" pitchFamily="34" charset="0"/>
                <a:cs typeface="Calibri" panose="020F0502020204030204" pitchFamily="34" charset="0"/>
              </a:rPr>
              <a:t>From this civil unrest rose another key figure in the rise of the totalitarian state: Benito Mussolini.</a:t>
            </a:r>
          </a:p>
          <a:p>
            <a:r>
              <a:rPr lang="en-CA" sz="2800" dirty="0" smtClean="0">
                <a:latin typeface="Calibri" panose="020F0502020204030204" pitchFamily="34" charset="0"/>
                <a:cs typeface="Calibri" panose="020F0502020204030204" pitchFamily="34" charset="0"/>
              </a:rPr>
              <a:t>Mussolini began his political career as a Socialist but in 1919 he started a new political group called the </a:t>
            </a:r>
            <a:r>
              <a:rPr lang="en-CA" sz="2800" i="1" dirty="0" err="1" smtClean="0">
                <a:latin typeface="Calibri" panose="020F0502020204030204" pitchFamily="34" charset="0"/>
                <a:cs typeface="Calibri" panose="020F0502020204030204" pitchFamily="34" charset="0"/>
              </a:rPr>
              <a:t>Fascio</a:t>
            </a:r>
            <a:r>
              <a:rPr lang="en-CA" sz="2800" i="1" dirty="0" smtClean="0">
                <a:latin typeface="Calibri" panose="020F0502020204030204" pitchFamily="34" charset="0"/>
                <a:cs typeface="Calibri" panose="020F0502020204030204" pitchFamily="34" charset="0"/>
              </a:rPr>
              <a:t> di </a:t>
            </a:r>
            <a:r>
              <a:rPr lang="en-CA" sz="2800" i="1" dirty="0" err="1" smtClean="0">
                <a:latin typeface="Calibri" panose="020F0502020204030204" pitchFamily="34" charset="0"/>
                <a:cs typeface="Calibri" panose="020F0502020204030204" pitchFamily="34" charset="0"/>
              </a:rPr>
              <a:t>Combattimento</a:t>
            </a:r>
            <a:r>
              <a:rPr lang="en-CA" sz="2800" dirty="0" smtClean="0">
                <a:latin typeface="Calibri" panose="020F0502020204030204" pitchFamily="34" charset="0"/>
                <a:cs typeface="Calibri" panose="020F0502020204030204" pitchFamily="34" charset="0"/>
              </a:rPr>
              <a:t>, or League of Combat. </a:t>
            </a:r>
            <a:endParaRPr lang="en-CA" sz="2800" dirty="0">
              <a:latin typeface="Calibri" panose="020F0502020204030204" pitchFamily="34" charset="0"/>
              <a:cs typeface="Calibri" panose="020F0502020204030204" pitchFamily="34" charset="0"/>
            </a:endParaRPr>
          </a:p>
        </p:txBody>
      </p:sp>
      <p:pic>
        <p:nvPicPr>
          <p:cNvPr id="2050" name="Picture 2" descr="Image result for mussolin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5765" y="1200150"/>
            <a:ext cx="3333750" cy="4972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0469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Fascism</a:t>
            </a:r>
            <a:endParaRPr lang="en-CA" dirty="0"/>
          </a:p>
        </p:txBody>
      </p:sp>
      <p:sp>
        <p:nvSpPr>
          <p:cNvPr id="3" name="Content Placeholder 2"/>
          <p:cNvSpPr>
            <a:spLocks noGrp="1"/>
          </p:cNvSpPr>
          <p:nvPr>
            <p:ph idx="1"/>
          </p:nvPr>
        </p:nvSpPr>
        <p:spPr>
          <a:xfrm>
            <a:off x="4231340" y="2121408"/>
            <a:ext cx="6896907" cy="4050792"/>
          </a:xfrm>
        </p:spPr>
        <p:txBody>
          <a:bodyPr>
            <a:normAutofit fontScale="92500"/>
          </a:bodyPr>
          <a:lstStyle/>
          <a:p>
            <a:r>
              <a:rPr lang="en-CA" sz="2800" dirty="0" smtClean="0">
                <a:latin typeface="Calibri" panose="020F0502020204030204" pitchFamily="34" charset="0"/>
                <a:cs typeface="Calibri" panose="020F0502020204030204" pitchFamily="34" charset="0"/>
              </a:rPr>
              <a:t>AS a political philosophy, </a:t>
            </a:r>
            <a:r>
              <a:rPr lang="en-CA" sz="2800" dirty="0" smtClean="0">
                <a:solidFill>
                  <a:srgbClr val="FF0000"/>
                </a:solidFill>
                <a:latin typeface="Calibri" panose="020F0502020204030204" pitchFamily="34" charset="0"/>
                <a:cs typeface="Calibri" panose="020F0502020204030204" pitchFamily="34" charset="0"/>
              </a:rPr>
              <a:t>fascism</a:t>
            </a:r>
            <a:r>
              <a:rPr lang="en-CA" sz="2800" dirty="0" smtClean="0">
                <a:latin typeface="Calibri" panose="020F0502020204030204" pitchFamily="34" charset="0"/>
                <a:cs typeface="Calibri" panose="020F0502020204030204" pitchFamily="34" charset="0"/>
              </a:rPr>
              <a:t> glorifies the state above the individual by emphasizing the need for a strong central government led by a dictatorial ruler.</a:t>
            </a:r>
            <a:endParaRPr lang="en-CA" sz="2800" dirty="0">
              <a:latin typeface="Calibri" panose="020F0502020204030204" pitchFamily="34" charset="0"/>
              <a:cs typeface="Calibri" panose="020F0502020204030204" pitchFamily="34" charset="0"/>
            </a:endParaRPr>
          </a:p>
          <a:p>
            <a:r>
              <a:rPr lang="en-CA" sz="2800" dirty="0" smtClean="0">
                <a:latin typeface="Calibri" panose="020F0502020204030204" pitchFamily="34" charset="0"/>
                <a:cs typeface="Calibri" panose="020F0502020204030204" pitchFamily="34" charset="0"/>
              </a:rPr>
              <a:t>A fascist state controls the people and stifles any opposition.</a:t>
            </a:r>
          </a:p>
          <a:p>
            <a:r>
              <a:rPr lang="en-CA" sz="2800" dirty="0" smtClean="0">
                <a:latin typeface="Calibri" panose="020F0502020204030204" pitchFamily="34" charset="0"/>
                <a:cs typeface="Calibri" panose="020F0502020204030204" pitchFamily="34" charset="0"/>
              </a:rPr>
              <a:t>Many in Italy had been unhappy that they didn’t receive more land after WW1 and Mussolini used his nationalist ideals to convince thousands of Italians to join his Fascist Party.</a:t>
            </a:r>
            <a:endParaRPr lang="en-CA" sz="2800" dirty="0">
              <a:latin typeface="Calibri" panose="020F0502020204030204" pitchFamily="34" charset="0"/>
              <a:cs typeface="Calibri" panose="020F0502020204030204" pitchFamily="34" charset="0"/>
            </a:endParaRPr>
          </a:p>
        </p:txBody>
      </p:sp>
      <p:cxnSp>
        <p:nvCxnSpPr>
          <p:cNvPr id="5" name="Straight Arrow Connector 4"/>
          <p:cNvCxnSpPr/>
          <p:nvPr/>
        </p:nvCxnSpPr>
        <p:spPr>
          <a:xfrm flipH="1">
            <a:off x="8265459" y="824753"/>
            <a:ext cx="1506070" cy="12966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9771529" y="824752"/>
            <a:ext cx="2079812" cy="646331"/>
          </a:xfrm>
          <a:prstGeom prst="rect">
            <a:avLst/>
          </a:prstGeom>
          <a:noFill/>
        </p:spPr>
        <p:txBody>
          <a:bodyPr wrap="square" rtlCol="0">
            <a:spAutoFit/>
          </a:bodyPr>
          <a:lstStyle/>
          <a:p>
            <a:r>
              <a:rPr lang="en-CA" dirty="0" smtClean="0"/>
              <a:t>Thomas Hobbes felt the same way</a:t>
            </a:r>
            <a:endParaRPr lang="en-CA" dirty="0"/>
          </a:p>
        </p:txBody>
      </p:sp>
      <p:pic>
        <p:nvPicPr>
          <p:cNvPr id="3074" name="Picture 2" descr="Image result for mussolini become prime minis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068" y="2241804"/>
            <a:ext cx="2667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98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Mussolini becomes “Il </a:t>
            </a:r>
            <a:r>
              <a:rPr lang="en-CA" dirty="0" err="1" smtClean="0"/>
              <a:t>Duce</a:t>
            </a:r>
            <a:r>
              <a:rPr lang="en-CA" dirty="0" smtClean="0"/>
              <a:t>”</a:t>
            </a:r>
            <a:endParaRPr lang="en-CA" dirty="0"/>
          </a:p>
        </p:txBody>
      </p:sp>
      <p:sp>
        <p:nvSpPr>
          <p:cNvPr id="3" name="Content Placeholder 2"/>
          <p:cNvSpPr>
            <a:spLocks noGrp="1"/>
          </p:cNvSpPr>
          <p:nvPr>
            <p:ph idx="1"/>
          </p:nvPr>
        </p:nvSpPr>
        <p:spPr>
          <a:xfrm>
            <a:off x="168443" y="2121408"/>
            <a:ext cx="6483370" cy="4050792"/>
          </a:xfrm>
        </p:spPr>
        <p:txBody>
          <a:bodyPr>
            <a:noAutofit/>
          </a:bodyPr>
          <a:lstStyle/>
          <a:p>
            <a:r>
              <a:rPr lang="en-CA" sz="2800" dirty="0" smtClean="0">
                <a:latin typeface="Calibri" panose="020F0502020204030204" pitchFamily="34" charset="0"/>
                <a:cs typeface="Calibri" panose="020F0502020204030204" pitchFamily="34" charset="0"/>
              </a:rPr>
              <a:t>Mussolini </a:t>
            </a:r>
            <a:r>
              <a:rPr lang="en-CA" sz="2800" dirty="0">
                <a:latin typeface="Calibri" panose="020F0502020204030204" pitchFamily="34" charset="0"/>
                <a:cs typeface="Calibri" panose="020F0502020204030204" pitchFamily="34" charset="0"/>
              </a:rPr>
              <a:t>s</a:t>
            </a:r>
            <a:r>
              <a:rPr lang="en-CA" sz="2800" dirty="0" smtClean="0">
                <a:latin typeface="Calibri" panose="020F0502020204030204" pitchFamily="34" charset="0"/>
                <a:cs typeface="Calibri" panose="020F0502020204030204" pitchFamily="34" charset="0"/>
              </a:rPr>
              <a:t>ets up a Fascist dictatorship and quickly introduces new laws that make it illegal to criticize the Catholic Church, the monarchy, or the state.</a:t>
            </a:r>
          </a:p>
          <a:p>
            <a:r>
              <a:rPr lang="en-CA" sz="2800" dirty="0" smtClean="0">
                <a:latin typeface="Calibri" panose="020F0502020204030204" pitchFamily="34" charset="0"/>
                <a:cs typeface="Calibri" panose="020F0502020204030204" pitchFamily="34" charset="0"/>
              </a:rPr>
              <a:t>Police were given unrestricted authority to arrest and jail anyone for political or non-political crimes. </a:t>
            </a:r>
          </a:p>
          <a:p>
            <a:r>
              <a:rPr lang="en-CA" sz="2800" dirty="0" smtClean="0">
                <a:latin typeface="Calibri" panose="020F0502020204030204" pitchFamily="34" charset="0"/>
                <a:cs typeface="Calibri" panose="020F0502020204030204" pitchFamily="34" charset="0"/>
              </a:rPr>
              <a:t>In 1926 the Fascists outlawed all other political parties and established a secret police called the OVRA.</a:t>
            </a:r>
            <a:endParaRPr lang="en-CA" sz="2800" dirty="0">
              <a:latin typeface="Calibri" panose="020F0502020204030204" pitchFamily="34" charset="0"/>
              <a:cs typeface="Calibri" panose="020F0502020204030204" pitchFamily="34" charset="0"/>
            </a:endParaRPr>
          </a:p>
        </p:txBody>
      </p:sp>
      <p:pic>
        <p:nvPicPr>
          <p:cNvPr id="4098" name="Picture 2" descr="Image result for ov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1812" y="2121408"/>
            <a:ext cx="5378789" cy="3357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8735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5122" name="Picture 2" descr="Image result for fascist propaganda ita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272" y="80144"/>
            <a:ext cx="4685193" cy="677785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mussolini propaganda ital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1776" y="484632"/>
            <a:ext cx="4300011" cy="6231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77606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0162"/>
            <a:ext cx="10058400" cy="1609344"/>
          </a:xfrm>
        </p:spPr>
        <p:txBody>
          <a:bodyPr/>
          <a:lstStyle/>
          <a:p>
            <a:r>
              <a:rPr lang="en-CA" dirty="0" smtClean="0"/>
              <a:t>The Fascist State</a:t>
            </a:r>
            <a:endParaRPr lang="en-CA" dirty="0"/>
          </a:p>
        </p:txBody>
      </p:sp>
      <p:sp>
        <p:nvSpPr>
          <p:cNvPr id="3" name="Content Placeholder 2"/>
          <p:cNvSpPr>
            <a:spLocks noGrp="1"/>
          </p:cNvSpPr>
          <p:nvPr>
            <p:ph idx="1"/>
          </p:nvPr>
        </p:nvSpPr>
        <p:spPr>
          <a:xfrm>
            <a:off x="336884" y="1380565"/>
            <a:ext cx="11502190" cy="3245223"/>
          </a:xfrm>
        </p:spPr>
        <p:txBody>
          <a:bodyPr>
            <a:noAutofit/>
          </a:bodyPr>
          <a:lstStyle/>
          <a:p>
            <a:r>
              <a:rPr lang="en-CA" sz="2600" dirty="0" smtClean="0">
                <a:latin typeface="Calibri" panose="020F0502020204030204" pitchFamily="34" charset="0"/>
                <a:cs typeface="Calibri" panose="020F0502020204030204" pitchFamily="34" charset="0"/>
              </a:rPr>
              <a:t>By 1939 Fascist youth groups included around 66% of the population between 8 and 18. These groups were often focused on military values and activities.</a:t>
            </a:r>
          </a:p>
          <a:p>
            <a:r>
              <a:rPr lang="en-CA" sz="2600" dirty="0" smtClean="0">
                <a:latin typeface="Calibri" panose="020F0502020204030204" pitchFamily="34" charset="0"/>
                <a:cs typeface="Calibri" panose="020F0502020204030204" pitchFamily="34" charset="0"/>
              </a:rPr>
              <a:t>While these values were the focus the Fascists did not achieve total control over its population. Many traditional values persisted and they hung on to some of the older power structures of Italy, including keeping Victor Emmanuel II as King.</a:t>
            </a:r>
          </a:p>
          <a:p>
            <a:r>
              <a:rPr lang="en-CA" sz="2600" dirty="0" smtClean="0">
                <a:latin typeface="Calibri" panose="020F0502020204030204" pitchFamily="34" charset="0"/>
                <a:cs typeface="Calibri" panose="020F0502020204030204" pitchFamily="34" charset="0"/>
              </a:rPr>
              <a:t>Mussolini also recognized the sovereign independence of Vatican City and therefore the Catholic Church encouraged Italians to support the Fascist regime.</a:t>
            </a:r>
          </a:p>
          <a:p>
            <a:endParaRPr lang="en-CA" sz="2600"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3"/>
          <a:stretch>
            <a:fillRect/>
          </a:stretch>
        </p:blipFill>
        <p:spPr>
          <a:xfrm>
            <a:off x="3802717" y="4323790"/>
            <a:ext cx="5124450" cy="2390775"/>
          </a:xfrm>
          <a:prstGeom prst="rect">
            <a:avLst/>
          </a:prstGeom>
        </p:spPr>
      </p:pic>
    </p:spTree>
    <p:extLst>
      <p:ext uri="{BB962C8B-B14F-4D97-AF65-F5344CB8AC3E}">
        <p14:creationId xmlns:p14="http://schemas.microsoft.com/office/powerpoint/2010/main" val="269648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Image Analysis</a:t>
            </a:r>
            <a:endParaRPr lang="en-CA" dirty="0"/>
          </a:p>
        </p:txBody>
      </p:sp>
      <p:sp>
        <p:nvSpPr>
          <p:cNvPr id="3" name="Content Placeholder 2"/>
          <p:cNvSpPr>
            <a:spLocks noGrp="1"/>
          </p:cNvSpPr>
          <p:nvPr>
            <p:ph idx="1"/>
          </p:nvPr>
        </p:nvSpPr>
        <p:spPr>
          <a:xfrm>
            <a:off x="537882" y="2121408"/>
            <a:ext cx="6580094" cy="4736592"/>
          </a:xfrm>
        </p:spPr>
        <p:txBody>
          <a:bodyPr>
            <a:normAutofit/>
          </a:bodyPr>
          <a:lstStyle/>
          <a:p>
            <a:r>
              <a:rPr lang="en-CA" sz="2400" dirty="0" smtClean="0">
                <a:latin typeface="Calibri" panose="020F0502020204030204" pitchFamily="34" charset="0"/>
                <a:cs typeface="Calibri" panose="020F0502020204030204" pitchFamily="34" charset="0"/>
              </a:rPr>
              <a:t>What do you notice about this image?</a:t>
            </a:r>
          </a:p>
          <a:p>
            <a:endParaRPr lang="en-CA" sz="2400" dirty="0">
              <a:latin typeface="Calibri" panose="020F0502020204030204" pitchFamily="34" charset="0"/>
              <a:cs typeface="Calibri" panose="020F0502020204030204" pitchFamily="34" charset="0"/>
            </a:endParaRPr>
          </a:p>
          <a:p>
            <a:pPr marL="0" indent="0">
              <a:buNone/>
            </a:pPr>
            <a:r>
              <a:rPr lang="en-US" sz="2400" dirty="0" smtClean="0">
                <a:latin typeface="Calibri" panose="020F0502020204030204" pitchFamily="34" charset="0"/>
                <a:cs typeface="Calibri" panose="020F0502020204030204" pitchFamily="34" charset="0"/>
              </a:rPr>
              <a:t>“Anti-individualistic</a:t>
            </a:r>
            <a:r>
              <a:rPr lang="en-US" sz="2400" dirty="0">
                <a:latin typeface="Calibri" panose="020F0502020204030204" pitchFamily="34" charset="0"/>
                <a:cs typeface="Calibri" panose="020F0502020204030204" pitchFamily="34" charset="0"/>
              </a:rPr>
              <a:t>, the Fascist conception of life stresses the importance of the State and accepts the individual only in so far as his interests coincide with those of the </a:t>
            </a:r>
            <a:r>
              <a:rPr lang="en-US" sz="2400" dirty="0" smtClean="0">
                <a:latin typeface="Calibri" panose="020F0502020204030204" pitchFamily="34" charset="0"/>
                <a:cs typeface="Calibri" panose="020F0502020204030204" pitchFamily="34" charset="0"/>
              </a:rPr>
              <a:t>State…</a:t>
            </a:r>
            <a:r>
              <a:rPr lang="en-US" sz="2400" dirty="0">
                <a:latin typeface="Calibri" panose="020F0502020204030204" pitchFamily="34" charset="0"/>
                <a:cs typeface="Calibri" panose="020F0502020204030204" pitchFamily="34" charset="0"/>
              </a:rPr>
              <a:t>War alone keys up all human energies to their maximum tension and sets the seal of nobility on those peoples who have the courage to face it</a:t>
            </a:r>
            <a:r>
              <a:rPr lang="en-US" sz="2400" dirty="0" smtClean="0">
                <a:latin typeface="Calibri" panose="020F0502020204030204" pitchFamily="34" charset="0"/>
                <a:cs typeface="Calibri" panose="020F0502020204030204" pitchFamily="34" charset="0"/>
              </a:rPr>
              <a:t>.”</a:t>
            </a:r>
          </a:p>
          <a:p>
            <a:pPr marL="0" indent="0">
              <a:buNone/>
            </a:pPr>
            <a:r>
              <a:rPr lang="en-US" dirty="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	-</a:t>
            </a:r>
            <a:r>
              <a:rPr lang="en-US" sz="1600" dirty="0" smtClean="0">
                <a:latin typeface="Calibri" panose="020F0502020204030204" pitchFamily="34" charset="0"/>
                <a:cs typeface="Calibri" panose="020F0502020204030204" pitchFamily="34" charset="0"/>
              </a:rPr>
              <a:t>Benito Mussolini, </a:t>
            </a:r>
            <a:r>
              <a:rPr lang="en-US" sz="1600" i="1" dirty="0" smtClean="0">
                <a:latin typeface="Calibri" panose="020F0502020204030204" pitchFamily="34" charset="0"/>
                <a:cs typeface="Calibri" panose="020F0502020204030204" pitchFamily="34" charset="0"/>
              </a:rPr>
              <a:t>The Doctrine of Fascism</a:t>
            </a:r>
            <a:r>
              <a:rPr lang="en-US" sz="1600" dirty="0" smtClean="0">
                <a:latin typeface="Calibri" panose="020F0502020204030204" pitchFamily="34" charset="0"/>
                <a:cs typeface="Calibri" panose="020F0502020204030204" pitchFamily="34" charset="0"/>
              </a:rPr>
              <a:t>, 1932</a:t>
            </a:r>
            <a:endParaRPr lang="en-CA" sz="1600" dirty="0" smtClean="0">
              <a:latin typeface="Calibri" panose="020F0502020204030204" pitchFamily="34" charset="0"/>
              <a:cs typeface="Calibri" panose="020F0502020204030204" pitchFamily="34" charset="0"/>
            </a:endParaRPr>
          </a:p>
          <a:p>
            <a:r>
              <a:rPr lang="en-CA" dirty="0" smtClean="0">
                <a:latin typeface="Calibri" panose="020F0502020204030204" pitchFamily="34" charset="0"/>
                <a:cs typeface="Calibri" panose="020F0502020204030204" pitchFamily="34" charset="0"/>
              </a:rPr>
              <a:t>What does this quote tell you about the role of the individual in a Fascist state?</a:t>
            </a:r>
            <a:endParaRPr lang="en-CA"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3"/>
          <a:stretch>
            <a:fillRect/>
          </a:stretch>
        </p:blipFill>
        <p:spPr>
          <a:xfrm>
            <a:off x="7279343" y="623738"/>
            <a:ext cx="4242266" cy="5891082"/>
          </a:xfrm>
          <a:prstGeom prst="rect">
            <a:avLst/>
          </a:prstGeom>
        </p:spPr>
      </p:pic>
    </p:spTree>
    <p:extLst>
      <p:ext uri="{BB962C8B-B14F-4D97-AF65-F5344CB8AC3E}">
        <p14:creationId xmlns:p14="http://schemas.microsoft.com/office/powerpoint/2010/main" val="1505922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6723528" y="2121408"/>
            <a:ext cx="4404719" cy="4050792"/>
          </a:xfrm>
        </p:spPr>
        <p:txBody>
          <a:bodyPr/>
          <a:lstStyle/>
          <a:p>
            <a:endParaRPr lang="en-CA" dirty="0"/>
          </a:p>
        </p:txBody>
      </p:sp>
      <p:pic>
        <p:nvPicPr>
          <p:cNvPr id="4" name="Picture 3"/>
          <p:cNvPicPr>
            <a:picLocks noChangeAspect="1"/>
          </p:cNvPicPr>
          <p:nvPr/>
        </p:nvPicPr>
        <p:blipFill>
          <a:blip r:embed="rId3">
            <a:lum bright="12000"/>
          </a:blip>
          <a:stretch>
            <a:fillRect/>
          </a:stretch>
        </p:blipFill>
        <p:spPr>
          <a:xfrm>
            <a:off x="619125" y="148477"/>
            <a:ext cx="9779934" cy="6102883"/>
          </a:xfrm>
          <a:prstGeom prst="rect">
            <a:avLst/>
          </a:prstGeom>
        </p:spPr>
      </p:pic>
      <p:pic>
        <p:nvPicPr>
          <p:cNvPr id="5" name="Picture 4"/>
          <p:cNvPicPr>
            <a:picLocks noChangeAspect="1"/>
          </p:cNvPicPr>
          <p:nvPr/>
        </p:nvPicPr>
        <p:blipFill>
          <a:blip r:embed="rId4">
            <a:lum bright="11000"/>
          </a:blip>
          <a:stretch>
            <a:fillRect/>
          </a:stretch>
        </p:blipFill>
        <p:spPr>
          <a:xfrm>
            <a:off x="8229722" y="1171995"/>
            <a:ext cx="2013978" cy="1923122"/>
          </a:xfrm>
          <a:prstGeom prst="rect">
            <a:avLst/>
          </a:prstGeom>
        </p:spPr>
      </p:pic>
    </p:spTree>
    <p:extLst>
      <p:ext uri="{BB962C8B-B14F-4D97-AF65-F5344CB8AC3E}">
        <p14:creationId xmlns:p14="http://schemas.microsoft.com/office/powerpoint/2010/main" val="25483103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New Era in the USSR</a:t>
            </a:r>
            <a:endParaRPr lang="en-CA" dirty="0"/>
          </a:p>
        </p:txBody>
      </p:sp>
      <p:sp>
        <p:nvSpPr>
          <p:cNvPr id="3" name="Content Placeholder 2"/>
          <p:cNvSpPr>
            <a:spLocks noGrp="1"/>
          </p:cNvSpPr>
          <p:nvPr>
            <p:ph idx="1"/>
          </p:nvPr>
        </p:nvSpPr>
        <p:spPr/>
        <p:txBody>
          <a:bodyPr/>
          <a:lstStyle/>
          <a:p>
            <a:pPr marL="0" indent="0">
              <a:buNone/>
            </a:pPr>
            <a:r>
              <a:rPr lang="en-CA" dirty="0" smtClean="0"/>
              <a:t>Lenin’s New Economic Policy, Murder Industrialization, Murder, Stalin, Murder, Five-Years Plan, Murder, Collectivization,….</a:t>
            </a:r>
          </a:p>
          <a:p>
            <a:pPr marL="0" indent="0">
              <a:buNone/>
            </a:pPr>
            <a:endParaRPr lang="en-CA" dirty="0"/>
          </a:p>
          <a:p>
            <a:pPr marL="0" indent="0">
              <a:buNone/>
            </a:pPr>
            <a:r>
              <a:rPr lang="en-CA" dirty="0" smtClean="0"/>
              <a:t>Rise of Joseph Stalin </a:t>
            </a:r>
            <a:r>
              <a:rPr lang="en-CA" dirty="0" smtClean="0">
                <a:hlinkClick r:id="rId3"/>
              </a:rPr>
              <a:t>video</a:t>
            </a:r>
            <a:endParaRPr lang="en-CA" dirty="0"/>
          </a:p>
        </p:txBody>
      </p:sp>
    </p:spTree>
    <p:extLst>
      <p:ext uri="{BB962C8B-B14F-4D97-AF65-F5344CB8AC3E}">
        <p14:creationId xmlns:p14="http://schemas.microsoft.com/office/powerpoint/2010/main" val="25655975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Eastern Europe</a:t>
            </a:r>
            <a:endParaRPr lang="en-CA" dirty="0"/>
          </a:p>
        </p:txBody>
      </p:sp>
      <p:sp>
        <p:nvSpPr>
          <p:cNvPr id="3" name="Content Placeholder 2"/>
          <p:cNvSpPr>
            <a:spLocks noGrp="1"/>
          </p:cNvSpPr>
          <p:nvPr>
            <p:ph idx="1"/>
          </p:nvPr>
        </p:nvSpPr>
        <p:spPr>
          <a:xfrm>
            <a:off x="1069848" y="1664208"/>
            <a:ext cx="10396728" cy="4507992"/>
          </a:xfrm>
        </p:spPr>
        <p:txBody>
          <a:bodyPr>
            <a:normAutofit/>
          </a:bodyPr>
          <a:lstStyle/>
          <a:p>
            <a:r>
              <a:rPr lang="en-CA" sz="2800" dirty="0" smtClean="0">
                <a:latin typeface="Calibri" panose="020F0502020204030204" pitchFamily="34" charset="0"/>
                <a:cs typeface="Calibri" panose="020F0502020204030204" pitchFamily="34" charset="0"/>
              </a:rPr>
              <a:t>It seemed that after WW1 many European nations would adopt democratic governments. Austria, Poland, Czechoslovakia, Yugoslavia, Romania, Bulgaria, and Hungary all adopted parliamentary systems but soon most of these systems were replaced by authoritarian regimes.</a:t>
            </a:r>
          </a:p>
          <a:p>
            <a:r>
              <a:rPr lang="en-CA" sz="2800" dirty="0" smtClean="0">
                <a:latin typeface="Calibri" panose="020F0502020204030204" pitchFamily="34" charset="0"/>
                <a:cs typeface="Calibri" panose="020F0502020204030204" pitchFamily="34" charset="0"/>
              </a:rPr>
              <a:t>These states had little tradition of political democracy and that made adopting a new system challenging.</a:t>
            </a:r>
          </a:p>
          <a:p>
            <a:r>
              <a:rPr lang="en-CA" sz="2800" dirty="0" smtClean="0">
                <a:latin typeface="Calibri" panose="020F0502020204030204" pitchFamily="34" charset="0"/>
                <a:cs typeface="Calibri" panose="020F0502020204030204" pitchFamily="34" charset="0"/>
              </a:rPr>
              <a:t>In addition to unfamiliarity with democratic systems many of these states were rural and agrarian. Most of the peasants were illiterate and often had conflicts with the wealthy because of ethnic divides.</a:t>
            </a:r>
            <a:endParaRPr lang="en-CA"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73843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1202267"/>
            <a:ext cx="10058400" cy="4969933"/>
          </a:xfrm>
        </p:spPr>
        <p:txBody>
          <a:bodyPr>
            <a:normAutofit/>
          </a:bodyPr>
          <a:lstStyle/>
          <a:p>
            <a:pPr algn="ctr"/>
            <a:r>
              <a:rPr lang="en-CA" sz="4400" dirty="0" smtClean="0">
                <a:latin typeface="Calibri" panose="020F0502020204030204" pitchFamily="34" charset="0"/>
                <a:cs typeface="Calibri" panose="020F0502020204030204" pitchFamily="34" charset="0"/>
              </a:rPr>
              <a:t>“The aim of totalitarian education has never been to instill convictions but to destroy the capacity to form any.”</a:t>
            </a:r>
          </a:p>
          <a:p>
            <a:pPr marL="0" indent="0" algn="r">
              <a:buNone/>
            </a:pPr>
            <a:endParaRPr lang="en-CA" sz="3600" dirty="0" smtClean="0">
              <a:latin typeface="Calibri" panose="020F0502020204030204" pitchFamily="34" charset="0"/>
              <a:cs typeface="Calibri" panose="020F0502020204030204" pitchFamily="34" charset="0"/>
            </a:endParaRPr>
          </a:p>
          <a:p>
            <a:pPr marL="0" indent="0" algn="r">
              <a:buNone/>
            </a:pPr>
            <a:r>
              <a:rPr lang="en-CA" sz="3600" dirty="0">
                <a:latin typeface="Calibri" panose="020F0502020204030204" pitchFamily="34" charset="0"/>
                <a:cs typeface="Calibri" panose="020F0502020204030204" pitchFamily="34" charset="0"/>
              </a:rPr>
              <a:t> </a:t>
            </a:r>
            <a:r>
              <a:rPr lang="en-CA" sz="3600" dirty="0" smtClean="0">
                <a:latin typeface="Calibri" panose="020F0502020204030204" pitchFamily="34" charset="0"/>
                <a:cs typeface="Calibri" panose="020F0502020204030204" pitchFamily="34" charset="0"/>
              </a:rPr>
              <a:t>- Hannah Arendt</a:t>
            </a:r>
            <a:endParaRPr lang="en-CA" sz="3600" dirty="0">
              <a:latin typeface="Calibri" panose="020F0502020204030204" pitchFamily="34" charset="0"/>
              <a:cs typeface="Calibri" panose="020F0502020204030204" pitchFamily="34" charset="0"/>
            </a:endParaRPr>
          </a:p>
        </p:txBody>
      </p:sp>
      <p:sp>
        <p:nvSpPr>
          <p:cNvPr id="4" name="TextBox 3"/>
          <p:cNvSpPr txBox="1"/>
          <p:nvPr/>
        </p:nvSpPr>
        <p:spPr>
          <a:xfrm>
            <a:off x="1069848" y="4707465"/>
            <a:ext cx="4114800" cy="1200329"/>
          </a:xfrm>
          <a:prstGeom prst="rect">
            <a:avLst/>
          </a:prstGeom>
          <a:noFill/>
        </p:spPr>
        <p:txBody>
          <a:bodyPr wrap="square" rtlCol="0">
            <a:spAutoFit/>
          </a:bodyPr>
          <a:lstStyle/>
          <a:p>
            <a:r>
              <a:rPr lang="en-CA" sz="2400" dirty="0" smtClean="0"/>
              <a:t>Think about what this means…     and the implications for society.</a:t>
            </a:r>
            <a:endParaRPr lang="en-CA" sz="2400" dirty="0"/>
          </a:p>
        </p:txBody>
      </p:sp>
    </p:spTree>
    <p:extLst>
      <p:ext uri="{BB962C8B-B14F-4D97-AF65-F5344CB8AC3E}">
        <p14:creationId xmlns:p14="http://schemas.microsoft.com/office/powerpoint/2010/main" val="2114777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143965"/>
            <a:ext cx="10058400" cy="1609344"/>
          </a:xfrm>
        </p:spPr>
        <p:txBody>
          <a:bodyPr/>
          <a:lstStyle/>
          <a:p>
            <a:r>
              <a:rPr lang="en-CA" dirty="0" smtClean="0"/>
              <a:t>Spain</a:t>
            </a:r>
            <a:endParaRPr lang="en-CA" dirty="0"/>
          </a:p>
        </p:txBody>
      </p:sp>
      <p:sp>
        <p:nvSpPr>
          <p:cNvPr id="3" name="Content Placeholder 2"/>
          <p:cNvSpPr>
            <a:spLocks noGrp="1"/>
          </p:cNvSpPr>
          <p:nvPr>
            <p:ph idx="1"/>
          </p:nvPr>
        </p:nvSpPr>
        <p:spPr>
          <a:xfrm>
            <a:off x="493776" y="1645920"/>
            <a:ext cx="7315200" cy="4956048"/>
          </a:xfrm>
        </p:spPr>
        <p:txBody>
          <a:bodyPr>
            <a:normAutofit/>
          </a:bodyPr>
          <a:lstStyle/>
          <a:p>
            <a:r>
              <a:rPr lang="en-CA" sz="2400" dirty="0" smtClean="0">
                <a:latin typeface="Calibri" panose="020F0502020204030204" pitchFamily="34" charset="0"/>
                <a:cs typeface="Calibri" panose="020F0502020204030204" pitchFamily="34" charset="0"/>
              </a:rPr>
              <a:t>Democracy failed to survive in Spain as well as rival political parties and rivalries between the personalities of these parties tore Spain apart. The Spanish Republic only lasted 5 years.</a:t>
            </a:r>
          </a:p>
          <a:p>
            <a:r>
              <a:rPr lang="en-CA" sz="2400" dirty="0" smtClean="0">
                <a:latin typeface="Calibri" panose="020F0502020204030204" pitchFamily="34" charset="0"/>
                <a:cs typeface="Calibri" panose="020F0502020204030204" pitchFamily="34" charset="0"/>
              </a:rPr>
              <a:t>Francisco Franco, a successful military personality, rose to power and became Europe’s youngest general. He led a revolt in 1936 and started a bloody civil war.</a:t>
            </a:r>
          </a:p>
          <a:p>
            <a:r>
              <a:rPr lang="en-CA" sz="2400" dirty="0" smtClean="0">
                <a:latin typeface="Calibri" panose="020F0502020204030204" pitchFamily="34" charset="0"/>
                <a:cs typeface="Calibri" panose="020F0502020204030204" pitchFamily="34" charset="0"/>
              </a:rPr>
              <a:t>Italy</a:t>
            </a:r>
            <a:r>
              <a:rPr lang="en-CA" sz="2400" dirty="0">
                <a:latin typeface="Calibri" panose="020F0502020204030204" pitchFamily="34" charset="0"/>
                <a:cs typeface="Calibri" panose="020F0502020204030204" pitchFamily="34" charset="0"/>
              </a:rPr>
              <a:t> </a:t>
            </a:r>
            <a:r>
              <a:rPr lang="en-CA" sz="2400" dirty="0" smtClean="0">
                <a:latin typeface="Calibri" panose="020F0502020204030204" pitchFamily="34" charset="0"/>
                <a:cs typeface="Calibri" panose="020F0502020204030204" pitchFamily="34" charset="0"/>
              </a:rPr>
              <a:t>and Germany sent aid to Franco during this civil war and used this opportunity to test out new weapons and revived air force.</a:t>
            </a:r>
          </a:p>
          <a:p>
            <a:r>
              <a:rPr lang="en-CA" sz="2400" dirty="0" smtClean="0">
                <a:latin typeface="Calibri" panose="020F0502020204030204" pitchFamily="34" charset="0"/>
                <a:cs typeface="Calibri" panose="020F0502020204030204" pitchFamily="34" charset="0"/>
              </a:rPr>
              <a:t>Franco established a dictatorship in 1939 after he captured Madrid. </a:t>
            </a:r>
            <a:endParaRPr lang="en-CA" sz="2400" dirty="0">
              <a:latin typeface="Calibri" panose="020F0502020204030204" pitchFamily="34" charset="0"/>
              <a:cs typeface="Calibri" panose="020F0502020204030204" pitchFamily="34" charset="0"/>
            </a:endParaRPr>
          </a:p>
        </p:txBody>
      </p:sp>
      <p:pic>
        <p:nvPicPr>
          <p:cNvPr id="1026" name="Picture 2" descr="Image result for francisco franc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8976" y="1860698"/>
            <a:ext cx="4046347" cy="3371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8787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632" y="96012"/>
            <a:ext cx="10058400" cy="1609344"/>
          </a:xfrm>
        </p:spPr>
        <p:txBody>
          <a:bodyPr/>
          <a:lstStyle/>
          <a:p>
            <a:r>
              <a:rPr lang="en-CA" dirty="0" smtClean="0"/>
              <a:t>The Bombing of Guernica</a:t>
            </a:r>
            <a:endParaRPr lang="en-CA" dirty="0"/>
          </a:p>
        </p:txBody>
      </p:sp>
      <p:sp>
        <p:nvSpPr>
          <p:cNvPr id="3" name="Content Placeholder 2"/>
          <p:cNvSpPr>
            <a:spLocks noGrp="1"/>
          </p:cNvSpPr>
          <p:nvPr>
            <p:ph idx="1"/>
          </p:nvPr>
        </p:nvSpPr>
        <p:spPr/>
        <p:txBody>
          <a:bodyPr/>
          <a:lstStyle/>
          <a:p>
            <a:endParaRPr lang="en-CA"/>
          </a:p>
        </p:txBody>
      </p:sp>
      <p:pic>
        <p:nvPicPr>
          <p:cNvPr id="3074" name="Picture 2" descr="Image result for the destruction of guern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895" y="1736855"/>
            <a:ext cx="6586093" cy="481989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the destruction of guerni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4802" y="1289304"/>
            <a:ext cx="6368161" cy="4794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5981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lstStyle/>
          <a:p>
            <a:endParaRPr lang="en-CA"/>
          </a:p>
        </p:txBody>
      </p:sp>
      <p:pic>
        <p:nvPicPr>
          <p:cNvPr id="4098" name="Picture 2" descr="Image result for the destruction of guern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287" y="0"/>
            <a:ext cx="7137400" cy="513892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the destruction of guerni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7469" y="2569464"/>
            <a:ext cx="5133340" cy="413979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102" name="Picture 6" descr="http://www.eyewitnesstohistory.com/images/guernica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7248" y="309629"/>
            <a:ext cx="3303999" cy="1959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73076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Destruction of Guernica</a:t>
            </a:r>
            <a:endParaRPr lang="en-CA" dirty="0"/>
          </a:p>
        </p:txBody>
      </p:sp>
      <p:sp>
        <p:nvSpPr>
          <p:cNvPr id="3" name="Content Placeholder 2"/>
          <p:cNvSpPr>
            <a:spLocks noGrp="1"/>
          </p:cNvSpPr>
          <p:nvPr>
            <p:ph idx="1"/>
          </p:nvPr>
        </p:nvSpPr>
        <p:spPr/>
        <p:txBody>
          <a:bodyPr/>
          <a:lstStyle/>
          <a:p>
            <a:endParaRPr lang="en-CA"/>
          </a:p>
        </p:txBody>
      </p:sp>
      <p:pic>
        <p:nvPicPr>
          <p:cNvPr id="2050" name="Picture 2" descr="Image result for the destruction of guernica picass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 y="1886521"/>
            <a:ext cx="12054840" cy="4520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04059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Questions</a:t>
            </a:r>
            <a:endParaRPr lang="en-CA" dirty="0"/>
          </a:p>
        </p:txBody>
      </p:sp>
      <p:sp>
        <p:nvSpPr>
          <p:cNvPr id="3" name="Content Placeholder 2"/>
          <p:cNvSpPr>
            <a:spLocks noGrp="1"/>
          </p:cNvSpPr>
          <p:nvPr>
            <p:ph idx="1"/>
          </p:nvPr>
        </p:nvSpPr>
        <p:spPr/>
        <p:txBody>
          <a:bodyPr>
            <a:normAutofit/>
          </a:bodyPr>
          <a:lstStyle/>
          <a:p>
            <a:r>
              <a:rPr lang="en-CA" sz="2800" dirty="0" smtClean="0">
                <a:latin typeface="Calibri" panose="020F0502020204030204" pitchFamily="34" charset="0"/>
                <a:cs typeface="Calibri" panose="020F0502020204030204" pitchFamily="34" charset="0"/>
              </a:rPr>
              <a:t>What effect did new war technology have in the battle of Guernica? </a:t>
            </a:r>
          </a:p>
          <a:p>
            <a:endParaRPr lang="en-CA" sz="2800" dirty="0">
              <a:latin typeface="Calibri" panose="020F0502020204030204" pitchFamily="34" charset="0"/>
              <a:cs typeface="Calibri" panose="020F0502020204030204" pitchFamily="34" charset="0"/>
            </a:endParaRPr>
          </a:p>
          <a:p>
            <a:r>
              <a:rPr lang="en-CA" sz="2800" dirty="0" smtClean="0">
                <a:latin typeface="Calibri" panose="020F0502020204030204" pitchFamily="34" charset="0"/>
                <a:cs typeface="Calibri" panose="020F0502020204030204" pitchFamily="34" charset="0"/>
              </a:rPr>
              <a:t>What one word describes your response to Picasso’s </a:t>
            </a:r>
            <a:r>
              <a:rPr lang="en-CA" sz="2800" i="1" dirty="0" smtClean="0">
                <a:latin typeface="Calibri" panose="020F0502020204030204" pitchFamily="34" charset="0"/>
                <a:cs typeface="Calibri" panose="020F0502020204030204" pitchFamily="34" charset="0"/>
              </a:rPr>
              <a:t>Guernica</a:t>
            </a:r>
            <a:r>
              <a:rPr lang="en-CA" sz="2800" dirty="0" smtClean="0">
                <a:latin typeface="Calibri" panose="020F0502020204030204" pitchFamily="34" charset="0"/>
                <a:cs typeface="Calibri" panose="020F0502020204030204" pitchFamily="34" charset="0"/>
              </a:rPr>
              <a:t>? What feelings does Picasso create with his mural?</a:t>
            </a:r>
            <a:endParaRPr lang="en-CA"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009476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CA" sz="3200" dirty="0" smtClean="0">
                <a:latin typeface="Calibri" panose="020F0502020204030204" pitchFamily="34" charset="0"/>
                <a:cs typeface="Calibri" panose="020F0502020204030204" pitchFamily="34" charset="0"/>
              </a:rPr>
              <a:t>“Totalitarianism is never content to rule by external means, namely, through the state and a machinery of violence; thanks to its peculiar ideology and the role assigned to it in this apparatus of coercion, totalitarianism has discovered a mean of dominating and terrorizing human being from within.”</a:t>
            </a:r>
          </a:p>
          <a:p>
            <a:pPr marL="0" indent="0" algn="r">
              <a:buNone/>
            </a:pPr>
            <a:r>
              <a:rPr lang="en-CA" sz="2800" dirty="0" smtClean="0">
                <a:latin typeface="Calibri" panose="020F0502020204030204" pitchFamily="34" charset="0"/>
                <a:cs typeface="Calibri" panose="020F0502020204030204" pitchFamily="34" charset="0"/>
              </a:rPr>
              <a:t>  	  - Hannah Arendt</a:t>
            </a:r>
            <a:r>
              <a:rPr lang="en-CA" sz="2800" dirty="0">
                <a:latin typeface="Calibri" panose="020F0502020204030204" pitchFamily="34" charset="0"/>
                <a:cs typeface="Calibri" panose="020F0502020204030204" pitchFamily="34" charset="0"/>
              </a:rPr>
              <a:t> </a:t>
            </a:r>
            <a:r>
              <a:rPr lang="en-CA" sz="2800" dirty="0" smtClean="0">
                <a:latin typeface="Calibri" panose="020F0502020204030204" pitchFamily="34" charset="0"/>
                <a:cs typeface="Calibri" panose="020F0502020204030204" pitchFamily="34" charset="0"/>
              </a:rPr>
              <a:t>                                                                           </a:t>
            </a:r>
            <a:r>
              <a:rPr lang="en-CA" sz="2800" i="1" dirty="0" smtClean="0">
                <a:latin typeface="Calibri" panose="020F0502020204030204" pitchFamily="34" charset="0"/>
                <a:cs typeface="Calibri" panose="020F0502020204030204" pitchFamily="34" charset="0"/>
              </a:rPr>
              <a:t>The </a:t>
            </a:r>
            <a:r>
              <a:rPr lang="en-CA" sz="2800" i="1" dirty="0">
                <a:latin typeface="Calibri" panose="020F0502020204030204" pitchFamily="34" charset="0"/>
                <a:cs typeface="Calibri" panose="020F0502020204030204" pitchFamily="34" charset="0"/>
              </a:rPr>
              <a:t>O</a:t>
            </a:r>
            <a:r>
              <a:rPr lang="en-CA" sz="2800" i="1" dirty="0" smtClean="0">
                <a:latin typeface="Calibri" panose="020F0502020204030204" pitchFamily="34" charset="0"/>
                <a:cs typeface="Calibri" panose="020F0502020204030204" pitchFamily="34" charset="0"/>
              </a:rPr>
              <a:t>rigins of Totalitarianism</a:t>
            </a:r>
            <a:r>
              <a:rPr lang="en-CA" sz="2800" dirty="0" smtClean="0">
                <a:latin typeface="Calibri" panose="020F0502020204030204" pitchFamily="34" charset="0"/>
                <a:cs typeface="Calibri" panose="020F0502020204030204" pitchFamily="34" charset="0"/>
              </a:rPr>
              <a:t>, 1951</a:t>
            </a:r>
            <a:endParaRPr lang="en-CA"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877678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1984 – George Orwell, 1949</a:t>
            </a:r>
            <a:endParaRPr lang="en-CA" dirty="0"/>
          </a:p>
        </p:txBody>
      </p:sp>
      <p:sp>
        <p:nvSpPr>
          <p:cNvPr id="3" name="Content Placeholder 2"/>
          <p:cNvSpPr>
            <a:spLocks noGrp="1"/>
          </p:cNvSpPr>
          <p:nvPr>
            <p:ph idx="1"/>
          </p:nvPr>
        </p:nvSpPr>
        <p:spPr/>
        <p:txBody>
          <a:bodyPr>
            <a:normAutofit/>
          </a:bodyPr>
          <a:lstStyle/>
          <a:p>
            <a:pPr marL="0" indent="0">
              <a:buNone/>
            </a:pPr>
            <a:r>
              <a:rPr lang="en-CA" sz="3600" dirty="0" smtClean="0">
                <a:latin typeface="Calibri" panose="020F0502020204030204" pitchFamily="34" charset="0"/>
                <a:cs typeface="Calibri" panose="020F0502020204030204" pitchFamily="34" charset="0"/>
              </a:rPr>
              <a:t>“Then the face of Big Brother faded away again and instead the three slogans of the Party stood out in bold capitals:</a:t>
            </a:r>
          </a:p>
          <a:p>
            <a:pPr marL="0" indent="0" algn="ctr">
              <a:buNone/>
            </a:pPr>
            <a:r>
              <a:rPr lang="en-CA" sz="3600" dirty="0" smtClean="0">
                <a:latin typeface="Calibri" panose="020F0502020204030204" pitchFamily="34" charset="0"/>
                <a:cs typeface="Calibri" panose="020F0502020204030204" pitchFamily="34" charset="0"/>
              </a:rPr>
              <a:t>WAR IS PEACE</a:t>
            </a:r>
          </a:p>
          <a:p>
            <a:pPr marL="0" indent="0" algn="ctr">
              <a:buNone/>
            </a:pPr>
            <a:r>
              <a:rPr lang="en-CA" sz="3600" dirty="0" smtClean="0">
                <a:latin typeface="Calibri" panose="020F0502020204030204" pitchFamily="34" charset="0"/>
                <a:cs typeface="Calibri" panose="020F0502020204030204" pitchFamily="34" charset="0"/>
              </a:rPr>
              <a:t>FREEDOM IS SLAVERY</a:t>
            </a:r>
          </a:p>
          <a:p>
            <a:pPr marL="0" indent="0" algn="ctr">
              <a:buNone/>
            </a:pPr>
            <a:r>
              <a:rPr lang="en-CA" sz="3600" dirty="0" smtClean="0">
                <a:latin typeface="Calibri" panose="020F0502020204030204" pitchFamily="34" charset="0"/>
                <a:cs typeface="Calibri" panose="020F0502020204030204" pitchFamily="34" charset="0"/>
              </a:rPr>
              <a:t>IGNORANCE IS STRENGTH”</a:t>
            </a:r>
            <a:endParaRPr lang="en-CA"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045042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All for Naught?</a:t>
            </a:r>
            <a:endParaRPr lang="en-CA" dirty="0"/>
          </a:p>
        </p:txBody>
      </p:sp>
      <p:sp>
        <p:nvSpPr>
          <p:cNvPr id="3" name="Content Placeholder 2"/>
          <p:cNvSpPr>
            <a:spLocks noGrp="1"/>
          </p:cNvSpPr>
          <p:nvPr>
            <p:ph idx="1"/>
          </p:nvPr>
        </p:nvSpPr>
        <p:spPr>
          <a:xfrm>
            <a:off x="343704" y="1901507"/>
            <a:ext cx="9195796" cy="4050792"/>
          </a:xfrm>
        </p:spPr>
        <p:txBody>
          <a:bodyPr>
            <a:noAutofit/>
          </a:bodyPr>
          <a:lstStyle/>
          <a:p>
            <a:r>
              <a:rPr lang="en-CA" sz="2800" dirty="0" smtClean="0">
                <a:latin typeface="Calibri" panose="020F0502020204030204" pitchFamily="34" charset="0"/>
                <a:cs typeface="Calibri" panose="020F0502020204030204" pitchFamily="34" charset="0"/>
              </a:rPr>
              <a:t>After WW1 democracy in Europe was under serious threat as a new type of absolute power began to rise. Mussolini’s Italian </a:t>
            </a:r>
            <a:r>
              <a:rPr lang="en-CA" sz="2800" dirty="0" smtClean="0">
                <a:solidFill>
                  <a:srgbClr val="FF0000"/>
                </a:solidFill>
                <a:latin typeface="Calibri" panose="020F0502020204030204" pitchFamily="34" charset="0"/>
                <a:cs typeface="Calibri" panose="020F0502020204030204" pitchFamily="34" charset="0"/>
              </a:rPr>
              <a:t>fascist </a:t>
            </a:r>
            <a:r>
              <a:rPr lang="en-CA" sz="2800" dirty="0" smtClean="0">
                <a:latin typeface="Calibri" panose="020F0502020204030204" pitchFamily="34" charset="0"/>
                <a:cs typeface="Calibri" panose="020F0502020204030204" pitchFamily="34" charset="0"/>
              </a:rPr>
              <a:t>state and the Russian </a:t>
            </a:r>
            <a:r>
              <a:rPr lang="en-CA" sz="2800" dirty="0" smtClean="0">
                <a:solidFill>
                  <a:srgbClr val="FF0000"/>
                </a:solidFill>
                <a:latin typeface="Calibri" panose="020F0502020204030204" pitchFamily="34" charset="0"/>
                <a:cs typeface="Calibri" panose="020F0502020204030204" pitchFamily="34" charset="0"/>
              </a:rPr>
              <a:t>totalitarian</a:t>
            </a:r>
            <a:r>
              <a:rPr lang="en-CA" sz="2800" dirty="0" smtClean="0">
                <a:latin typeface="Calibri" panose="020F0502020204030204" pitchFamily="34" charset="0"/>
                <a:cs typeface="Calibri" panose="020F0502020204030204" pitchFamily="34" charset="0"/>
              </a:rPr>
              <a:t> rule under Stalin were a direct challenge toward the democratic governments of England and France.  Spain too attempted to hold on to old roots of </a:t>
            </a:r>
            <a:r>
              <a:rPr lang="en-CA" sz="2800" dirty="0" smtClean="0">
                <a:solidFill>
                  <a:srgbClr val="FF0000"/>
                </a:solidFill>
                <a:latin typeface="Calibri" panose="020F0502020204030204" pitchFamily="34" charset="0"/>
                <a:cs typeface="Calibri" panose="020F0502020204030204" pitchFamily="34" charset="0"/>
              </a:rPr>
              <a:t>authoritarianism</a:t>
            </a:r>
            <a:r>
              <a:rPr lang="en-CA" sz="2800" dirty="0" smtClean="0">
                <a:latin typeface="Calibri" panose="020F0502020204030204" pitchFamily="34" charset="0"/>
                <a:cs typeface="Calibri" panose="020F0502020204030204" pitchFamily="34" charset="0"/>
              </a:rPr>
              <a:t> with the elites maintaining a hold on governmental control.</a:t>
            </a:r>
          </a:p>
          <a:p>
            <a:endParaRPr lang="en-CA" sz="2800" dirty="0">
              <a:latin typeface="Calibri" panose="020F0502020204030204" pitchFamily="34" charset="0"/>
              <a:cs typeface="Calibri" panose="020F0502020204030204" pitchFamily="34" charset="0"/>
            </a:endParaRPr>
          </a:p>
          <a:p>
            <a:r>
              <a:rPr lang="en-CA" sz="2800" dirty="0" smtClean="0">
                <a:latin typeface="Calibri" panose="020F0502020204030204" pitchFamily="34" charset="0"/>
                <a:cs typeface="Calibri" panose="020F0502020204030204" pitchFamily="34" charset="0"/>
              </a:rPr>
              <a:t>It appeared that the triumph of democracy in Europe in 1919 was to be a short lived victory as many European states adopted dictatorial regimes. </a:t>
            </a:r>
            <a:endParaRPr lang="en-CA" sz="2800" dirty="0">
              <a:latin typeface="Calibri" panose="020F0502020204030204" pitchFamily="34" charset="0"/>
              <a:cs typeface="Calibri" panose="020F0502020204030204" pitchFamily="34" charset="0"/>
            </a:endParaRPr>
          </a:p>
        </p:txBody>
      </p:sp>
      <p:pic>
        <p:nvPicPr>
          <p:cNvPr id="1026" name="Picture 2" descr="Image result for mussolin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8934" y="464248"/>
            <a:ext cx="2185458" cy="325945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stal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68934" y="3926903"/>
            <a:ext cx="2234883" cy="2681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0415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Rise of the Dictators</a:t>
            </a:r>
            <a:endParaRPr lang="en-CA" dirty="0"/>
          </a:p>
        </p:txBody>
      </p:sp>
      <p:sp>
        <p:nvSpPr>
          <p:cNvPr id="3" name="Content Placeholder 2"/>
          <p:cNvSpPr>
            <a:spLocks noGrp="1"/>
          </p:cNvSpPr>
          <p:nvPr>
            <p:ph idx="1"/>
          </p:nvPr>
        </p:nvSpPr>
        <p:spPr>
          <a:xfrm>
            <a:off x="1069848" y="2121407"/>
            <a:ext cx="10058400" cy="4448725"/>
          </a:xfrm>
        </p:spPr>
        <p:txBody>
          <a:bodyPr>
            <a:normAutofit/>
          </a:bodyPr>
          <a:lstStyle/>
          <a:p>
            <a:r>
              <a:rPr lang="en-CA" sz="2800" dirty="0" smtClean="0">
                <a:latin typeface="Calibri" panose="020F0502020204030204" pitchFamily="34" charset="0"/>
                <a:cs typeface="Calibri" panose="020F0502020204030204" pitchFamily="34" charset="0"/>
              </a:rPr>
              <a:t>The new form of dictatorship was the modern totalitarian state where the government aims to control the political, economic, social, intellectual, and cultural lives of its citizens.</a:t>
            </a:r>
          </a:p>
          <a:p>
            <a:endParaRPr lang="en-CA" sz="2800" dirty="0" smtClean="0">
              <a:latin typeface="Calibri" panose="020F0502020204030204" pitchFamily="34" charset="0"/>
              <a:cs typeface="Calibri" panose="020F0502020204030204" pitchFamily="34" charset="0"/>
            </a:endParaRPr>
          </a:p>
          <a:p>
            <a:r>
              <a:rPr lang="en-CA" sz="2800" dirty="0" smtClean="0">
                <a:latin typeface="Calibri" panose="020F0502020204030204" pitchFamily="34" charset="0"/>
                <a:cs typeface="Calibri" panose="020F0502020204030204" pitchFamily="34" charset="0"/>
              </a:rPr>
              <a:t>The goal of these new regimes was not just to demand passive obedience but to conquer the </a:t>
            </a:r>
            <a:r>
              <a:rPr lang="en-CA" sz="2800" dirty="0" smtClean="0">
                <a:solidFill>
                  <a:srgbClr val="00B0F0"/>
                </a:solidFill>
                <a:latin typeface="Calibri" panose="020F0502020204030204" pitchFamily="34" charset="0"/>
                <a:cs typeface="Calibri" panose="020F0502020204030204" pitchFamily="34" charset="0"/>
              </a:rPr>
              <a:t>minds</a:t>
            </a:r>
            <a:r>
              <a:rPr lang="en-CA" sz="2800" dirty="0" smtClean="0">
                <a:latin typeface="Calibri" panose="020F0502020204030204" pitchFamily="34" charset="0"/>
                <a:cs typeface="Calibri" panose="020F0502020204030204" pitchFamily="34" charset="0"/>
              </a:rPr>
              <a:t> and </a:t>
            </a:r>
            <a:r>
              <a:rPr lang="en-CA" sz="2800" dirty="0" smtClean="0">
                <a:solidFill>
                  <a:srgbClr val="00B0F0"/>
                </a:solidFill>
                <a:latin typeface="Calibri" panose="020F0502020204030204" pitchFamily="34" charset="0"/>
                <a:cs typeface="Calibri" panose="020F0502020204030204" pitchFamily="34" charset="0"/>
              </a:rPr>
              <a:t>hearts</a:t>
            </a:r>
            <a:r>
              <a:rPr lang="en-CA" sz="2800" dirty="0" smtClean="0">
                <a:latin typeface="Calibri" panose="020F0502020204030204" pitchFamily="34" charset="0"/>
                <a:cs typeface="Calibri" panose="020F0502020204030204" pitchFamily="34" charset="0"/>
              </a:rPr>
              <a:t> of their subjects.</a:t>
            </a:r>
          </a:p>
          <a:p>
            <a:endParaRPr lang="en-CA" sz="2800" dirty="0" smtClean="0">
              <a:latin typeface="Calibri" panose="020F0502020204030204" pitchFamily="34" charset="0"/>
              <a:cs typeface="Calibri" panose="020F0502020204030204" pitchFamily="34" charset="0"/>
            </a:endParaRPr>
          </a:p>
          <a:p>
            <a:pPr marL="0" indent="0">
              <a:buNone/>
            </a:pPr>
            <a:r>
              <a:rPr lang="en-CA" sz="2800" dirty="0" smtClean="0">
                <a:latin typeface="Calibri" panose="020F0502020204030204" pitchFamily="34" charset="0"/>
                <a:cs typeface="Calibri" panose="020F0502020204030204" pitchFamily="34" charset="0"/>
              </a:rPr>
              <a:t>Q. How would such a government succeed in taking over its people with such success?</a:t>
            </a:r>
            <a:endParaRPr lang="en-CA" sz="2800" dirty="0">
              <a:latin typeface="Calibri" panose="020F0502020204030204" pitchFamily="34" charset="0"/>
              <a:cs typeface="Calibri" panose="020F0502020204030204" pitchFamily="34" charset="0"/>
            </a:endParaRPr>
          </a:p>
        </p:txBody>
      </p:sp>
      <p:pic>
        <p:nvPicPr>
          <p:cNvPr id="2050" name="Picture 2" descr="http://cd5vo46ju4834fu142zvmudg.wpengine.netdna-cdn.com/wp-content/uploads/heart-brain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5733" y="155946"/>
            <a:ext cx="2159931" cy="1951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6964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Hearts and Minds</a:t>
            </a:r>
            <a:endParaRPr lang="en-CA" dirty="0"/>
          </a:p>
        </p:txBody>
      </p:sp>
      <p:sp>
        <p:nvSpPr>
          <p:cNvPr id="3" name="Content Placeholder 2"/>
          <p:cNvSpPr>
            <a:spLocks noGrp="1"/>
          </p:cNvSpPr>
          <p:nvPr>
            <p:ph idx="1"/>
          </p:nvPr>
        </p:nvSpPr>
        <p:spPr>
          <a:xfrm>
            <a:off x="406461" y="1746863"/>
            <a:ext cx="7410764" cy="4050792"/>
          </a:xfrm>
        </p:spPr>
        <p:txBody>
          <a:bodyPr>
            <a:normAutofit/>
          </a:bodyPr>
          <a:lstStyle/>
          <a:p>
            <a:r>
              <a:rPr lang="en-CA" sz="2800" dirty="0" smtClean="0">
                <a:latin typeface="Calibri" panose="020F0502020204030204" pitchFamily="34" charset="0"/>
                <a:cs typeface="Calibri" panose="020F0502020204030204" pitchFamily="34" charset="0"/>
              </a:rPr>
              <a:t>To convince the population to “buy in” to this new governmental system mass </a:t>
            </a:r>
            <a:r>
              <a:rPr lang="en-CA" sz="2800" dirty="0" smtClean="0">
                <a:solidFill>
                  <a:srgbClr val="FF0000"/>
                </a:solidFill>
                <a:latin typeface="Calibri" panose="020F0502020204030204" pitchFamily="34" charset="0"/>
                <a:cs typeface="Calibri" panose="020F0502020204030204" pitchFamily="34" charset="0"/>
              </a:rPr>
              <a:t>propaganda</a:t>
            </a:r>
            <a:r>
              <a:rPr lang="en-CA" sz="2800" dirty="0" smtClean="0">
                <a:latin typeface="Calibri" panose="020F0502020204030204" pitchFamily="34" charset="0"/>
                <a:cs typeface="Calibri" panose="020F0502020204030204" pitchFamily="34" charset="0"/>
              </a:rPr>
              <a:t> techniques are necessary. </a:t>
            </a:r>
          </a:p>
          <a:p>
            <a:r>
              <a:rPr lang="en-CA" sz="2800" dirty="0" smtClean="0">
                <a:latin typeface="Calibri" panose="020F0502020204030204" pitchFamily="34" charset="0"/>
                <a:cs typeface="Calibri" panose="020F0502020204030204" pitchFamily="34" charset="0"/>
              </a:rPr>
              <a:t>These techniques when paired with “high-speed” </a:t>
            </a:r>
            <a:r>
              <a:rPr lang="en-CA" sz="2800" dirty="0" smtClean="0">
                <a:solidFill>
                  <a:srgbClr val="FF0000"/>
                </a:solidFill>
                <a:latin typeface="Calibri" panose="020F0502020204030204" pitchFamily="34" charset="0"/>
                <a:cs typeface="Calibri" panose="020F0502020204030204" pitchFamily="34" charset="0"/>
              </a:rPr>
              <a:t>modern communication </a:t>
            </a:r>
            <a:r>
              <a:rPr lang="en-CA" sz="2800" dirty="0" smtClean="0">
                <a:latin typeface="Calibri" panose="020F0502020204030204" pitchFamily="34" charset="0"/>
                <a:cs typeface="Calibri" panose="020F0502020204030204" pitchFamily="34" charset="0"/>
              </a:rPr>
              <a:t>seemed to give these new totalitarianism regimes an unprecedented ability to impose their wishes on their citizens.</a:t>
            </a:r>
            <a:endParaRPr lang="en-CA" sz="2800" dirty="0">
              <a:latin typeface="Calibri" panose="020F0502020204030204" pitchFamily="34" charset="0"/>
              <a:cs typeface="Calibri" panose="020F0502020204030204" pitchFamily="34" charset="0"/>
            </a:endParaRPr>
          </a:p>
        </p:txBody>
      </p:sp>
      <p:pic>
        <p:nvPicPr>
          <p:cNvPr id="5122" name="Picture 2" descr="Image result for early nazi propaganda post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0494" y="726589"/>
            <a:ext cx="3451141" cy="50710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99764" y="6039612"/>
            <a:ext cx="5393336" cy="369332"/>
          </a:xfrm>
          <a:prstGeom prst="rect">
            <a:avLst/>
          </a:prstGeom>
          <a:noFill/>
        </p:spPr>
        <p:txBody>
          <a:bodyPr wrap="none" rtlCol="0">
            <a:spAutoFit/>
          </a:bodyPr>
          <a:lstStyle/>
          <a:p>
            <a:r>
              <a:rPr lang="en-CA" dirty="0" smtClean="0">
                <a:latin typeface="Calibri" panose="020F0502020204030204" pitchFamily="34" charset="0"/>
                <a:cs typeface="Calibri" panose="020F0502020204030204" pitchFamily="34" charset="0"/>
              </a:rPr>
              <a:t>What does this poster mean? What images do you see?</a:t>
            </a:r>
            <a:endParaRPr lang="en-CA"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36892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60532" y="542925"/>
            <a:ext cx="5167715" cy="5629275"/>
          </a:xfrm>
        </p:spPr>
        <p:txBody>
          <a:bodyPr>
            <a:normAutofit/>
          </a:bodyPr>
          <a:lstStyle/>
          <a:p>
            <a:r>
              <a:rPr lang="en-CA" sz="2400" dirty="0" smtClean="0">
                <a:latin typeface="Calibri" panose="020F0502020204030204" pitchFamily="34" charset="0"/>
                <a:cs typeface="Calibri" panose="020F0502020204030204" pitchFamily="34" charset="0"/>
              </a:rPr>
              <a:t>What do the other sheep think of the lone dissenter? </a:t>
            </a:r>
          </a:p>
          <a:p>
            <a:endParaRPr lang="en-CA" sz="2400" dirty="0" smtClean="0">
              <a:latin typeface="Calibri" panose="020F0502020204030204" pitchFamily="34" charset="0"/>
              <a:cs typeface="Calibri" panose="020F0502020204030204" pitchFamily="34" charset="0"/>
            </a:endParaRPr>
          </a:p>
          <a:p>
            <a:r>
              <a:rPr lang="en-CA" sz="2400" dirty="0" smtClean="0">
                <a:latin typeface="Calibri" panose="020F0502020204030204" pitchFamily="34" charset="0"/>
                <a:cs typeface="Calibri" panose="020F0502020204030204" pitchFamily="34" charset="0"/>
              </a:rPr>
              <a:t>Do they even understand what he is getting at?</a:t>
            </a:r>
          </a:p>
          <a:p>
            <a:endParaRPr lang="en-CA" sz="2400" dirty="0" smtClean="0">
              <a:latin typeface="Calibri" panose="020F0502020204030204" pitchFamily="34" charset="0"/>
              <a:cs typeface="Calibri" panose="020F0502020204030204" pitchFamily="34" charset="0"/>
            </a:endParaRPr>
          </a:p>
          <a:p>
            <a:r>
              <a:rPr lang="en-CA" sz="2400" dirty="0" smtClean="0">
                <a:latin typeface="Calibri" panose="020F0502020204030204" pitchFamily="34" charset="0"/>
                <a:cs typeface="Calibri" panose="020F0502020204030204" pitchFamily="34" charset="0"/>
              </a:rPr>
              <a:t>If the sheep are convinced that this is the life they have and it’s the best they’ll ever have will they ever try to change?</a:t>
            </a:r>
          </a:p>
          <a:p>
            <a:endParaRPr lang="en-CA" sz="2400" dirty="0" smtClean="0">
              <a:latin typeface="Calibri" panose="020F0502020204030204" pitchFamily="34" charset="0"/>
              <a:cs typeface="Calibri" panose="020F0502020204030204" pitchFamily="34" charset="0"/>
            </a:endParaRPr>
          </a:p>
          <a:p>
            <a:r>
              <a:rPr lang="en-CA" sz="2400" dirty="0" smtClean="0">
                <a:latin typeface="Calibri" panose="020F0502020204030204" pitchFamily="34" charset="0"/>
                <a:cs typeface="Calibri" panose="020F0502020204030204" pitchFamily="34" charset="0"/>
              </a:rPr>
              <a:t>Plato’s Allegory of the Cave</a:t>
            </a:r>
            <a:endParaRPr lang="en-CA" sz="2400" dirty="0">
              <a:latin typeface="Calibri" panose="020F0502020204030204" pitchFamily="34" charset="0"/>
              <a:cs typeface="Calibri" panose="020F0502020204030204" pitchFamily="34" charset="0"/>
            </a:endParaRPr>
          </a:p>
        </p:txBody>
      </p:sp>
      <p:pic>
        <p:nvPicPr>
          <p:cNvPr id="3074" name="Picture 2" descr="Image result for far side shee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841" y="116513"/>
            <a:ext cx="5263091" cy="6741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365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4098" name="Picture 2" descr="Image result for nazi germany ma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3569" y="0"/>
            <a:ext cx="9924679" cy="665321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flipH="1" flipV="1">
            <a:off x="5576047" y="2121409"/>
            <a:ext cx="968188" cy="836944"/>
          </a:xfrm>
          <a:prstGeom prst="straightConnector1">
            <a:avLst/>
          </a:prstGeom>
          <a:ln w="12700">
            <a:solidFill>
              <a:srgbClr val="FFC000"/>
            </a:solidFill>
            <a:headEnd w="lg" len="med"/>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7379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643</TotalTime>
  <Words>1917</Words>
  <Application>Microsoft Office PowerPoint</Application>
  <PresentationFormat>Widescreen</PresentationFormat>
  <Paragraphs>147</Paragraphs>
  <Slides>24</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Rockwell</vt:lpstr>
      <vt:lpstr>Rockwell Condensed</vt:lpstr>
      <vt:lpstr>Wingdings</vt:lpstr>
      <vt:lpstr>Wood Type</vt:lpstr>
      <vt:lpstr>The Rise of Totalitarianism</vt:lpstr>
      <vt:lpstr>PowerPoint Presentation</vt:lpstr>
      <vt:lpstr>PowerPoint Presentation</vt:lpstr>
      <vt:lpstr>1984 – George Orwell, 1949</vt:lpstr>
      <vt:lpstr>All for Naught?</vt:lpstr>
      <vt:lpstr>the Rise of the Dictators</vt:lpstr>
      <vt:lpstr>Hearts and Minds</vt:lpstr>
      <vt:lpstr>PowerPoint Presentation</vt:lpstr>
      <vt:lpstr>PowerPoint Presentation</vt:lpstr>
      <vt:lpstr>Politics and the Economy</vt:lpstr>
      <vt:lpstr>The Fascists in Italy</vt:lpstr>
      <vt:lpstr>Fascism</vt:lpstr>
      <vt:lpstr>Mussolini becomes “Il Duce”</vt:lpstr>
      <vt:lpstr>PowerPoint Presentation</vt:lpstr>
      <vt:lpstr>The Fascist State</vt:lpstr>
      <vt:lpstr>Image Analysis</vt:lpstr>
      <vt:lpstr>PowerPoint Presentation</vt:lpstr>
      <vt:lpstr>The New Era in the USSR</vt:lpstr>
      <vt:lpstr>Eastern Europe</vt:lpstr>
      <vt:lpstr>Spain</vt:lpstr>
      <vt:lpstr>The Bombing of Guernica</vt:lpstr>
      <vt:lpstr>PowerPoint Presentation</vt:lpstr>
      <vt:lpstr>The Destruction of Guernica</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Champion, Andrew    (ASD-W)</dc:creator>
  <cp:lastModifiedBy>Champion, Andrew    (ASD-W)</cp:lastModifiedBy>
  <cp:revision>55</cp:revision>
  <cp:lastPrinted>2017-12-20T02:44:34Z</cp:lastPrinted>
  <dcterms:created xsi:type="dcterms:W3CDTF">2017-12-07T13:27:13Z</dcterms:created>
  <dcterms:modified xsi:type="dcterms:W3CDTF">2017-12-20T02:44:40Z</dcterms:modified>
</cp:coreProperties>
</file>