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30"/>
  </p:notesMasterIdLst>
  <p:handoutMasterIdLst>
    <p:handoutMasterId r:id="rId31"/>
  </p:handoutMasterIdLst>
  <p:sldIdLst>
    <p:sldId id="290" r:id="rId2"/>
    <p:sldId id="281" r:id="rId3"/>
    <p:sldId id="256" r:id="rId4"/>
    <p:sldId id="280" r:id="rId5"/>
    <p:sldId id="292" r:id="rId6"/>
    <p:sldId id="291" r:id="rId7"/>
    <p:sldId id="276" r:id="rId8"/>
    <p:sldId id="258" r:id="rId9"/>
    <p:sldId id="262" r:id="rId10"/>
    <p:sldId id="263" r:id="rId11"/>
    <p:sldId id="273" r:id="rId12"/>
    <p:sldId id="272" r:id="rId13"/>
    <p:sldId id="285" r:id="rId14"/>
    <p:sldId id="286" r:id="rId15"/>
    <p:sldId id="287" r:id="rId16"/>
    <p:sldId id="288" r:id="rId17"/>
    <p:sldId id="282" r:id="rId18"/>
    <p:sldId id="279" r:id="rId19"/>
    <p:sldId id="284" r:id="rId20"/>
    <p:sldId id="257" r:id="rId21"/>
    <p:sldId id="259" r:id="rId22"/>
    <p:sldId id="289" r:id="rId23"/>
    <p:sldId id="267" r:id="rId24"/>
    <p:sldId id="268" r:id="rId25"/>
    <p:sldId id="269" r:id="rId26"/>
    <p:sldId id="270" r:id="rId27"/>
    <p:sldId id="274" r:id="rId28"/>
    <p:sldId id="277"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3653" autoAdjust="0"/>
  </p:normalViewPr>
  <p:slideViewPr>
    <p:cSldViewPr snapToGrid="0">
      <p:cViewPr>
        <p:scale>
          <a:sx n="60" d="100"/>
          <a:sy n="60" d="100"/>
        </p:scale>
        <p:origin x="1131" y="1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7DCD66E-9DB2-481E-86B3-43C064E7E4F6}" type="datetimeFigureOut">
              <a:rPr lang="en-CA" smtClean="0"/>
              <a:t>2019-03-27</a:t>
            </a:fld>
            <a:endParaRPr lang="en-CA"/>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03F3F64-3F29-466B-B483-65D9E25CF0D1}" type="slidenum">
              <a:rPr lang="en-CA" smtClean="0"/>
              <a:t>‹#›</a:t>
            </a:fld>
            <a:endParaRPr lang="en-CA"/>
          </a:p>
        </p:txBody>
      </p:sp>
    </p:spTree>
    <p:extLst>
      <p:ext uri="{BB962C8B-B14F-4D97-AF65-F5344CB8AC3E}">
        <p14:creationId xmlns:p14="http://schemas.microsoft.com/office/powerpoint/2010/main" val="2534377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754CDCD-34EC-4531-81E8-52ADB2E348C8}" type="datetimeFigureOut">
              <a:rPr lang="en-US" smtClean="0"/>
              <a:t>3/27/2019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3021A30-D331-4AD1-9EB8-34BB0AEE383E}" type="slidenum">
              <a:rPr lang="en-US" smtClean="0"/>
              <a:t>‹#›</a:t>
            </a:fld>
            <a:endParaRPr lang="en-US"/>
          </a:p>
        </p:txBody>
      </p:sp>
    </p:spTree>
    <p:extLst>
      <p:ext uri="{BB962C8B-B14F-4D97-AF65-F5344CB8AC3E}">
        <p14:creationId xmlns:p14="http://schemas.microsoft.com/office/powerpoint/2010/main" val="4089673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Home" TargetMode="External"/><Relationship Id="rId3" Type="http://schemas.openxmlformats.org/officeDocument/2006/relationships/hyperlink" Target="https://en.wikipedia.org/wiki/Minoan_civilization#cite_note-73" TargetMode="External"/><Relationship Id="rId7" Type="http://schemas.openxmlformats.org/officeDocument/2006/relationships/hyperlink" Target="https://en.wikipedia.org/wiki/City"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en.wikipedia.org/wiki/Mistress_of_the_Animals" TargetMode="External"/><Relationship Id="rId11" Type="http://schemas.openxmlformats.org/officeDocument/2006/relationships/hyperlink" Target="https://en.wikipedia.org/wiki/Serpent_(symbolism)" TargetMode="External"/><Relationship Id="rId5" Type="http://schemas.openxmlformats.org/officeDocument/2006/relationships/hyperlink" Target="https://en.wikipedia.org/wiki/Fertility_rite" TargetMode="External"/><Relationship Id="rId10" Type="http://schemas.openxmlformats.org/officeDocument/2006/relationships/hyperlink" Target="https://en.wikipedia.org/wiki/Underworld" TargetMode="External"/><Relationship Id="rId4" Type="http://schemas.openxmlformats.org/officeDocument/2006/relationships/hyperlink" Target="https://en.wikipedia.org/wiki/Mother_Goddess" TargetMode="External"/><Relationship Id="rId9" Type="http://schemas.openxmlformats.org/officeDocument/2006/relationships/hyperlink" Target="https://en.wikipedia.org/wiki/Harvest"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ncient.eu/ther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Governmen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en.wikipedia.org/wiki/Shrin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kids.britannica.com/elementary/article-400017/bronz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ancient.eu/knossos/"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www.ancient.eu/Minoan/" TargetMode="External"/><Relationship Id="rId4" Type="http://schemas.openxmlformats.org/officeDocument/2006/relationships/hyperlink" Target="http://www.ancient.eu/Labyrinth/"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Flagstone" TargetMode="External"/><Relationship Id="rId3" Type="http://schemas.openxmlformats.org/officeDocument/2006/relationships/hyperlink" Target="https://en.wikipedia.org/wiki/Road" TargetMode="External"/><Relationship Id="rId7" Type="http://schemas.openxmlformats.org/officeDocument/2006/relationships/hyperlink" Target="https://en.wikipedia.org/wiki/Plaster" TargetMode="External"/><Relationship Id="rId12" Type="http://schemas.openxmlformats.org/officeDocument/2006/relationships/hyperlink" Target="https://en.wikipedia.org/wiki/Mudbrick"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en.wikipedia.org/wiki/Clay" TargetMode="External"/><Relationship Id="rId11" Type="http://schemas.openxmlformats.org/officeDocument/2006/relationships/hyperlink" Target="https://en.wikipedia.org/wiki/Rubble" TargetMode="External"/><Relationship Id="rId5" Type="http://schemas.openxmlformats.org/officeDocument/2006/relationships/hyperlink" Target="https://en.wikipedia.org/wiki/Sanitary_sewer" TargetMode="External"/><Relationship Id="rId10" Type="http://schemas.openxmlformats.org/officeDocument/2006/relationships/hyperlink" Target="https://en.wikipedia.org/wiki/Wall" TargetMode="External"/><Relationship Id="rId4" Type="http://schemas.openxmlformats.org/officeDocument/2006/relationships/hyperlink" Target="https://en.wikipedia.org/wiki/Saw" TargetMode="External"/><Relationship Id="rId9" Type="http://schemas.openxmlformats.org/officeDocument/2006/relationships/hyperlink" Target="https://en.wikipedia.org/wiki/Floo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only knew there is ancient Greece. And people thought Mycenae and Minoan civilizations are just stories. Then Schliemann found Mycenae. Big Celebration! </a:t>
            </a:r>
          </a:p>
          <a:p>
            <a:endParaRPr lang="en-CA" dirty="0"/>
          </a:p>
          <a:p>
            <a:r>
              <a:rPr lang="en-CA" dirty="0"/>
              <a:t>Evans wanted to do the same thing with Minoan, and he found it. </a:t>
            </a:r>
          </a:p>
          <a:p>
            <a:endParaRPr lang="en-CA" dirty="0"/>
          </a:p>
          <a:p>
            <a:r>
              <a:rPr lang="en-CA" dirty="0"/>
              <a:t>We </a:t>
            </a:r>
            <a:r>
              <a:rPr lang="en-CA" dirty="0" err="1"/>
              <a:t>gonna</a:t>
            </a:r>
            <a:r>
              <a:rPr lang="en-CA" dirty="0"/>
              <a:t> start with, of course, the oldest one we know. So Minoan first. </a:t>
            </a:r>
          </a:p>
        </p:txBody>
      </p:sp>
      <p:sp>
        <p:nvSpPr>
          <p:cNvPr id="4" name="Slide Number Placeholder 3"/>
          <p:cNvSpPr>
            <a:spLocks noGrp="1"/>
          </p:cNvSpPr>
          <p:nvPr>
            <p:ph type="sldNum" sz="quarter" idx="5"/>
          </p:nvPr>
        </p:nvSpPr>
        <p:spPr/>
        <p:txBody>
          <a:bodyPr/>
          <a:lstStyle/>
          <a:p>
            <a:fld id="{13021A30-D331-4AD1-9EB8-34BB0AEE383E}" type="slidenum">
              <a:rPr lang="en-US" smtClean="0"/>
              <a:t>2</a:t>
            </a:fld>
            <a:endParaRPr lang="en-US"/>
          </a:p>
        </p:txBody>
      </p:sp>
    </p:spTree>
    <p:extLst>
      <p:ext uri="{BB962C8B-B14F-4D97-AF65-F5344CB8AC3E}">
        <p14:creationId xmlns:p14="http://schemas.microsoft.com/office/powerpoint/2010/main" val="592798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there is some evidence of male gods, depictions of Minoan goddesses vastly outnumber depictions of anything that could be considered a Minoan god.</a:t>
            </a:r>
            <a:r>
              <a:rPr lang="en-US" baseline="30000" dirty="0">
                <a:hlinkClick r:id="rId3"/>
              </a:rPr>
              <a:t>[73]</a:t>
            </a:r>
            <a:r>
              <a:rPr lang="en-US" dirty="0"/>
              <a:t> While some of these depictions of women may be images of worshippers and priestesses officiating at religious ceremonies, as opposed to deities, several goddesses appear to be portrayed. These include a </a:t>
            </a:r>
            <a:r>
              <a:rPr lang="en-US" dirty="0">
                <a:hlinkClick r:id="rId4" tooltip="Mother Goddess"/>
              </a:rPr>
              <a:t>Mother Goddess</a:t>
            </a:r>
            <a:r>
              <a:rPr lang="en-US" dirty="0"/>
              <a:t> of </a:t>
            </a:r>
            <a:r>
              <a:rPr lang="en-US" dirty="0">
                <a:hlinkClick r:id="rId5" tooltip="Fertility rite"/>
              </a:rPr>
              <a:t>fertility</a:t>
            </a:r>
            <a:r>
              <a:rPr lang="en-US" dirty="0"/>
              <a:t>, a </a:t>
            </a:r>
            <a:r>
              <a:rPr lang="en-US" dirty="0">
                <a:hlinkClick r:id="rId6" tooltip="Mistress of the Animals"/>
              </a:rPr>
              <a:t>Mistress of the Animals</a:t>
            </a:r>
            <a:r>
              <a:rPr lang="en-US" dirty="0"/>
              <a:t>, a </a:t>
            </a:r>
            <a:r>
              <a:rPr lang="en-US" dirty="0" err="1"/>
              <a:t>protectress</a:t>
            </a:r>
            <a:r>
              <a:rPr lang="en-US" dirty="0"/>
              <a:t> of </a:t>
            </a:r>
            <a:r>
              <a:rPr lang="en-US" dirty="0">
                <a:hlinkClick r:id="rId7" tooltip="City"/>
              </a:rPr>
              <a:t>cities</a:t>
            </a:r>
            <a:r>
              <a:rPr lang="en-US" dirty="0"/>
              <a:t>, the </a:t>
            </a:r>
            <a:r>
              <a:rPr lang="en-US" dirty="0">
                <a:hlinkClick r:id="rId8" tooltip="Home"/>
              </a:rPr>
              <a:t>household</a:t>
            </a:r>
            <a:r>
              <a:rPr lang="en-US" dirty="0"/>
              <a:t>, the </a:t>
            </a:r>
            <a:r>
              <a:rPr lang="en-US" dirty="0">
                <a:hlinkClick r:id="rId9" tooltip="Harvest"/>
              </a:rPr>
              <a:t>harvest</a:t>
            </a:r>
            <a:r>
              <a:rPr lang="en-US" dirty="0"/>
              <a:t>, and the </a:t>
            </a:r>
            <a:r>
              <a:rPr lang="en-US" dirty="0">
                <a:hlinkClick r:id="rId10" tooltip="Underworld"/>
              </a:rPr>
              <a:t>underworld</a:t>
            </a:r>
            <a:r>
              <a:rPr lang="en-US" dirty="0"/>
              <a:t>, and more. They are often represented by </a:t>
            </a:r>
            <a:r>
              <a:rPr lang="en-US" dirty="0">
                <a:hlinkClick r:id="rId11" tooltip="Serpent (symbolism)"/>
              </a:rPr>
              <a:t>serpents</a:t>
            </a:r>
            <a:r>
              <a:rPr lang="en-US" dirty="0"/>
              <a:t>, birds, poppies, and a somewhat vague shape of an animal upon the head.</a:t>
            </a:r>
          </a:p>
        </p:txBody>
      </p:sp>
      <p:sp>
        <p:nvSpPr>
          <p:cNvPr id="4" name="Slide Number Placeholder 3"/>
          <p:cNvSpPr>
            <a:spLocks noGrp="1"/>
          </p:cNvSpPr>
          <p:nvPr>
            <p:ph type="sldNum" sz="quarter" idx="10"/>
          </p:nvPr>
        </p:nvSpPr>
        <p:spPr/>
        <p:txBody>
          <a:bodyPr/>
          <a:lstStyle/>
          <a:p>
            <a:fld id="{13021A30-D331-4AD1-9EB8-34BB0AEE383E}" type="slidenum">
              <a:rPr lang="en-US" smtClean="0"/>
              <a:t>26</a:t>
            </a:fld>
            <a:endParaRPr lang="en-US"/>
          </a:p>
        </p:txBody>
      </p:sp>
    </p:spTree>
    <p:extLst>
      <p:ext uri="{BB962C8B-B14F-4D97-AF65-F5344CB8AC3E}">
        <p14:creationId xmlns:p14="http://schemas.microsoft.com/office/powerpoint/2010/main" val="173129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volcanic eruption was also linked to the disappearance of the fabled continent of Atlantis. </a:t>
            </a:r>
            <a:r>
              <a:rPr lang="en-US" altLang="en-US" b="1" dirty="0" err="1">
                <a:hlinkClick r:id="rId3"/>
              </a:rPr>
              <a:t>Thera</a:t>
            </a:r>
            <a:r>
              <a:rPr lang="en-US" altLang="en-US" dirty="0"/>
              <a:t> is the present day island of Santorini.</a:t>
            </a:r>
          </a:p>
          <a:p>
            <a:r>
              <a:rPr lang="en-US" altLang="en-US" dirty="0"/>
              <a:t>The common belief that Minoan society was destroyed by the </a:t>
            </a:r>
            <a:r>
              <a:rPr lang="en-US" altLang="en-US" dirty="0" err="1"/>
              <a:t>Myceneans</a:t>
            </a:r>
            <a:r>
              <a:rPr lang="en-US" altLang="en-US" dirty="0"/>
              <a:t> is due to the influx of mainland </a:t>
            </a:r>
            <a:r>
              <a:rPr lang="en-US" altLang="en-US" dirty="0" err="1"/>
              <a:t>greek</a:t>
            </a:r>
            <a:r>
              <a:rPr lang="en-US" altLang="en-US" dirty="0"/>
              <a:t> art and other materials.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So, not really because of Theseus, or Poseidon. Although in Homer’s stories, it is because Poseidon was mad. Who is the father of Theseus again? </a:t>
            </a:r>
          </a:p>
          <a:p>
            <a:endParaRPr lang="en-US" dirty="0"/>
          </a:p>
        </p:txBody>
      </p:sp>
      <p:sp>
        <p:nvSpPr>
          <p:cNvPr id="4" name="Slide Number Placeholder 3"/>
          <p:cNvSpPr>
            <a:spLocks noGrp="1"/>
          </p:cNvSpPr>
          <p:nvPr>
            <p:ph type="sldNum" sz="quarter" idx="10"/>
          </p:nvPr>
        </p:nvSpPr>
        <p:spPr/>
        <p:txBody>
          <a:bodyPr/>
          <a:lstStyle/>
          <a:p>
            <a:fld id="{13021A30-D331-4AD1-9EB8-34BB0AEE383E}" type="slidenum">
              <a:rPr lang="en-US" smtClean="0"/>
              <a:t>27</a:t>
            </a:fld>
            <a:endParaRPr lang="en-US"/>
          </a:p>
        </p:txBody>
      </p:sp>
    </p:spTree>
    <p:extLst>
      <p:ext uri="{BB962C8B-B14F-4D97-AF65-F5344CB8AC3E}">
        <p14:creationId xmlns:p14="http://schemas.microsoft.com/office/powerpoint/2010/main" val="4132175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3021A30-D331-4AD1-9EB8-34BB0AEE383E}" type="slidenum">
              <a:rPr lang="en-US" smtClean="0"/>
              <a:t>3</a:t>
            </a:fld>
            <a:endParaRPr lang="en-US"/>
          </a:p>
        </p:txBody>
      </p:sp>
    </p:spTree>
    <p:extLst>
      <p:ext uri="{BB962C8B-B14F-4D97-AF65-F5344CB8AC3E}">
        <p14:creationId xmlns:p14="http://schemas.microsoft.com/office/powerpoint/2010/main" val="4267199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Tell the story of Theseus and </a:t>
            </a:r>
            <a:r>
              <a:rPr lang="en-CA" sz="1200" b="0" i="0" u="none" strike="noStrike" kern="1200" dirty="0">
                <a:solidFill>
                  <a:schemeClr val="tx1"/>
                </a:solidFill>
                <a:effectLst/>
                <a:latin typeface="+mn-lt"/>
                <a:ea typeface="+mn-ea"/>
                <a:cs typeface="+mn-cs"/>
              </a:rPr>
              <a:t>the labyrinth and the Minotaur </a:t>
            </a:r>
            <a:endParaRPr lang="en-CA" dirty="0"/>
          </a:p>
        </p:txBody>
      </p:sp>
      <p:sp>
        <p:nvSpPr>
          <p:cNvPr id="4" name="Slide Number Placeholder 3"/>
          <p:cNvSpPr>
            <a:spLocks noGrp="1"/>
          </p:cNvSpPr>
          <p:nvPr>
            <p:ph type="sldNum" sz="quarter" idx="5"/>
          </p:nvPr>
        </p:nvSpPr>
        <p:spPr/>
        <p:txBody>
          <a:bodyPr/>
          <a:lstStyle/>
          <a:p>
            <a:fld id="{13021A30-D331-4AD1-9EB8-34BB0AEE383E}" type="slidenum">
              <a:rPr lang="en-US" smtClean="0"/>
              <a:t>4</a:t>
            </a:fld>
            <a:endParaRPr lang="en-US"/>
          </a:p>
        </p:txBody>
      </p:sp>
    </p:spTree>
    <p:extLst>
      <p:ext uri="{BB962C8B-B14F-4D97-AF65-F5344CB8AC3E}">
        <p14:creationId xmlns:p14="http://schemas.microsoft.com/office/powerpoint/2010/main" val="2995763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t>The palace at Knossos was the royal seat of the kings.  This elaborate palace was exquisitely decorated with vases, ivory figurines, and jewelry. </a:t>
            </a:r>
          </a:p>
          <a:p>
            <a:endParaRPr lang="en-US" dirty="0"/>
          </a:p>
        </p:txBody>
      </p:sp>
      <p:sp>
        <p:nvSpPr>
          <p:cNvPr id="4" name="Slide Number Placeholder 3"/>
          <p:cNvSpPr>
            <a:spLocks noGrp="1"/>
          </p:cNvSpPr>
          <p:nvPr>
            <p:ph type="sldNum" sz="quarter" idx="10"/>
          </p:nvPr>
        </p:nvSpPr>
        <p:spPr/>
        <p:txBody>
          <a:bodyPr/>
          <a:lstStyle/>
          <a:p>
            <a:fld id="{13021A30-D331-4AD1-9EB8-34BB0AEE383E}" type="slidenum">
              <a:rPr lang="en-US" smtClean="0"/>
              <a:t>8</a:t>
            </a:fld>
            <a:endParaRPr lang="en-US"/>
          </a:p>
        </p:txBody>
      </p:sp>
    </p:spTree>
    <p:extLst>
      <p:ext uri="{BB962C8B-B14F-4D97-AF65-F5344CB8AC3E}">
        <p14:creationId xmlns:p14="http://schemas.microsoft.com/office/powerpoint/2010/main" val="650865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palaces fulfilled a plethora of functions: they served as </a:t>
            </a:r>
            <a:r>
              <a:rPr lang="en-US" dirty="0" err="1"/>
              <a:t>centres</a:t>
            </a:r>
            <a:r>
              <a:rPr lang="en-US" dirty="0"/>
              <a:t> of </a:t>
            </a:r>
            <a:r>
              <a:rPr lang="en-US" dirty="0">
                <a:hlinkClick r:id="rId3" tooltip="Government"/>
              </a:rPr>
              <a:t>government</a:t>
            </a:r>
            <a:r>
              <a:rPr lang="en-US" dirty="0"/>
              <a:t>, administrative offices, </a:t>
            </a:r>
            <a:r>
              <a:rPr lang="en-US" dirty="0">
                <a:hlinkClick r:id="rId4" tooltip="Shrine"/>
              </a:rPr>
              <a:t>shrines</a:t>
            </a:r>
            <a:r>
              <a:rPr lang="en-US" dirty="0"/>
              <a:t>, workshops, and storage spaces (e.g., for grain).</a:t>
            </a:r>
          </a:p>
        </p:txBody>
      </p:sp>
      <p:sp>
        <p:nvSpPr>
          <p:cNvPr id="4" name="Slide Number Placeholder 3"/>
          <p:cNvSpPr>
            <a:spLocks noGrp="1"/>
          </p:cNvSpPr>
          <p:nvPr>
            <p:ph type="sldNum" sz="quarter" idx="10"/>
          </p:nvPr>
        </p:nvSpPr>
        <p:spPr/>
        <p:txBody>
          <a:bodyPr/>
          <a:lstStyle/>
          <a:p>
            <a:fld id="{13021A30-D331-4AD1-9EB8-34BB0AEE383E}" type="slidenum">
              <a:rPr lang="en-US" smtClean="0"/>
              <a:t>10</a:t>
            </a:fld>
            <a:endParaRPr lang="en-US"/>
          </a:p>
        </p:txBody>
      </p:sp>
    </p:spTree>
    <p:extLst>
      <p:ext uri="{BB962C8B-B14F-4D97-AF65-F5344CB8AC3E}">
        <p14:creationId xmlns:p14="http://schemas.microsoft.com/office/powerpoint/2010/main" val="2290011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kind of bull they were playing with are most likely to be extinct. And even back then, the bulls are at least half wild. People were trying to tame them, inter breed them with other breeds, to get tamer ones. </a:t>
            </a:r>
          </a:p>
          <a:p>
            <a:endParaRPr lang="en-CA" dirty="0"/>
          </a:p>
          <a:p>
            <a:r>
              <a:rPr lang="en-CA" dirty="0"/>
              <a:t>So, you see, fighting with bulls and leaping on bulls are not completely pointless. </a:t>
            </a:r>
          </a:p>
        </p:txBody>
      </p:sp>
      <p:sp>
        <p:nvSpPr>
          <p:cNvPr id="4" name="Slide Number Placeholder 3"/>
          <p:cNvSpPr>
            <a:spLocks noGrp="1"/>
          </p:cNvSpPr>
          <p:nvPr>
            <p:ph type="sldNum" sz="quarter" idx="5"/>
          </p:nvPr>
        </p:nvSpPr>
        <p:spPr/>
        <p:txBody>
          <a:bodyPr/>
          <a:lstStyle/>
          <a:p>
            <a:fld id="{13021A30-D331-4AD1-9EB8-34BB0AEE383E}" type="slidenum">
              <a:rPr lang="en-US" smtClean="0"/>
              <a:t>15</a:t>
            </a:fld>
            <a:endParaRPr lang="en-US"/>
          </a:p>
        </p:txBody>
      </p:sp>
    </p:spTree>
    <p:extLst>
      <p:ext uri="{BB962C8B-B14F-4D97-AF65-F5344CB8AC3E}">
        <p14:creationId xmlns:p14="http://schemas.microsoft.com/office/powerpoint/2010/main" val="4164892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Bronze Age was a time in early human history when people first began to use tools made of </a:t>
            </a:r>
            <a:r>
              <a:rPr lang="en-US" altLang="en-US" b="1" dirty="0">
                <a:hlinkClick r:id="rId3"/>
              </a:rPr>
              <a:t>bronze</a:t>
            </a:r>
            <a:r>
              <a:rPr lang="en-US" altLang="en-US" dirty="0"/>
              <a:t>. Bronze is a hard, yellowish alloy, or mixture of metals. People make it by melting copper and tin together. The Bronze Age began in some places about 5,000 years ago. It began later in other places. Learning how to use bronze led to advances in many areas of human life.</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13021A30-D331-4AD1-9EB8-34BB0AEE383E}" type="slidenum">
              <a:rPr lang="en-US" smtClean="0"/>
              <a:t>18</a:t>
            </a:fld>
            <a:endParaRPr lang="en-US"/>
          </a:p>
        </p:txBody>
      </p:sp>
    </p:spTree>
    <p:extLst>
      <p:ext uri="{BB962C8B-B14F-4D97-AF65-F5344CB8AC3E}">
        <p14:creationId xmlns:p14="http://schemas.microsoft.com/office/powerpoint/2010/main" val="2365766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archaeologist Sir Arthur Evans was first alerted to the possible presence of an ancient civilization on Crete by surviving carved seal stones worn as charms by native Cretans in the early 20th century CE. Excavating at </a:t>
            </a:r>
            <a:r>
              <a:rPr lang="en-US" altLang="en-US" b="1" dirty="0">
                <a:hlinkClick r:id="rId3"/>
              </a:rPr>
              <a:t>Knossos</a:t>
            </a:r>
            <a:r>
              <a:rPr lang="en-US" altLang="en-US" dirty="0"/>
              <a:t> from 1900 to 1905 CE, Evans discovered extensive ruins which confirmed the ancient accounts, both literary and mythological, of a sophisticated Cretan culture and possible site of the legendary </a:t>
            </a:r>
            <a:r>
              <a:rPr lang="en-US" altLang="en-US" b="1" dirty="0">
                <a:hlinkClick r:id="rId4"/>
              </a:rPr>
              <a:t>labyrinth</a:t>
            </a:r>
            <a:r>
              <a:rPr lang="en-US" altLang="en-US" dirty="0"/>
              <a:t> and palace of King Minos. It was Evans who coined the term </a:t>
            </a:r>
            <a:r>
              <a:rPr lang="en-US" altLang="en-US" b="1" dirty="0">
                <a:hlinkClick r:id="rId5"/>
              </a:rPr>
              <a:t>Minoan</a:t>
            </a:r>
            <a:r>
              <a:rPr lang="en-US" altLang="en-US" dirty="0"/>
              <a:t> in reference to this legendary Bronze Age King.</a:t>
            </a:r>
          </a:p>
          <a:p>
            <a:r>
              <a:rPr lang="en-US" altLang="en-US" dirty="0"/>
              <a:t>Historians had uncovered two clay tablets, Linear A and Linear B, B has been decoded while A remains a mystery, it is assumed that B had replaced an earlier written language.</a:t>
            </a:r>
          </a:p>
          <a:p>
            <a:endParaRPr lang="en-US" dirty="0"/>
          </a:p>
        </p:txBody>
      </p:sp>
      <p:sp>
        <p:nvSpPr>
          <p:cNvPr id="4" name="Slide Number Placeholder 3"/>
          <p:cNvSpPr>
            <a:spLocks noGrp="1"/>
          </p:cNvSpPr>
          <p:nvPr>
            <p:ph type="sldNum" sz="quarter" idx="10"/>
          </p:nvPr>
        </p:nvSpPr>
        <p:spPr/>
        <p:txBody>
          <a:bodyPr/>
          <a:lstStyle/>
          <a:p>
            <a:fld id="{13021A30-D331-4AD1-9EB8-34BB0AEE383E}" type="slidenum">
              <a:rPr lang="en-US" smtClean="0"/>
              <a:t>20</a:t>
            </a:fld>
            <a:endParaRPr lang="en-US"/>
          </a:p>
        </p:txBody>
      </p:sp>
    </p:spTree>
    <p:extLst>
      <p:ext uri="{BB962C8B-B14F-4D97-AF65-F5344CB8AC3E}">
        <p14:creationId xmlns:p14="http://schemas.microsoft.com/office/powerpoint/2010/main" val="304640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Minoan cities were connected with stone-paved </a:t>
            </a:r>
            <a:r>
              <a:rPr lang="en-US" dirty="0">
                <a:hlinkClick r:id="rId3" tooltip="Road"/>
              </a:rPr>
              <a:t>roads</a:t>
            </a:r>
            <a:r>
              <a:rPr lang="en-US" dirty="0"/>
              <a:t>, formed from blocks cut with bronze </a:t>
            </a:r>
            <a:r>
              <a:rPr lang="en-US" dirty="0">
                <a:hlinkClick r:id="rId4" tooltip="Saw"/>
              </a:rPr>
              <a:t>saws</a:t>
            </a:r>
            <a:r>
              <a:rPr lang="en-US" dirty="0"/>
              <a:t>. Streets were drained and water and </a:t>
            </a:r>
            <a:r>
              <a:rPr lang="en-US" dirty="0">
                <a:hlinkClick r:id="rId5" tooltip="Sanitary sewer"/>
              </a:rPr>
              <a:t>sewer</a:t>
            </a:r>
            <a:r>
              <a:rPr lang="en-US" dirty="0"/>
              <a:t> facilities were available to the upper class, through </a:t>
            </a:r>
            <a:r>
              <a:rPr lang="en-US" dirty="0">
                <a:hlinkClick r:id="rId6" tooltip="Clay"/>
              </a:rPr>
              <a:t>clay</a:t>
            </a:r>
            <a:r>
              <a:rPr lang="en-US" dirty="0"/>
              <a:t> pipes.</a:t>
            </a:r>
          </a:p>
          <a:p>
            <a:r>
              <a:rPr lang="en-US" dirty="0"/>
              <a:t>Minoan buildings often had flat tiled roofs; </a:t>
            </a:r>
            <a:r>
              <a:rPr lang="en-US" dirty="0">
                <a:hlinkClick r:id="rId7" tooltip="Plaster"/>
              </a:rPr>
              <a:t>plaster</a:t>
            </a:r>
            <a:r>
              <a:rPr lang="en-US" dirty="0"/>
              <a:t>, wood, or </a:t>
            </a:r>
            <a:r>
              <a:rPr lang="en-US" dirty="0">
                <a:hlinkClick r:id="rId8" tooltip="Flagstone"/>
              </a:rPr>
              <a:t>flagstone</a:t>
            </a:r>
            <a:r>
              <a:rPr lang="en-US" dirty="0"/>
              <a:t> </a:t>
            </a:r>
            <a:r>
              <a:rPr lang="en-US" dirty="0">
                <a:hlinkClick r:id="rId9" tooltip="Floor"/>
              </a:rPr>
              <a:t>floors</a:t>
            </a:r>
            <a:r>
              <a:rPr lang="en-US" dirty="0"/>
              <a:t>, and stood two to three stories high. Typically the lower </a:t>
            </a:r>
            <a:r>
              <a:rPr lang="en-US" dirty="0">
                <a:hlinkClick r:id="rId10" tooltip="Wall"/>
              </a:rPr>
              <a:t>walls</a:t>
            </a:r>
            <a:r>
              <a:rPr lang="en-US" dirty="0"/>
              <a:t> were constructed of stone and </a:t>
            </a:r>
            <a:r>
              <a:rPr lang="en-US" dirty="0">
                <a:hlinkClick r:id="rId11" tooltip="Rubble"/>
              </a:rPr>
              <a:t>rubble</a:t>
            </a:r>
            <a:r>
              <a:rPr lang="en-US" dirty="0"/>
              <a:t>, and the upper walls of </a:t>
            </a:r>
            <a:r>
              <a:rPr lang="en-US" dirty="0" err="1">
                <a:hlinkClick r:id="rId12" tooltip="Mudbrick"/>
              </a:rPr>
              <a:t>mudbrick</a:t>
            </a:r>
            <a:r>
              <a:rPr lang="en-US" dirty="0"/>
              <a:t>. Ceiling timbers held up the roofs.</a:t>
            </a:r>
          </a:p>
          <a:p>
            <a:endParaRPr lang="en-US" dirty="0"/>
          </a:p>
        </p:txBody>
      </p:sp>
      <p:sp>
        <p:nvSpPr>
          <p:cNvPr id="4" name="Slide Number Placeholder 3"/>
          <p:cNvSpPr>
            <a:spLocks noGrp="1"/>
          </p:cNvSpPr>
          <p:nvPr>
            <p:ph type="sldNum" sz="quarter" idx="10"/>
          </p:nvPr>
        </p:nvSpPr>
        <p:spPr/>
        <p:txBody>
          <a:bodyPr/>
          <a:lstStyle/>
          <a:p>
            <a:fld id="{13021A30-D331-4AD1-9EB8-34BB0AEE383E}" type="slidenum">
              <a:rPr lang="en-US" smtClean="0"/>
              <a:t>23</a:t>
            </a:fld>
            <a:endParaRPr lang="en-US"/>
          </a:p>
        </p:txBody>
      </p:sp>
    </p:spTree>
    <p:extLst>
      <p:ext uri="{BB962C8B-B14F-4D97-AF65-F5344CB8AC3E}">
        <p14:creationId xmlns:p14="http://schemas.microsoft.com/office/powerpoint/2010/main" val="2074490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D747F0-EB37-4410-9BC5-6AF222B05BEA}"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D0709-67E7-4D18-A09B-71D99A5EB2B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03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47F0-EB37-4410-9BC5-6AF222B05BEA}"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D0709-67E7-4D18-A09B-71D99A5EB2B0}" type="slidenum">
              <a:rPr lang="en-US" smtClean="0"/>
              <a:t>‹#›</a:t>
            </a:fld>
            <a:endParaRPr lang="en-US"/>
          </a:p>
        </p:txBody>
      </p:sp>
    </p:spTree>
    <p:extLst>
      <p:ext uri="{BB962C8B-B14F-4D97-AF65-F5344CB8AC3E}">
        <p14:creationId xmlns:p14="http://schemas.microsoft.com/office/powerpoint/2010/main" val="3610344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47F0-EB37-4410-9BC5-6AF222B05BEA}"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D0709-67E7-4D18-A09B-71D99A5EB2B0}" type="slidenum">
              <a:rPr lang="en-US" smtClean="0"/>
              <a:t>‹#›</a:t>
            </a:fld>
            <a:endParaRPr lang="en-US"/>
          </a:p>
        </p:txBody>
      </p:sp>
    </p:spTree>
    <p:extLst>
      <p:ext uri="{BB962C8B-B14F-4D97-AF65-F5344CB8AC3E}">
        <p14:creationId xmlns:p14="http://schemas.microsoft.com/office/powerpoint/2010/main" val="417572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47F0-EB37-4410-9BC5-6AF222B05BEA}"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D0709-67E7-4D18-A09B-71D99A5EB2B0}" type="slidenum">
              <a:rPr lang="en-US" smtClean="0"/>
              <a:t>‹#›</a:t>
            </a:fld>
            <a:endParaRPr lang="en-US"/>
          </a:p>
        </p:txBody>
      </p:sp>
    </p:spTree>
    <p:extLst>
      <p:ext uri="{BB962C8B-B14F-4D97-AF65-F5344CB8AC3E}">
        <p14:creationId xmlns:p14="http://schemas.microsoft.com/office/powerpoint/2010/main" val="193754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747F0-EB37-4410-9BC5-6AF222B05BEA}"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D0709-67E7-4D18-A09B-71D99A5EB2B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674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D747F0-EB37-4410-9BC5-6AF222B05BEA}"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D0709-67E7-4D18-A09B-71D99A5EB2B0}" type="slidenum">
              <a:rPr lang="en-US" smtClean="0"/>
              <a:t>‹#›</a:t>
            </a:fld>
            <a:endParaRPr lang="en-US"/>
          </a:p>
        </p:txBody>
      </p:sp>
    </p:spTree>
    <p:extLst>
      <p:ext uri="{BB962C8B-B14F-4D97-AF65-F5344CB8AC3E}">
        <p14:creationId xmlns:p14="http://schemas.microsoft.com/office/powerpoint/2010/main" val="3200214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D747F0-EB37-4410-9BC5-6AF222B05BEA}" type="datetimeFigureOut">
              <a:rPr lang="en-US" smtClean="0"/>
              <a:t>3/27/2019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6D0709-67E7-4D18-A09B-71D99A5EB2B0}" type="slidenum">
              <a:rPr lang="en-US" smtClean="0"/>
              <a:t>‹#›</a:t>
            </a:fld>
            <a:endParaRPr lang="en-US"/>
          </a:p>
        </p:txBody>
      </p:sp>
    </p:spTree>
    <p:extLst>
      <p:ext uri="{BB962C8B-B14F-4D97-AF65-F5344CB8AC3E}">
        <p14:creationId xmlns:p14="http://schemas.microsoft.com/office/powerpoint/2010/main" val="175720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D747F0-EB37-4410-9BC5-6AF222B05BEA}" type="datetimeFigureOut">
              <a:rPr lang="en-US" smtClean="0"/>
              <a:t>3/27/2019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6D0709-67E7-4D18-A09B-71D99A5EB2B0}" type="slidenum">
              <a:rPr lang="en-US" smtClean="0"/>
              <a:t>‹#›</a:t>
            </a:fld>
            <a:endParaRPr lang="en-US"/>
          </a:p>
        </p:txBody>
      </p:sp>
    </p:spTree>
    <p:extLst>
      <p:ext uri="{BB962C8B-B14F-4D97-AF65-F5344CB8AC3E}">
        <p14:creationId xmlns:p14="http://schemas.microsoft.com/office/powerpoint/2010/main" val="1741109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3D747F0-EB37-4410-9BC5-6AF222B05BEA}" type="datetimeFigureOut">
              <a:rPr lang="en-US" smtClean="0"/>
              <a:t>3/27/2019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46D0709-67E7-4D18-A09B-71D99A5EB2B0}" type="slidenum">
              <a:rPr lang="en-US" smtClean="0"/>
              <a:t>‹#›</a:t>
            </a:fld>
            <a:endParaRPr lang="en-US"/>
          </a:p>
        </p:txBody>
      </p:sp>
    </p:spTree>
    <p:extLst>
      <p:ext uri="{BB962C8B-B14F-4D97-AF65-F5344CB8AC3E}">
        <p14:creationId xmlns:p14="http://schemas.microsoft.com/office/powerpoint/2010/main" val="299840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3D747F0-EB37-4410-9BC5-6AF222B05BEA}" type="datetimeFigureOut">
              <a:rPr lang="en-US" smtClean="0"/>
              <a:t>3/27/2019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46D0709-67E7-4D18-A09B-71D99A5EB2B0}" type="slidenum">
              <a:rPr lang="en-US" smtClean="0"/>
              <a:t>‹#›</a:t>
            </a:fld>
            <a:endParaRPr lang="en-US"/>
          </a:p>
        </p:txBody>
      </p:sp>
    </p:spTree>
    <p:extLst>
      <p:ext uri="{BB962C8B-B14F-4D97-AF65-F5344CB8AC3E}">
        <p14:creationId xmlns:p14="http://schemas.microsoft.com/office/powerpoint/2010/main" val="498667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D747F0-EB37-4410-9BC5-6AF222B05BEA}"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D0709-67E7-4D18-A09B-71D99A5EB2B0}" type="slidenum">
              <a:rPr lang="en-US" smtClean="0"/>
              <a:t>‹#›</a:t>
            </a:fld>
            <a:endParaRPr lang="en-US"/>
          </a:p>
        </p:txBody>
      </p:sp>
    </p:spTree>
    <p:extLst>
      <p:ext uri="{BB962C8B-B14F-4D97-AF65-F5344CB8AC3E}">
        <p14:creationId xmlns:p14="http://schemas.microsoft.com/office/powerpoint/2010/main" val="1210465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3D747F0-EB37-4410-9BC5-6AF222B05BEA}" type="datetimeFigureOut">
              <a:rPr lang="en-US" smtClean="0"/>
              <a:t>3/27/2019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46D0709-67E7-4D18-A09B-71D99A5EB2B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46154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youtube.com/watch?v=DijodN3V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kids.britannica.com/elementary/article-400017/bronz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a/url?sa=i&amp;rct=j&amp;q=&amp;esrc=s&amp;frm=1&amp;source=images&amp;cd=&amp;cad=rja&amp;docid=zK-qZ4ecKDzIaM&amp;tbnid=wSFlzONUkjDUiM:&amp;ved=0CAUQjRw&amp;url=http://en.wikipedia.org/wiki/Knossos&amp;ei=NLtlUonmKeLD4AOT6ICwDQ&amp;bvm=bv.54934254,d.dmg&amp;psig=AFQjCNELlt_kLbg6V1KENMeYFUfLzbHhUQ&amp;ust=1382485162113581" TargetMode="External"/><Relationship Id="rId2" Type="http://schemas.openxmlformats.org/officeDocument/2006/relationships/hyperlink" Target="https://www.youtube.com/watch?v=I6JJdzsE3_A" TargetMode="Externa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P3Ez8drCIvc"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youtube.com/watch?v=_fVRJXECkhY"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ca/url?sa=i&amp;rct=j&amp;q=&amp;esrc=s&amp;frm=1&amp;source=images&amp;cd=&amp;cad=rja&amp;docid=cDGcDtgsyU78XM&amp;tbnid=lThXeZZVklnHTM:&amp;ved=0CAUQjRw&amp;url=http://en.wikipedia.org/wiki/Minotaur&amp;ei=p8JlUtDFKcfb4AOX74DIDg&amp;bvm=bv.54934254,d.dmg&amp;psig=AFQjCNHFRzdKgGkKjsi2OAADom2Nu3L6RA&amp;ust=1382487055261899" TargetMode="Externa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www.google.ca/url?sa=i&amp;rct=j&amp;q=&amp;esrc=s&amp;frm=1&amp;source=images&amp;cd=&amp;cad=rja&amp;docid=Bzr-PdxWaIFM0M&amp;tbnid=iuf_aqZ1o7lxQM:&amp;ved=0CAUQjRw&amp;url=http://www.flickriver.com/photos/tags/minotaurus/interesting/&amp;ei=48JlUs-UG8W64AOu-oDoDQ&amp;bvm=bv.54934254,d.dmg&amp;psig=AFQjCNHFRzdKgGkKjsi2OAADom2Nu3L6RA&amp;ust=138248705526189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5FA59-7C5D-4F55-ACD6-AF920CE037D9}"/>
              </a:ext>
            </a:extLst>
          </p:cNvPr>
          <p:cNvSpPr>
            <a:spLocks noGrp="1"/>
          </p:cNvSpPr>
          <p:nvPr>
            <p:ph type="ctrTitle"/>
          </p:nvPr>
        </p:nvSpPr>
        <p:spPr/>
        <p:txBody>
          <a:bodyPr/>
          <a:lstStyle/>
          <a:p>
            <a:r>
              <a:rPr lang="en-CA" dirty="0"/>
              <a:t>What would remain in 10,000 years? </a:t>
            </a:r>
          </a:p>
        </p:txBody>
      </p:sp>
      <p:sp>
        <p:nvSpPr>
          <p:cNvPr id="3" name="Subtitle 2">
            <a:extLst>
              <a:ext uri="{FF2B5EF4-FFF2-40B4-BE49-F238E27FC236}">
                <a16:creationId xmlns:a16="http://schemas.microsoft.com/office/drawing/2014/main" id="{0E126164-DCF9-45BB-A745-249B2826B4EA}"/>
              </a:ext>
            </a:extLst>
          </p:cNvPr>
          <p:cNvSpPr>
            <a:spLocks noGrp="1"/>
          </p:cNvSpPr>
          <p:nvPr>
            <p:ph type="subTitle" idx="1"/>
          </p:nvPr>
        </p:nvSpPr>
        <p:spPr/>
        <p:txBody>
          <a:bodyPr/>
          <a:lstStyle/>
          <a:p>
            <a:r>
              <a:rPr lang="en-CA" dirty="0">
                <a:hlinkClick r:id="rId2"/>
              </a:rPr>
              <a:t>Video “life after people”</a:t>
            </a:r>
            <a:endParaRPr lang="en-CA" dirty="0"/>
          </a:p>
          <a:p>
            <a:r>
              <a:rPr lang="en-CA" dirty="0"/>
              <a:t>From 1:14:19 </a:t>
            </a:r>
            <a:r>
              <a:rPr lang="en-CA" dirty="0">
                <a:sym typeface="Wingdings" panose="05000000000000000000" pitchFamily="2" charset="2"/>
              </a:rPr>
              <a:t></a:t>
            </a:r>
            <a:endParaRPr lang="en-CA" dirty="0"/>
          </a:p>
        </p:txBody>
      </p:sp>
    </p:spTree>
    <p:extLst>
      <p:ext uri="{BB962C8B-B14F-4D97-AF65-F5344CB8AC3E}">
        <p14:creationId xmlns:p14="http://schemas.microsoft.com/office/powerpoint/2010/main" val="172149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108790"/>
            <a:ext cx="10058400" cy="1450757"/>
          </a:xfrm>
        </p:spPr>
        <p:txBody>
          <a:bodyPr/>
          <a:lstStyle/>
          <a:p>
            <a:r>
              <a:rPr lang="en-US" dirty="0"/>
              <a:t>Minoan Storeroom</a:t>
            </a:r>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792" y="447781"/>
            <a:ext cx="5286375" cy="542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73237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Bull heads are common in </a:t>
            </a:r>
            <a:br>
              <a:rPr lang="en-US" dirty="0"/>
            </a:br>
            <a:r>
              <a:rPr lang="en-US" dirty="0"/>
              <a:t>Minoan </a:t>
            </a:r>
          </a:p>
        </p:txBody>
      </p:sp>
      <p:pic>
        <p:nvPicPr>
          <p:cNvPr id="5" name="Picture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996410" y="85320"/>
            <a:ext cx="2780858" cy="62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833316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96928"/>
            <a:ext cx="9010650" cy="67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630352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469AC4-692E-4868-A6F1-557EE5ECB2B2}"/>
              </a:ext>
            </a:extLst>
          </p:cNvPr>
          <p:cNvSpPr>
            <a:spLocks noGrp="1"/>
          </p:cNvSpPr>
          <p:nvPr>
            <p:ph type="title"/>
          </p:nvPr>
        </p:nvSpPr>
        <p:spPr/>
        <p:txBody>
          <a:bodyPr/>
          <a:lstStyle/>
          <a:p>
            <a:r>
              <a:rPr lang="en-CA" dirty="0"/>
              <a:t>Don’t do it at home</a:t>
            </a:r>
          </a:p>
        </p:txBody>
      </p:sp>
      <p:pic>
        <p:nvPicPr>
          <p:cNvPr id="5" name="Content Placeholder 4">
            <a:extLst>
              <a:ext uri="{FF2B5EF4-FFF2-40B4-BE49-F238E27FC236}">
                <a16:creationId xmlns:a16="http://schemas.microsoft.com/office/drawing/2014/main" id="{C695B67A-8353-4EF8-A295-BC39985D3A4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889125"/>
            <a:ext cx="6281738" cy="4213225"/>
          </a:xfrm>
        </p:spPr>
      </p:pic>
    </p:spTree>
    <p:extLst>
      <p:ext uri="{BB962C8B-B14F-4D97-AF65-F5344CB8AC3E}">
        <p14:creationId xmlns:p14="http://schemas.microsoft.com/office/powerpoint/2010/main" val="1676777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C876158-44B7-4993-9D8F-C34056EF20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3797" y="645259"/>
            <a:ext cx="4641116" cy="4641116"/>
          </a:xfrm>
        </p:spPr>
      </p:pic>
    </p:spTree>
    <p:extLst>
      <p:ext uri="{BB962C8B-B14F-4D97-AF65-F5344CB8AC3E}">
        <p14:creationId xmlns:p14="http://schemas.microsoft.com/office/powerpoint/2010/main" val="2676926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tatue of an animal&#10;&#10;Description generated with high confidence">
            <a:extLst>
              <a:ext uri="{FF2B5EF4-FFF2-40B4-BE49-F238E27FC236}">
                <a16:creationId xmlns:a16="http://schemas.microsoft.com/office/drawing/2014/main" id="{96FC21C5-528E-4A3C-B5F8-158456D1F95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505" y="406424"/>
            <a:ext cx="3109352" cy="4022725"/>
          </a:xfrm>
        </p:spPr>
      </p:pic>
      <p:pic>
        <p:nvPicPr>
          <p:cNvPr id="7" name="Picture 6" descr="Life restoration of an aurochs bull found in Braunschweig, Germany">
            <a:extLst>
              <a:ext uri="{FF2B5EF4-FFF2-40B4-BE49-F238E27FC236}">
                <a16:creationId xmlns:a16="http://schemas.microsoft.com/office/drawing/2014/main" id="{0F88F40D-261A-410B-86D9-056EE1A61CED}"/>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1648" y="760436"/>
            <a:ext cx="5588000" cy="3314700"/>
          </a:xfrm>
          <a:prstGeom prst="rect">
            <a:avLst/>
          </a:prstGeom>
        </p:spPr>
      </p:pic>
      <p:sp>
        <p:nvSpPr>
          <p:cNvPr id="8" name="TextBox 7">
            <a:extLst>
              <a:ext uri="{FF2B5EF4-FFF2-40B4-BE49-F238E27FC236}">
                <a16:creationId xmlns:a16="http://schemas.microsoft.com/office/drawing/2014/main" id="{71B22536-04A6-4C76-AC58-5A73A463C5F4}"/>
              </a:ext>
            </a:extLst>
          </p:cNvPr>
          <p:cNvSpPr txBox="1"/>
          <p:nvPr/>
        </p:nvSpPr>
        <p:spPr>
          <a:xfrm>
            <a:off x="6826370" y="4014158"/>
            <a:ext cx="3933645" cy="646331"/>
          </a:xfrm>
          <a:prstGeom prst="rect">
            <a:avLst/>
          </a:prstGeom>
          <a:noFill/>
        </p:spPr>
        <p:txBody>
          <a:bodyPr wrap="square" rtlCol="0">
            <a:spAutoFit/>
          </a:bodyPr>
          <a:lstStyle/>
          <a:p>
            <a:r>
              <a:rPr lang="en-CA" dirty="0"/>
              <a:t>Life restoration of an aurochs bull found in Braunschweig, Germany</a:t>
            </a:r>
          </a:p>
        </p:txBody>
      </p:sp>
      <p:sp>
        <p:nvSpPr>
          <p:cNvPr id="9" name="Rectangle 8">
            <a:extLst>
              <a:ext uri="{FF2B5EF4-FFF2-40B4-BE49-F238E27FC236}">
                <a16:creationId xmlns:a16="http://schemas.microsoft.com/office/drawing/2014/main" id="{47B05D46-4A36-4893-9D7E-1B9264AAD84B}"/>
              </a:ext>
            </a:extLst>
          </p:cNvPr>
          <p:cNvSpPr/>
          <p:nvPr/>
        </p:nvSpPr>
        <p:spPr>
          <a:xfrm>
            <a:off x="294986" y="4555073"/>
            <a:ext cx="5306662" cy="646331"/>
          </a:xfrm>
          <a:prstGeom prst="rect">
            <a:avLst/>
          </a:prstGeom>
        </p:spPr>
        <p:txBody>
          <a:bodyPr wrap="square">
            <a:spAutoFit/>
          </a:bodyPr>
          <a:lstStyle/>
          <a:p>
            <a:r>
              <a:rPr lang="en-CA" dirty="0">
                <a:solidFill>
                  <a:srgbClr val="000000"/>
                </a:solidFill>
                <a:latin typeface="Arial" panose="020B0604020202020204" pitchFamily="34" charset="0"/>
              </a:rPr>
              <a:t>Mounted skeleton of a bull found in </a:t>
            </a:r>
            <a:r>
              <a:rPr lang="en-CA" dirty="0" err="1">
                <a:solidFill>
                  <a:srgbClr val="000000"/>
                </a:solidFill>
                <a:latin typeface="Arial" panose="020B0604020202020204" pitchFamily="34" charset="0"/>
              </a:rPr>
              <a:t>Vig</a:t>
            </a:r>
            <a:r>
              <a:rPr lang="en-CA" dirty="0">
                <a:solidFill>
                  <a:srgbClr val="000000"/>
                </a:solidFill>
                <a:latin typeface="Arial" panose="020B0604020202020204" pitchFamily="34" charset="0"/>
              </a:rPr>
              <a:t>, Denmark, </a:t>
            </a:r>
            <a:r>
              <a:rPr lang="en-CA" dirty="0">
                <a:solidFill>
                  <a:srgbClr val="0645AD"/>
                </a:solidFill>
                <a:latin typeface="Arial" panose="020B0604020202020204" pitchFamily="34" charset="0"/>
              </a:rPr>
              <a:t>National Museum of Denmark</a:t>
            </a:r>
            <a:endParaRPr lang="en-CA" dirty="0"/>
          </a:p>
        </p:txBody>
      </p:sp>
    </p:spTree>
    <p:extLst>
      <p:ext uri="{BB962C8B-B14F-4D97-AF65-F5344CB8AC3E}">
        <p14:creationId xmlns:p14="http://schemas.microsoft.com/office/powerpoint/2010/main" val="658292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DFB47-B7DB-4478-8BA1-B1F15C7C7ABC}"/>
              </a:ext>
            </a:extLst>
          </p:cNvPr>
          <p:cNvSpPr>
            <a:spLocks noGrp="1"/>
          </p:cNvSpPr>
          <p:nvPr>
            <p:ph type="title"/>
          </p:nvPr>
        </p:nvSpPr>
        <p:spPr/>
        <p:txBody>
          <a:bodyPr/>
          <a:lstStyle/>
          <a:p>
            <a:r>
              <a:rPr lang="en-CA" dirty="0"/>
              <a:t>Greeks didn’t think they were Greeks. </a:t>
            </a:r>
          </a:p>
        </p:txBody>
      </p:sp>
      <p:sp>
        <p:nvSpPr>
          <p:cNvPr id="3" name="Content Placeholder 2">
            <a:extLst>
              <a:ext uri="{FF2B5EF4-FFF2-40B4-BE49-F238E27FC236}">
                <a16:creationId xmlns:a16="http://schemas.microsoft.com/office/drawing/2014/main" id="{42B2EBB3-129E-4BCD-B53E-298233F596E2}"/>
              </a:ext>
            </a:extLst>
          </p:cNvPr>
          <p:cNvSpPr>
            <a:spLocks noGrp="1"/>
          </p:cNvSpPr>
          <p:nvPr>
            <p:ph idx="1"/>
          </p:nvPr>
        </p:nvSpPr>
        <p:spPr/>
        <p:txBody>
          <a:bodyPr/>
          <a:lstStyle/>
          <a:p>
            <a:endParaRPr lang="en-CA" dirty="0"/>
          </a:p>
        </p:txBody>
      </p:sp>
    </p:spTree>
    <p:extLst>
      <p:ext uri="{BB962C8B-B14F-4D97-AF65-F5344CB8AC3E}">
        <p14:creationId xmlns:p14="http://schemas.microsoft.com/office/powerpoint/2010/main" val="1241296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DC752-8897-42D3-AB79-7C7528C6B88C}"/>
              </a:ext>
            </a:extLst>
          </p:cNvPr>
          <p:cNvSpPr>
            <a:spLocks noGrp="1"/>
          </p:cNvSpPr>
          <p:nvPr>
            <p:ph type="title"/>
          </p:nvPr>
        </p:nvSpPr>
        <p:spPr/>
        <p:txBody>
          <a:bodyPr/>
          <a:lstStyle/>
          <a:p>
            <a:r>
              <a:rPr lang="en-CA" dirty="0"/>
              <a:t>Modern Findings of who they are and where from</a:t>
            </a:r>
          </a:p>
        </p:txBody>
      </p:sp>
      <p:sp>
        <p:nvSpPr>
          <p:cNvPr id="3" name="Content Placeholder 2">
            <a:extLst>
              <a:ext uri="{FF2B5EF4-FFF2-40B4-BE49-F238E27FC236}">
                <a16:creationId xmlns:a16="http://schemas.microsoft.com/office/drawing/2014/main" id="{B9B9978A-7AB8-4663-AC4D-78E5905FA554}"/>
              </a:ext>
            </a:extLst>
          </p:cNvPr>
          <p:cNvSpPr>
            <a:spLocks noGrp="1"/>
          </p:cNvSpPr>
          <p:nvPr>
            <p:ph idx="1"/>
          </p:nvPr>
        </p:nvSpPr>
        <p:spPr/>
        <p:txBody>
          <a:bodyPr>
            <a:normAutofit/>
          </a:bodyPr>
          <a:lstStyle/>
          <a:p>
            <a:r>
              <a:rPr lang="en-CA" dirty="0"/>
              <a:t>The oldest evidence of preceramic Neolithic farming community remains on Crete are that date to approximately 7000 BC</a:t>
            </a:r>
          </a:p>
          <a:p>
            <a:r>
              <a:rPr lang="en-CA" dirty="0"/>
              <a:t>A 2013 DNA study of bone samples from a Minoan ossuary, dated to 4,400–3,700 years ago, showed that the ancient Minoan DNA was most similar to populations from western and northern Europe. The population showed particular genetic affinities with Bronze Age populations from Scandinavia and France. </a:t>
            </a:r>
          </a:p>
          <a:p>
            <a:endParaRPr lang="en-CA" dirty="0"/>
          </a:p>
        </p:txBody>
      </p:sp>
    </p:spTree>
    <p:extLst>
      <p:ext uri="{BB962C8B-B14F-4D97-AF65-F5344CB8AC3E}">
        <p14:creationId xmlns:p14="http://schemas.microsoft.com/office/powerpoint/2010/main" val="3782698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81601" y="634946"/>
            <a:ext cx="6368142" cy="1450757"/>
          </a:xfrm>
        </p:spPr>
        <p:txBody>
          <a:bodyPr>
            <a:normAutofit/>
          </a:bodyPr>
          <a:lstStyle/>
          <a:p>
            <a:r>
              <a:rPr lang="en-US" dirty="0"/>
              <a:t>Bronze Age civilization </a:t>
            </a:r>
          </a:p>
        </p:txBody>
      </p:sp>
      <p:pic>
        <p:nvPicPr>
          <p:cNvPr id="6" name="Picture 5" descr="A close up of a rock&#10;&#10;Description generated with very high confidence">
            <a:extLst>
              <a:ext uri="{FF2B5EF4-FFF2-40B4-BE49-F238E27FC236}">
                <a16:creationId xmlns:a16="http://schemas.microsoft.com/office/drawing/2014/main" id="{932AED3D-FCBD-44F4-9039-650152E25F47}"/>
              </a:ext>
            </a:extLst>
          </p:cNvPr>
          <p:cNvPicPr>
            <a:picLocks noChangeAspect="1"/>
          </p:cNvPicPr>
          <p:nvPr/>
        </p:nvPicPr>
        <p:blipFill rotWithShape="1">
          <a:blip r:embed="rId3">
            <a:extLst>
              <a:ext uri="{28A0092B-C50C-407E-A947-70E740481C1C}">
                <a14:useLocalDpi xmlns:a14="http://schemas.microsoft.com/office/drawing/2010/main" val="0"/>
              </a:ext>
            </a:extLst>
          </a:blip>
          <a:srcRect l="2683" r="8175" b="-2"/>
          <a:stretch/>
        </p:blipFill>
        <p:spPr>
          <a:xfrm>
            <a:off x="20" y="-12128"/>
            <a:ext cx="4654276" cy="6870127"/>
          </a:xfrm>
          <a:prstGeom prst="rect">
            <a:avLst/>
          </a:prstGeom>
        </p:spPr>
      </p:pic>
      <p:cxnSp>
        <p:nvCxnSpPr>
          <p:cNvPr id="15" name="Straight Connector 1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81601" y="2198914"/>
            <a:ext cx="6368142" cy="3670180"/>
          </a:xfrm>
        </p:spPr>
        <p:txBody>
          <a:bodyPr>
            <a:normAutofit/>
          </a:bodyPr>
          <a:lstStyle/>
          <a:p>
            <a:pPr>
              <a:buFont typeface="Courier New" panose="02070309020205020404" pitchFamily="49" charset="0"/>
              <a:buChar char="o"/>
            </a:pPr>
            <a:r>
              <a:rPr lang="en-US" altLang="en-US" dirty="0">
                <a:latin typeface="Arial" panose="020B0604020202020204" pitchFamily="34" charset="0"/>
                <a:cs typeface="Arial" panose="020B0604020202020204" pitchFamily="34" charset="0"/>
              </a:rPr>
              <a:t>Appeared around 2800 BCE (and lasted for 12 centuries until ~1500 BCE)</a:t>
            </a:r>
          </a:p>
          <a:p>
            <a:pPr>
              <a:buFont typeface="Courier New" panose="02070309020205020404" pitchFamily="49" charset="0"/>
              <a:buChar char="o"/>
            </a:pPr>
            <a:r>
              <a:rPr lang="en-US" altLang="en-US" dirty="0"/>
              <a:t>The Bronze Age was a time in early human history when people first began to use tools made of </a:t>
            </a:r>
            <a:r>
              <a:rPr lang="en-US" altLang="en-US" b="1" dirty="0">
                <a:hlinkClick r:id="rId4"/>
              </a:rPr>
              <a:t>bronze</a:t>
            </a:r>
            <a:r>
              <a:rPr lang="en-US" altLang="en-US" dirty="0"/>
              <a:t>. </a:t>
            </a:r>
          </a:p>
          <a:p>
            <a:pPr>
              <a:buFont typeface="Courier New" panose="02070309020205020404" pitchFamily="49" charset="0"/>
              <a:buChar char="o"/>
            </a:pPr>
            <a:r>
              <a:rPr lang="en-US" altLang="en-US" dirty="0"/>
              <a:t>People make it by melting copper and tin together to make it harder. </a:t>
            </a:r>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000449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5B437-9A9F-4386-B9F1-F80D988A51E9}"/>
              </a:ext>
            </a:extLst>
          </p:cNvPr>
          <p:cNvSpPr>
            <a:spLocks noGrp="1"/>
          </p:cNvSpPr>
          <p:nvPr>
            <p:ph type="title"/>
          </p:nvPr>
        </p:nvSpPr>
        <p:spPr/>
        <p:txBody>
          <a:bodyPr/>
          <a:lstStyle/>
          <a:p>
            <a:r>
              <a:rPr lang="en-CA" dirty="0"/>
              <a:t>Relying on timber resources </a:t>
            </a:r>
          </a:p>
        </p:txBody>
      </p:sp>
      <p:sp>
        <p:nvSpPr>
          <p:cNvPr id="3" name="Content Placeholder 2">
            <a:extLst>
              <a:ext uri="{FF2B5EF4-FFF2-40B4-BE49-F238E27FC236}">
                <a16:creationId xmlns:a16="http://schemas.microsoft.com/office/drawing/2014/main" id="{84A60487-C08F-4B05-BA65-0E8D97433A5D}"/>
              </a:ext>
            </a:extLst>
          </p:cNvPr>
          <p:cNvSpPr>
            <a:spLocks noGrp="1"/>
          </p:cNvSpPr>
          <p:nvPr>
            <p:ph idx="1"/>
          </p:nvPr>
        </p:nvSpPr>
        <p:spPr/>
        <p:txBody>
          <a:bodyPr/>
          <a:lstStyle/>
          <a:p>
            <a:r>
              <a:rPr lang="en-CA" sz="2400" dirty="0"/>
              <a:t>While the island appears today completely deforested, </a:t>
            </a:r>
            <a:r>
              <a:rPr lang="en-CA" sz="2400" dirty="0">
                <a:highlight>
                  <a:srgbClr val="FFFF00"/>
                </a:highlight>
              </a:rPr>
              <a:t>in ancient times timber was one of the natural resources </a:t>
            </a:r>
            <a:r>
              <a:rPr lang="en-CA" sz="2400" dirty="0"/>
              <a:t>that was commercially exploited and exported to nearby Egypt, Syria, Cyprus, the Aegean Islands and the Greek mainland.</a:t>
            </a:r>
          </a:p>
          <a:p>
            <a:r>
              <a:rPr lang="en-CA" sz="2400" dirty="0"/>
              <a:t>Several localities on the island developed into centers of commerce and handwork in the late 3000 BC. This enabled the upper classes to continuously practice leadership activities and to expand their influence. </a:t>
            </a:r>
          </a:p>
          <a:p>
            <a:r>
              <a:rPr lang="en-CA" sz="2400" dirty="0"/>
              <a:t>It is likely that the original hierarchies of the local elites were replaced by monarchist power structures – a precondition for the creation of the great palaces.</a:t>
            </a:r>
          </a:p>
          <a:p>
            <a:endParaRPr lang="en-CA" dirty="0"/>
          </a:p>
        </p:txBody>
      </p:sp>
    </p:spTree>
    <p:extLst>
      <p:ext uri="{BB962C8B-B14F-4D97-AF65-F5344CB8AC3E}">
        <p14:creationId xmlns:p14="http://schemas.microsoft.com/office/powerpoint/2010/main" val="3125534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A2A98A-6F73-4CD1-8A0C-F956F25E5AC9}"/>
              </a:ext>
            </a:extLst>
          </p:cNvPr>
          <p:cNvSpPr txBox="1"/>
          <p:nvPr/>
        </p:nvSpPr>
        <p:spPr>
          <a:xfrm>
            <a:off x="2357887" y="477328"/>
            <a:ext cx="4606506" cy="369332"/>
          </a:xfrm>
          <a:prstGeom prst="rect">
            <a:avLst/>
          </a:prstGeom>
          <a:noFill/>
        </p:spPr>
        <p:txBody>
          <a:bodyPr wrap="square" rtlCol="0">
            <a:spAutoFit/>
          </a:bodyPr>
          <a:lstStyle/>
          <a:p>
            <a:r>
              <a:rPr lang="en-US" altLang="zh-CN" dirty="0"/>
              <a:t>Ancient Greece</a:t>
            </a:r>
            <a:endParaRPr lang="en-CA" dirty="0"/>
          </a:p>
        </p:txBody>
      </p:sp>
      <p:sp>
        <p:nvSpPr>
          <p:cNvPr id="5" name="TextBox 4">
            <a:extLst>
              <a:ext uri="{FF2B5EF4-FFF2-40B4-BE49-F238E27FC236}">
                <a16:creationId xmlns:a16="http://schemas.microsoft.com/office/drawing/2014/main" id="{BEB53148-22DE-4D61-A4E5-41AB7EC81BC1}"/>
              </a:ext>
            </a:extLst>
          </p:cNvPr>
          <p:cNvSpPr txBox="1"/>
          <p:nvPr/>
        </p:nvSpPr>
        <p:spPr>
          <a:xfrm>
            <a:off x="2587925" y="1570007"/>
            <a:ext cx="1782792" cy="646331"/>
          </a:xfrm>
          <a:prstGeom prst="rect">
            <a:avLst/>
          </a:prstGeom>
          <a:noFill/>
        </p:spPr>
        <p:txBody>
          <a:bodyPr wrap="square" rtlCol="0">
            <a:spAutoFit/>
          </a:bodyPr>
          <a:lstStyle/>
          <a:p>
            <a:r>
              <a:rPr lang="en-US" altLang="zh-CN" dirty="0"/>
              <a:t>Mycenae Civilization</a:t>
            </a:r>
            <a:endParaRPr lang="en-CA" dirty="0"/>
          </a:p>
        </p:txBody>
      </p:sp>
      <p:sp>
        <p:nvSpPr>
          <p:cNvPr id="6" name="TextBox 5">
            <a:extLst>
              <a:ext uri="{FF2B5EF4-FFF2-40B4-BE49-F238E27FC236}">
                <a16:creationId xmlns:a16="http://schemas.microsoft.com/office/drawing/2014/main" id="{8D4E54AB-B11B-43AD-AC47-ECE35B00A750}"/>
              </a:ext>
            </a:extLst>
          </p:cNvPr>
          <p:cNvSpPr txBox="1"/>
          <p:nvPr/>
        </p:nvSpPr>
        <p:spPr>
          <a:xfrm>
            <a:off x="2587925" y="3634597"/>
            <a:ext cx="2070340" cy="646331"/>
          </a:xfrm>
          <a:prstGeom prst="rect">
            <a:avLst/>
          </a:prstGeom>
          <a:noFill/>
        </p:spPr>
        <p:txBody>
          <a:bodyPr wrap="square" rtlCol="0">
            <a:spAutoFit/>
          </a:bodyPr>
          <a:lstStyle/>
          <a:p>
            <a:r>
              <a:rPr lang="en-CA" dirty="0"/>
              <a:t>Minoan </a:t>
            </a:r>
          </a:p>
          <a:p>
            <a:r>
              <a:rPr lang="en-CA" dirty="0"/>
              <a:t>Civilization</a:t>
            </a:r>
          </a:p>
        </p:txBody>
      </p:sp>
      <p:sp>
        <p:nvSpPr>
          <p:cNvPr id="7" name="Arrow: Down 6">
            <a:extLst>
              <a:ext uri="{FF2B5EF4-FFF2-40B4-BE49-F238E27FC236}">
                <a16:creationId xmlns:a16="http://schemas.microsoft.com/office/drawing/2014/main" id="{AFEF3D2A-BEE2-4C8F-AC5E-411D4D4CF880}"/>
              </a:ext>
            </a:extLst>
          </p:cNvPr>
          <p:cNvSpPr/>
          <p:nvPr/>
        </p:nvSpPr>
        <p:spPr>
          <a:xfrm>
            <a:off x="2898475" y="846660"/>
            <a:ext cx="362310" cy="646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Arrow: Down 7">
            <a:extLst>
              <a:ext uri="{FF2B5EF4-FFF2-40B4-BE49-F238E27FC236}">
                <a16:creationId xmlns:a16="http://schemas.microsoft.com/office/drawing/2014/main" id="{3EB21966-2C3F-4936-8A7D-F0AC07009B9E}"/>
              </a:ext>
            </a:extLst>
          </p:cNvPr>
          <p:cNvSpPr/>
          <p:nvPr/>
        </p:nvSpPr>
        <p:spPr>
          <a:xfrm>
            <a:off x="2898475" y="2377986"/>
            <a:ext cx="362310" cy="11300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75299FF3-64A0-4145-B4C5-D886C24C0EF0}"/>
              </a:ext>
            </a:extLst>
          </p:cNvPr>
          <p:cNvSpPr txBox="1"/>
          <p:nvPr/>
        </p:nvSpPr>
        <p:spPr>
          <a:xfrm>
            <a:off x="6228272" y="1570006"/>
            <a:ext cx="1299713" cy="923330"/>
          </a:xfrm>
          <a:prstGeom prst="rect">
            <a:avLst/>
          </a:prstGeom>
          <a:noFill/>
        </p:spPr>
        <p:txBody>
          <a:bodyPr wrap="square" rtlCol="0">
            <a:spAutoFit/>
          </a:bodyPr>
          <a:lstStyle/>
          <a:p>
            <a:r>
              <a:rPr lang="en-CA" b="1" dirty="0"/>
              <a:t>Heinrich Schliemann</a:t>
            </a:r>
          </a:p>
          <a:p>
            <a:r>
              <a:rPr lang="en-CA" dirty="0"/>
              <a:t>1822 –1890</a:t>
            </a:r>
          </a:p>
        </p:txBody>
      </p:sp>
      <p:pic>
        <p:nvPicPr>
          <p:cNvPr id="14" name="Picture 13">
            <a:extLst>
              <a:ext uri="{FF2B5EF4-FFF2-40B4-BE49-F238E27FC236}">
                <a16:creationId xmlns:a16="http://schemas.microsoft.com/office/drawing/2014/main" id="{619D44DC-9BBA-4CDF-87EB-3D95EBDEA23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1776" y="436867"/>
            <a:ext cx="1672299" cy="2352621"/>
          </a:xfrm>
          <a:prstGeom prst="rect">
            <a:avLst/>
          </a:prstGeom>
        </p:spPr>
      </p:pic>
      <p:sp>
        <p:nvSpPr>
          <p:cNvPr id="15" name="Arrow: Right 14">
            <a:extLst>
              <a:ext uri="{FF2B5EF4-FFF2-40B4-BE49-F238E27FC236}">
                <a16:creationId xmlns:a16="http://schemas.microsoft.com/office/drawing/2014/main" id="{211B2717-1622-47B4-9855-1CC367EBC283}"/>
              </a:ext>
            </a:extLst>
          </p:cNvPr>
          <p:cNvSpPr/>
          <p:nvPr/>
        </p:nvSpPr>
        <p:spPr>
          <a:xfrm>
            <a:off x="3801374" y="1800045"/>
            <a:ext cx="2196860" cy="2760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a:extLst>
              <a:ext uri="{FF2B5EF4-FFF2-40B4-BE49-F238E27FC236}">
                <a16:creationId xmlns:a16="http://schemas.microsoft.com/office/drawing/2014/main" id="{E662D403-46A7-47B4-B488-A681AEA282F5}"/>
              </a:ext>
            </a:extLst>
          </p:cNvPr>
          <p:cNvPicPr>
            <a:picLocks noChangeAspect="1"/>
          </p:cNvPicPr>
          <p:nvPr/>
        </p:nvPicPr>
        <p:blipFill>
          <a:blip r:embed="rId4"/>
          <a:stretch>
            <a:fillRect/>
          </a:stretch>
        </p:blipFill>
        <p:spPr>
          <a:xfrm>
            <a:off x="7931776" y="2943030"/>
            <a:ext cx="1973676" cy="2352622"/>
          </a:xfrm>
          <a:prstGeom prst="rect">
            <a:avLst/>
          </a:prstGeom>
        </p:spPr>
      </p:pic>
      <p:sp>
        <p:nvSpPr>
          <p:cNvPr id="18" name="Rectangle 17">
            <a:extLst>
              <a:ext uri="{FF2B5EF4-FFF2-40B4-BE49-F238E27FC236}">
                <a16:creationId xmlns:a16="http://schemas.microsoft.com/office/drawing/2014/main" id="{F5C9B24C-2450-4FBD-B1FE-AC25F8A8A6F8}"/>
              </a:ext>
            </a:extLst>
          </p:cNvPr>
          <p:cNvSpPr/>
          <p:nvPr/>
        </p:nvSpPr>
        <p:spPr>
          <a:xfrm>
            <a:off x="6517044" y="3533305"/>
            <a:ext cx="1276709" cy="1200329"/>
          </a:xfrm>
          <a:prstGeom prst="rect">
            <a:avLst/>
          </a:prstGeom>
        </p:spPr>
        <p:txBody>
          <a:bodyPr wrap="square">
            <a:spAutoFit/>
          </a:bodyPr>
          <a:lstStyle/>
          <a:p>
            <a:r>
              <a:rPr lang="en-CA" b="1" dirty="0"/>
              <a:t>Sir</a:t>
            </a:r>
          </a:p>
          <a:p>
            <a:r>
              <a:rPr lang="en-CA" b="1" dirty="0"/>
              <a:t>Arthur Evans</a:t>
            </a:r>
          </a:p>
          <a:p>
            <a:r>
              <a:rPr lang="en-CA" dirty="0"/>
              <a:t>1851</a:t>
            </a:r>
            <a:r>
              <a:rPr lang="en-US" altLang="zh-CN" dirty="0"/>
              <a:t>-</a:t>
            </a:r>
            <a:r>
              <a:rPr lang="en-CA" dirty="0"/>
              <a:t>1941 </a:t>
            </a:r>
            <a:endParaRPr lang="en-CA" b="1" dirty="0"/>
          </a:p>
        </p:txBody>
      </p:sp>
      <p:sp>
        <p:nvSpPr>
          <p:cNvPr id="19" name="Arrow: Right 18">
            <a:extLst>
              <a:ext uri="{FF2B5EF4-FFF2-40B4-BE49-F238E27FC236}">
                <a16:creationId xmlns:a16="http://schemas.microsoft.com/office/drawing/2014/main" id="{DBEEFDA1-38F8-4C2E-9187-C2496909487A}"/>
              </a:ext>
            </a:extLst>
          </p:cNvPr>
          <p:cNvSpPr/>
          <p:nvPr/>
        </p:nvSpPr>
        <p:spPr>
          <a:xfrm>
            <a:off x="3998132" y="3763343"/>
            <a:ext cx="2196860" cy="2760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69281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2950" y="2305050"/>
            <a:ext cx="10896600" cy="3564044"/>
          </a:xfrm>
        </p:spPr>
        <p:txBody>
          <a:bodyPr>
            <a:noAutofit/>
          </a:bodyPr>
          <a:lstStyle/>
          <a:p>
            <a:pPr>
              <a:buFont typeface="Courier New" panose="02070309020205020404" pitchFamily="49" charset="0"/>
              <a:buChar char="o"/>
            </a:pPr>
            <a:r>
              <a:rPr lang="en-GB" altLang="en-US" sz="2400" dirty="0">
                <a:latin typeface="Arial" panose="020B0604020202020204" pitchFamily="34" charset="0"/>
                <a:cs typeface="Arial" panose="020B0604020202020204" pitchFamily="34" charset="0"/>
              </a:rPr>
              <a:t>What we have learned about them is through their architecture, art and cultural </a:t>
            </a:r>
            <a:r>
              <a:rPr lang="en-GB" altLang="en-US" sz="2400" dirty="0" err="1">
                <a:latin typeface="Arial" panose="020B0604020202020204" pitchFamily="34" charset="0"/>
                <a:cs typeface="Arial" panose="020B0604020202020204" pitchFamily="34" charset="0"/>
              </a:rPr>
              <a:t>artifacts</a:t>
            </a:r>
            <a:r>
              <a:rPr lang="en-GB" altLang="en-US" sz="2400" dirty="0">
                <a:latin typeface="Arial" panose="020B0604020202020204" pitchFamily="34" charset="0"/>
                <a:cs typeface="Arial" panose="020B0604020202020204" pitchFamily="34" charset="0"/>
              </a:rPr>
              <a:t>.</a:t>
            </a:r>
          </a:p>
          <a:p>
            <a:pPr>
              <a:buFont typeface="Courier New" panose="02070309020205020404" pitchFamily="49" charset="0"/>
              <a:buChar char="o"/>
            </a:pPr>
            <a:endParaRPr lang="en-GB" altLang="en-US" sz="24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GB" altLang="en-US" sz="2400" dirty="0">
                <a:latin typeface="Arial" panose="020B0604020202020204" pitchFamily="34" charset="0"/>
                <a:cs typeface="Arial" panose="020B0604020202020204" pitchFamily="34" charset="0"/>
              </a:rPr>
              <a:t>They spoke a </a:t>
            </a:r>
            <a:r>
              <a:rPr lang="en-GB" altLang="en-US" sz="2400" b="1" dirty="0">
                <a:latin typeface="Arial" panose="020B0604020202020204" pitchFamily="34" charset="0"/>
                <a:cs typeface="Arial" panose="020B0604020202020204" pitchFamily="34" charset="0"/>
              </a:rPr>
              <a:t>language</a:t>
            </a:r>
            <a:r>
              <a:rPr lang="en-GB" altLang="en-US" sz="2400" dirty="0">
                <a:latin typeface="Arial" panose="020B0604020202020204" pitchFamily="34" charset="0"/>
                <a:cs typeface="Arial" panose="020B0604020202020204" pitchFamily="34" charset="0"/>
              </a:rPr>
              <a:t> and wrote scripts that </a:t>
            </a:r>
            <a:r>
              <a:rPr lang="en-GB" altLang="en-US" sz="2400" b="1" dirty="0">
                <a:latin typeface="Arial" panose="020B0604020202020204" pitchFamily="34" charset="0"/>
                <a:cs typeface="Arial" panose="020B0604020202020204" pitchFamily="34" charset="0"/>
              </a:rPr>
              <a:t>historians cannot understand(</a:t>
            </a:r>
            <a:r>
              <a:rPr lang="en-CA" sz="2400" b="1" dirty="0">
                <a:solidFill>
                  <a:srgbClr val="111111"/>
                </a:solidFill>
                <a:latin typeface="Segoe UI" panose="020B0502040204020203" pitchFamily="34" charset="0"/>
              </a:rPr>
              <a:t>Linear A</a:t>
            </a:r>
            <a:r>
              <a:rPr lang="en-GB" altLang="en-US" sz="2400" b="1" dirty="0">
                <a:latin typeface="Arial" panose="020B0604020202020204" pitchFamily="34" charset="0"/>
                <a:cs typeface="Arial" panose="020B0604020202020204" pitchFamily="34" charset="0"/>
              </a:rPr>
              <a:t>)</a:t>
            </a:r>
            <a:r>
              <a:rPr lang="en-GB" altLang="en-US" sz="2400" dirty="0">
                <a:latin typeface="Arial" panose="020B0604020202020204" pitchFamily="34" charset="0"/>
                <a:cs typeface="Arial" panose="020B0604020202020204" pitchFamily="34" charset="0"/>
              </a:rPr>
              <a:t>. </a:t>
            </a:r>
          </a:p>
          <a:p>
            <a:pPr>
              <a:buFont typeface="Courier New" panose="02070309020205020404" pitchFamily="49" charset="0"/>
              <a:buChar char="o"/>
            </a:pPr>
            <a:endParaRPr lang="en-GB" altLang="en-US" sz="2400" dirty="0">
              <a:latin typeface="Arial" panose="020B0604020202020204" pitchFamily="34" charset="0"/>
              <a:cs typeface="Arial" panose="020B0604020202020204" pitchFamily="34" charset="0"/>
            </a:endParaRPr>
          </a:p>
          <a:p>
            <a:pPr marL="0" indent="0">
              <a:buNone/>
            </a:pPr>
            <a:endParaRPr lang="en-US" sz="2400"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0"/>
            <a:ext cx="1919288"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2457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2360084"/>
            <a:ext cx="6191250" cy="4497916"/>
          </a:xfrm>
        </p:spPr>
        <p:txBody>
          <a:bodyPr>
            <a:noAutofit/>
          </a:bodyPr>
          <a:lstStyle/>
          <a:p>
            <a:pPr>
              <a:buFont typeface="Courier New" panose="02070309020205020404" pitchFamily="49" charset="0"/>
              <a:buChar char="o"/>
            </a:pPr>
            <a:endParaRPr lang="en-GB" altLang="en-US" sz="2400" dirty="0">
              <a:latin typeface="Arial" panose="020B0604020202020204" pitchFamily="34" charset="0"/>
              <a:cs typeface="Arial" panose="020B0604020202020204" pitchFamily="34" charset="0"/>
            </a:endParaRPr>
          </a:p>
          <a:p>
            <a:pPr>
              <a:buFont typeface="Courier New" panose="02070309020205020404" pitchFamily="49" charset="0"/>
              <a:buChar char="o"/>
            </a:pPr>
            <a:endParaRPr lang="en-GB" altLang="en-US" sz="2400" dirty="0">
              <a:latin typeface="Arial" panose="020B0604020202020204" pitchFamily="34" charset="0"/>
              <a:cs typeface="Arial" panose="020B0604020202020204" pitchFamily="34" charset="0"/>
            </a:endParaRPr>
          </a:p>
          <a:p>
            <a:pPr>
              <a:buFont typeface="Courier New" panose="02070309020205020404" pitchFamily="49" charset="0"/>
              <a:buChar char="o"/>
            </a:pPr>
            <a:r>
              <a:rPr lang="en-GB" altLang="en-US" sz="2400" dirty="0">
                <a:latin typeface="Arial" panose="020B0604020202020204" pitchFamily="34" charset="0"/>
                <a:cs typeface="Arial" panose="020B0604020202020204" pitchFamily="34" charset="0"/>
              </a:rPr>
              <a:t>They were a peaceful people as their </a:t>
            </a:r>
            <a:r>
              <a:rPr lang="en-GB" altLang="en-US" sz="2400" dirty="0">
                <a:solidFill>
                  <a:srgbClr val="FF0000"/>
                </a:solidFill>
                <a:latin typeface="Arial" panose="020B0604020202020204" pitchFamily="34" charset="0"/>
                <a:cs typeface="Arial" panose="020B0604020202020204" pitchFamily="34" charset="0"/>
              </a:rPr>
              <a:t>frescos</a:t>
            </a:r>
            <a:r>
              <a:rPr lang="en-GB" altLang="en-US" sz="2400" dirty="0">
                <a:latin typeface="Arial" panose="020B0604020202020204" pitchFamily="34" charset="0"/>
                <a:cs typeface="Arial" panose="020B0604020202020204" pitchFamily="34" charset="0"/>
              </a:rPr>
              <a:t> (wall paintings) do not show battle scenes.</a:t>
            </a:r>
          </a:p>
          <a:p>
            <a:pPr marL="0" indent="0">
              <a:buNone/>
            </a:pPr>
            <a:endParaRPr lang="en-US" altLang="en-US" sz="2400" dirty="0">
              <a:latin typeface="Arial" panose="020B0604020202020204" pitchFamily="34" charset="0"/>
              <a:cs typeface="Arial" panose="020B0604020202020204" pitchFamily="34" charset="0"/>
            </a:endParaRPr>
          </a:p>
          <a:p>
            <a:pPr>
              <a:buFont typeface="Courier New" panose="02070309020205020404" pitchFamily="49" charset="0"/>
              <a:buChar char="o"/>
            </a:pPr>
            <a:endParaRPr lang="en-US" sz="2400" dirty="0"/>
          </a:p>
        </p:txBody>
      </p:sp>
      <p:pic>
        <p:nvPicPr>
          <p:cNvPr id="2" name="Picture 1">
            <a:extLst>
              <a:ext uri="{FF2B5EF4-FFF2-40B4-BE49-F238E27FC236}">
                <a16:creationId xmlns:a16="http://schemas.microsoft.com/office/drawing/2014/main" id="{74602375-3E6F-4CAA-92E4-BBF5EDF393DE}"/>
              </a:ext>
            </a:extLst>
          </p:cNvPr>
          <p:cNvPicPr>
            <a:picLocks noChangeAspect="1"/>
          </p:cNvPicPr>
          <p:nvPr/>
        </p:nvPicPr>
        <p:blipFill>
          <a:blip r:embed="rId2"/>
          <a:stretch>
            <a:fillRect/>
          </a:stretch>
        </p:blipFill>
        <p:spPr>
          <a:xfrm>
            <a:off x="7101068" y="0"/>
            <a:ext cx="3353091" cy="6358679"/>
          </a:xfrm>
          <a:prstGeom prst="rect">
            <a:avLst/>
          </a:prstGeom>
        </p:spPr>
      </p:pic>
      <p:pic>
        <p:nvPicPr>
          <p:cNvPr id="5" name="Picture 3">
            <a:extLst>
              <a:ext uri="{FF2B5EF4-FFF2-40B4-BE49-F238E27FC236}">
                <a16:creationId xmlns:a16="http://schemas.microsoft.com/office/drawing/2014/main" id="{A255704E-499C-4919-9379-E4E5E41E2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093" y="0"/>
            <a:ext cx="4267200" cy="290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2909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EFF32A-DF1F-4467-8E86-F62B6B46C584}"/>
              </a:ext>
            </a:extLst>
          </p:cNvPr>
          <p:cNvSpPr>
            <a:spLocks noGrp="1"/>
          </p:cNvSpPr>
          <p:nvPr>
            <p:ph idx="1"/>
          </p:nvPr>
        </p:nvSpPr>
        <p:spPr>
          <a:xfrm>
            <a:off x="309489" y="2028614"/>
            <a:ext cx="10058400" cy="4023360"/>
          </a:xfrm>
        </p:spPr>
        <p:txBody>
          <a:bodyPr/>
          <a:lstStyle/>
          <a:p>
            <a:pPr>
              <a:buFont typeface="Wingdings" panose="05000000000000000000" pitchFamily="2" charset="2"/>
              <a:buChar char="q"/>
            </a:pPr>
            <a:r>
              <a:rPr lang="en-GB" altLang="en-US" sz="3200" dirty="0">
                <a:latin typeface="Arial" panose="020B0604020202020204" pitchFamily="34" charset="0"/>
                <a:cs typeface="Arial" panose="020B0604020202020204" pitchFamily="34" charset="0"/>
              </a:rPr>
              <a:t>great merchants </a:t>
            </a:r>
          </a:p>
          <a:p>
            <a:pPr>
              <a:buFont typeface="Wingdings" panose="05000000000000000000" pitchFamily="2" charset="2"/>
              <a:buChar char="q"/>
            </a:pPr>
            <a:r>
              <a:rPr lang="en-GB" altLang="en-US" sz="3200" dirty="0">
                <a:latin typeface="Arial" panose="020B0604020202020204" pitchFamily="34" charset="0"/>
                <a:cs typeface="Arial" panose="020B0604020202020204" pitchFamily="34" charset="0"/>
              </a:rPr>
              <a:t>kept very accurate records </a:t>
            </a:r>
          </a:p>
          <a:p>
            <a:pPr>
              <a:buFont typeface="Wingdings" panose="05000000000000000000" pitchFamily="2" charset="2"/>
              <a:buChar char="q"/>
            </a:pPr>
            <a:r>
              <a:rPr lang="en-GB" altLang="en-US" sz="3200" dirty="0">
                <a:latin typeface="Arial" panose="020B0604020202020204" pitchFamily="34" charset="0"/>
                <a:cs typeface="Arial" panose="020B0604020202020204" pitchFamily="34" charset="0"/>
              </a:rPr>
              <a:t>And they visited Egypt and</a:t>
            </a:r>
          </a:p>
          <a:p>
            <a:pPr marL="0" indent="0">
              <a:buNone/>
            </a:pPr>
            <a:r>
              <a:rPr lang="en-GB" altLang="en-US" sz="3200" dirty="0">
                <a:latin typeface="Arial" panose="020B0604020202020204" pitchFamily="34" charset="0"/>
                <a:cs typeface="Arial" panose="020B0604020202020204" pitchFamily="34" charset="0"/>
              </a:rPr>
              <a:t>    Mesopotamia</a:t>
            </a:r>
            <a:endParaRPr lang="en-CA" sz="3200" dirty="0"/>
          </a:p>
          <a:p>
            <a:endParaRPr lang="en-CA" dirty="0"/>
          </a:p>
        </p:txBody>
      </p:sp>
      <p:pic>
        <p:nvPicPr>
          <p:cNvPr id="4" name="Picture 2" descr="Image result for minoan boats">
            <a:extLst>
              <a:ext uri="{FF2B5EF4-FFF2-40B4-BE49-F238E27FC236}">
                <a16:creationId xmlns:a16="http://schemas.microsoft.com/office/drawing/2014/main" id="{9180ECD8-E731-4F9E-9852-B76033437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9709" y="2139723"/>
            <a:ext cx="5967102" cy="41247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F9584C-E872-4E0F-BFF8-0EC7C894B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7096" y="-65634"/>
            <a:ext cx="2074003" cy="2205357"/>
          </a:xfrm>
          <a:prstGeom prst="rect">
            <a:avLst/>
          </a:prstGeom>
        </p:spPr>
      </p:pic>
      <p:sp>
        <p:nvSpPr>
          <p:cNvPr id="8" name="Rectangle 7">
            <a:extLst>
              <a:ext uri="{FF2B5EF4-FFF2-40B4-BE49-F238E27FC236}">
                <a16:creationId xmlns:a16="http://schemas.microsoft.com/office/drawing/2014/main" id="{71C25962-8F1D-4453-999C-A6C7556B0915}"/>
              </a:ext>
            </a:extLst>
          </p:cNvPr>
          <p:cNvSpPr/>
          <p:nvPr/>
        </p:nvSpPr>
        <p:spPr>
          <a:xfrm>
            <a:off x="10110963" y="1158798"/>
            <a:ext cx="1455848" cy="461665"/>
          </a:xfrm>
          <a:prstGeom prst="rect">
            <a:avLst/>
          </a:prstGeom>
        </p:spPr>
        <p:txBody>
          <a:bodyPr wrap="none">
            <a:spAutoFit/>
          </a:bodyPr>
          <a:lstStyle/>
          <a:p>
            <a:r>
              <a:rPr lang="en-CA" sz="2400" b="1" dirty="0">
                <a:solidFill>
                  <a:srgbClr val="111111"/>
                </a:solidFill>
                <a:latin typeface="Segoe UI" panose="020B0502040204020203" pitchFamily="34" charset="0"/>
              </a:rPr>
              <a:t>Linear A </a:t>
            </a:r>
            <a:endParaRPr lang="en-CA" sz="2400" b="1" dirty="0"/>
          </a:p>
        </p:txBody>
      </p:sp>
      <p:cxnSp>
        <p:nvCxnSpPr>
          <p:cNvPr id="12" name="Connector: Elbow 11">
            <a:extLst>
              <a:ext uri="{FF2B5EF4-FFF2-40B4-BE49-F238E27FC236}">
                <a16:creationId xmlns:a16="http://schemas.microsoft.com/office/drawing/2014/main" id="{B3C1807F-D9F5-4CC6-B430-30815D669027}"/>
              </a:ext>
            </a:extLst>
          </p:cNvPr>
          <p:cNvCxnSpPr/>
          <p:nvPr/>
        </p:nvCxnSpPr>
        <p:spPr>
          <a:xfrm rot="10800000" flipV="1">
            <a:off x="9101797" y="1343464"/>
            <a:ext cx="928468" cy="428995"/>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CEF050B9-50E1-4196-A878-B8737964123F}"/>
              </a:ext>
            </a:extLst>
          </p:cNvPr>
          <p:cNvSpPr txBox="1"/>
          <p:nvPr/>
        </p:nvSpPr>
        <p:spPr>
          <a:xfrm>
            <a:off x="309489" y="1020298"/>
            <a:ext cx="3559126" cy="523220"/>
          </a:xfrm>
          <a:prstGeom prst="rect">
            <a:avLst/>
          </a:prstGeom>
          <a:noFill/>
        </p:spPr>
        <p:txBody>
          <a:bodyPr wrap="square" rtlCol="0">
            <a:spAutoFit/>
          </a:bodyPr>
          <a:lstStyle/>
          <a:p>
            <a:r>
              <a:rPr lang="en-CA" sz="2800" b="1" dirty="0"/>
              <a:t>The Minoans were:</a:t>
            </a:r>
          </a:p>
        </p:txBody>
      </p:sp>
      <p:sp>
        <p:nvSpPr>
          <p:cNvPr id="14" name="Arrow: Down 13">
            <a:extLst>
              <a:ext uri="{FF2B5EF4-FFF2-40B4-BE49-F238E27FC236}">
                <a16:creationId xmlns:a16="http://schemas.microsoft.com/office/drawing/2014/main" id="{93F83B65-EF01-40A6-989E-3A9B380B329A}"/>
              </a:ext>
            </a:extLst>
          </p:cNvPr>
          <p:cNvSpPr/>
          <p:nvPr/>
        </p:nvSpPr>
        <p:spPr>
          <a:xfrm>
            <a:off x="1519311" y="1487964"/>
            <a:ext cx="400929" cy="5962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86325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Cities and Communities</a:t>
            </a:r>
          </a:p>
        </p:txBody>
      </p:sp>
      <p:sp>
        <p:nvSpPr>
          <p:cNvPr id="3" name="Content Placeholder 2"/>
          <p:cNvSpPr>
            <a:spLocks noGrp="1"/>
          </p:cNvSpPr>
          <p:nvPr>
            <p:ph idx="1"/>
          </p:nvPr>
        </p:nvSpPr>
        <p:spPr>
          <a:xfrm>
            <a:off x="247650" y="1845734"/>
            <a:ext cx="5334000" cy="4023360"/>
          </a:xfrm>
        </p:spPr>
        <p:txBody>
          <a:bodyPr>
            <a:noAutofit/>
          </a:bodyPr>
          <a:lstStyle/>
          <a:p>
            <a:pPr>
              <a:buFont typeface="Courier New" panose="02070309020205020404" pitchFamily="49" charset="0"/>
              <a:buChar char="o"/>
            </a:pPr>
            <a:r>
              <a:rPr lang="en-GB" altLang="en-US" sz="2800" dirty="0">
                <a:latin typeface="Calibri" panose="020F0502020204030204" pitchFamily="34" charset="0"/>
              </a:rPr>
              <a:t>Did not have walls around them.</a:t>
            </a:r>
            <a:br>
              <a:rPr lang="en-GB" altLang="en-US" sz="2800" dirty="0">
                <a:latin typeface="Calibri" panose="020F0502020204030204" pitchFamily="34" charset="0"/>
              </a:rPr>
            </a:br>
            <a:endParaRPr lang="en-GB" altLang="en-US" sz="2800" dirty="0">
              <a:latin typeface="Calibri" panose="020F0502020204030204" pitchFamily="34" charset="0"/>
            </a:endParaRPr>
          </a:p>
          <a:p>
            <a:pPr>
              <a:buFont typeface="Courier New" panose="02070309020205020404" pitchFamily="49" charset="0"/>
              <a:buChar char="o"/>
            </a:pPr>
            <a:r>
              <a:rPr lang="en-GB" altLang="en-US" sz="2800" dirty="0">
                <a:latin typeface="Calibri" panose="020F0502020204030204" pitchFamily="34" charset="0"/>
              </a:rPr>
              <a:t>Knossos – largest city on island of Crete</a:t>
            </a:r>
            <a:br>
              <a:rPr lang="en-GB" altLang="en-US" sz="2800" dirty="0">
                <a:latin typeface="Calibri" panose="020F0502020204030204" pitchFamily="34" charset="0"/>
              </a:rPr>
            </a:br>
            <a:endParaRPr lang="en-GB" altLang="en-US" sz="2800" dirty="0">
              <a:latin typeface="Calibri" panose="020F0502020204030204" pitchFamily="34" charset="0"/>
            </a:endParaRPr>
          </a:p>
          <a:p>
            <a:pPr>
              <a:buFont typeface="Courier New" panose="02070309020205020404" pitchFamily="49" charset="0"/>
              <a:buChar char="o"/>
            </a:pPr>
            <a:r>
              <a:rPr lang="en-GB" altLang="en-US" sz="2800" dirty="0">
                <a:latin typeface="Calibri" panose="020F0502020204030204" pitchFamily="34" charset="0"/>
              </a:rPr>
              <a:t>Palace: 250 rooms; 3 – 5 floors; running water; flushing toilets…</a:t>
            </a:r>
            <a:br>
              <a:rPr lang="en-GB" altLang="en-US" sz="2800" dirty="0">
                <a:latin typeface="Calibri" panose="020F0502020204030204" pitchFamily="34" charset="0"/>
              </a:rPr>
            </a:br>
            <a:endParaRPr lang="en-GB" altLang="en-US" sz="2800" dirty="0">
              <a:latin typeface="Calibri" panose="020F0502020204030204" pitchFamily="34" charset="0"/>
            </a:endParaRPr>
          </a:p>
          <a:p>
            <a:pPr>
              <a:buFont typeface="Courier New" panose="02070309020205020404" pitchFamily="49" charset="0"/>
              <a:buChar char="o"/>
            </a:pPr>
            <a:r>
              <a:rPr lang="en-GB" altLang="en-US" sz="2800" dirty="0">
                <a:latin typeface="Calibri" panose="020F0502020204030204" pitchFamily="34" charset="0"/>
              </a:rPr>
              <a:t>Plumbing system - first of its kind.</a:t>
            </a:r>
            <a:endParaRPr lang="en-US" altLang="en-US" sz="2800" dirty="0">
              <a:latin typeface="Calibri" panose="020F0502020204030204" pitchFamily="34" charset="0"/>
            </a:endParaRPr>
          </a:p>
          <a:p>
            <a:pPr>
              <a:buFont typeface="Courier New" panose="02070309020205020404" pitchFamily="49" charset="0"/>
              <a:buChar char="o"/>
            </a:pPr>
            <a:endParaRPr lang="en-US" sz="2800" dirty="0"/>
          </a:p>
        </p:txBody>
      </p:sp>
      <p:pic>
        <p:nvPicPr>
          <p:cNvPr id="20484" name="Picture 4" descr="Image result for minoan c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2301875"/>
            <a:ext cx="5617566" cy="331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331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06730" y="2076450"/>
            <a:ext cx="10058400" cy="4023360"/>
          </a:xfrm>
        </p:spPr>
        <p:txBody>
          <a:bodyPr>
            <a:normAutofit/>
          </a:bodyPr>
          <a:lstStyle/>
          <a:p>
            <a:r>
              <a:rPr lang="en-US" altLang="en-US" sz="3200" dirty="0"/>
              <a:t>Knossos - </a:t>
            </a:r>
            <a:r>
              <a:rPr lang="en-US" altLang="en-US" sz="3200" dirty="0">
                <a:hlinkClick r:id="rId2"/>
              </a:rPr>
              <a:t>Video</a:t>
            </a:r>
            <a:endParaRPr lang="en-US" sz="3200" dirty="0"/>
          </a:p>
        </p:txBody>
      </p:sp>
      <p:pic>
        <p:nvPicPr>
          <p:cNvPr id="4" name="Picture 7" descr="http://upload.wikimedia.org/wikipedia/commons/e/ea/Knossos_-_North_Portico_0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72440"/>
            <a:ext cx="7650480" cy="573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506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159398"/>
          </a:xfrm>
        </p:spPr>
        <p:txBody>
          <a:bodyPr/>
          <a:lstStyle/>
          <a:p>
            <a:r>
              <a:rPr lang="en-US" altLang="en-US" dirty="0"/>
              <a:t>3D Reconstruction - </a:t>
            </a:r>
            <a:r>
              <a:rPr lang="en-US" altLang="en-US" dirty="0">
                <a:hlinkClick r:id="rId2"/>
              </a:rPr>
              <a:t>Video</a:t>
            </a:r>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425" y="1446001"/>
            <a:ext cx="7169150" cy="482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5255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Religion</a:t>
            </a:r>
          </a:p>
        </p:txBody>
      </p:sp>
      <p:sp>
        <p:nvSpPr>
          <p:cNvPr id="3" name="Content Placeholder 2"/>
          <p:cNvSpPr>
            <a:spLocks noGrp="1"/>
          </p:cNvSpPr>
          <p:nvPr>
            <p:ph idx="1"/>
          </p:nvPr>
        </p:nvSpPr>
        <p:spPr>
          <a:xfrm>
            <a:off x="563880" y="1720004"/>
            <a:ext cx="6637020" cy="4023360"/>
          </a:xfrm>
        </p:spPr>
        <p:txBody>
          <a:bodyPr>
            <a:noAutofit/>
          </a:bodyPr>
          <a:lstStyle/>
          <a:p>
            <a:pPr>
              <a:lnSpc>
                <a:spcPct val="30000"/>
              </a:lnSpc>
              <a:buFont typeface="Courier New" panose="02070309020205020404" pitchFamily="49" charset="0"/>
              <a:buChar char="o"/>
            </a:pPr>
            <a:endParaRPr lang="en-GB" altLang="en-US" dirty="0">
              <a:latin typeface="Calibri" panose="020F0502020204030204" pitchFamily="34" charset="0"/>
            </a:endParaRPr>
          </a:p>
          <a:p>
            <a:pPr>
              <a:buFont typeface="Courier New" panose="02070309020205020404" pitchFamily="49" charset="0"/>
              <a:buChar char="o"/>
            </a:pPr>
            <a:r>
              <a:rPr lang="en-GB" altLang="en-US" sz="2800" dirty="0">
                <a:latin typeface="Calibri" panose="020F0502020204030204" pitchFamily="34" charset="0"/>
              </a:rPr>
              <a:t>Mostly female goddesses and priests.</a:t>
            </a:r>
            <a:br>
              <a:rPr lang="en-GB" altLang="en-US" sz="2800" dirty="0">
                <a:latin typeface="Calibri" panose="020F0502020204030204" pitchFamily="34" charset="0"/>
              </a:rPr>
            </a:br>
            <a:endParaRPr lang="en-GB" altLang="en-US" sz="2800" dirty="0">
              <a:latin typeface="Calibri" panose="020F0502020204030204" pitchFamily="34" charset="0"/>
            </a:endParaRPr>
          </a:p>
          <a:p>
            <a:pPr>
              <a:buFont typeface="Courier New" panose="02070309020205020404" pitchFamily="49" charset="0"/>
              <a:buChar char="o"/>
            </a:pPr>
            <a:r>
              <a:rPr lang="en-GB" altLang="en-US" sz="2800" dirty="0">
                <a:latin typeface="Calibri" panose="020F0502020204030204" pitchFamily="34" charset="0"/>
              </a:rPr>
              <a:t>Rituals included sporting events such as “Bull-Leaping”.</a:t>
            </a:r>
            <a:br>
              <a:rPr lang="en-GB" altLang="en-US" sz="2800" dirty="0">
                <a:latin typeface="Calibri" panose="020F0502020204030204" pitchFamily="34" charset="0"/>
              </a:rPr>
            </a:br>
            <a:endParaRPr lang="en-GB" altLang="en-US" sz="2800" dirty="0">
              <a:latin typeface="Calibri" panose="020F0502020204030204" pitchFamily="34" charset="0"/>
            </a:endParaRPr>
          </a:p>
          <a:p>
            <a:pPr>
              <a:buFont typeface="Courier New" panose="02070309020205020404" pitchFamily="49" charset="0"/>
              <a:buChar char="o"/>
            </a:pPr>
            <a:r>
              <a:rPr lang="en-GB" altLang="en-US" sz="2800" dirty="0">
                <a:latin typeface="Calibri" panose="020F0502020204030204" pitchFamily="34" charset="0"/>
              </a:rPr>
              <a:t>The Minoans were addicted to sports as seen by their art.</a:t>
            </a:r>
            <a:br>
              <a:rPr lang="en-GB" altLang="en-US" sz="2800" dirty="0">
                <a:latin typeface="Calibri" panose="020F0502020204030204" pitchFamily="34" charset="0"/>
              </a:rPr>
            </a:br>
            <a:endParaRPr lang="en-GB" altLang="en-US" sz="2800" dirty="0">
              <a:latin typeface="Calibri" panose="020F0502020204030204" pitchFamily="34" charset="0"/>
            </a:endParaRPr>
          </a:p>
          <a:p>
            <a:pPr>
              <a:buFont typeface="Courier New" panose="02070309020205020404" pitchFamily="49" charset="0"/>
              <a:buChar char="o"/>
            </a:pPr>
            <a:r>
              <a:rPr lang="en-GB" altLang="en-US" sz="2800" dirty="0">
                <a:latin typeface="Calibri" panose="020F0502020204030204" pitchFamily="34" charset="0"/>
              </a:rPr>
              <a:t>Popular sports were boxing and bull-leaping.  </a:t>
            </a:r>
            <a:endParaRPr lang="en-GB" altLang="en-US" sz="2800" u="sng" dirty="0">
              <a:latin typeface="Calibri" panose="020F0502020204030204" pitchFamily="34" charset="0"/>
            </a:endParaRPr>
          </a:p>
          <a:p>
            <a:pPr>
              <a:buFont typeface="Courier New" panose="02070309020205020404" pitchFamily="49" charset="0"/>
              <a:buChar char="o"/>
            </a:pPr>
            <a:endParaRPr lang="en-US" sz="2800" dirty="0"/>
          </a:p>
        </p:txBody>
      </p:sp>
      <p:pic>
        <p:nvPicPr>
          <p:cNvPr id="21506" name="Picture 2" descr="Image result for minoan relig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1080" y="1982894"/>
            <a:ext cx="251460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189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Disappearance</a:t>
            </a:r>
          </a:p>
        </p:txBody>
      </p:sp>
      <p:sp>
        <p:nvSpPr>
          <p:cNvPr id="3" name="Content Placeholder 2"/>
          <p:cNvSpPr>
            <a:spLocks noGrp="1"/>
          </p:cNvSpPr>
          <p:nvPr>
            <p:ph idx="1"/>
          </p:nvPr>
        </p:nvSpPr>
        <p:spPr/>
        <p:txBody>
          <a:bodyPr>
            <a:normAutofit/>
          </a:bodyPr>
          <a:lstStyle/>
          <a:p>
            <a:pPr marL="274320" indent="-457200">
              <a:spcAft>
                <a:spcPts val="0"/>
              </a:spcAft>
              <a:buFont typeface="Courier New" panose="02070309020205020404" pitchFamily="49" charset="0"/>
              <a:buChar char="o"/>
              <a:defRPr/>
            </a:pPr>
            <a:r>
              <a:rPr lang="en-GB" altLang="en-US" sz="2800" dirty="0"/>
              <a:t>Minoan civilization suffered a suddenly and catastrophic collapse around 1450 BCE.</a:t>
            </a:r>
            <a:br>
              <a:rPr lang="en-GB" altLang="en-US" sz="2800" dirty="0"/>
            </a:br>
            <a:endParaRPr lang="en-GB" altLang="en-US" sz="2800" dirty="0"/>
          </a:p>
          <a:p>
            <a:pPr marL="274320" indent="-457200">
              <a:spcAft>
                <a:spcPts val="0"/>
              </a:spcAft>
              <a:buFont typeface="Courier New" panose="02070309020205020404" pitchFamily="49" charset="0"/>
              <a:buChar char="o"/>
              <a:defRPr/>
            </a:pPr>
            <a:r>
              <a:rPr lang="en-GB" altLang="en-US" sz="2800" dirty="0"/>
              <a:t>Speculations of their destruction include:</a:t>
            </a:r>
          </a:p>
          <a:p>
            <a:pPr marL="708660" lvl="1" indent="-342900">
              <a:spcAft>
                <a:spcPts val="0"/>
              </a:spcAft>
              <a:buFont typeface="Courier New" panose="02070309020205020404" pitchFamily="49" charset="0"/>
              <a:buChar char="o"/>
              <a:defRPr/>
            </a:pPr>
            <a:r>
              <a:rPr lang="en-GB" altLang="en-US" sz="2400" dirty="0"/>
              <a:t>An </a:t>
            </a:r>
            <a:r>
              <a:rPr lang="en-GB" altLang="en-US" sz="2400" b="1" dirty="0"/>
              <a:t>earthquake</a:t>
            </a:r>
          </a:p>
          <a:p>
            <a:pPr marL="708660" lvl="1" indent="-342900">
              <a:spcAft>
                <a:spcPts val="0"/>
              </a:spcAft>
              <a:buFont typeface="Courier New" panose="02070309020205020404" pitchFamily="49" charset="0"/>
              <a:buChar char="o"/>
              <a:defRPr/>
            </a:pPr>
            <a:r>
              <a:rPr lang="en-GB" altLang="en-US" sz="2400" b="1" dirty="0"/>
              <a:t>Volcano eruption </a:t>
            </a:r>
            <a:r>
              <a:rPr lang="en-GB" altLang="en-US" sz="2400" dirty="0"/>
              <a:t>on a nearby island of </a:t>
            </a:r>
            <a:r>
              <a:rPr lang="en-GB" altLang="en-US" sz="2400" dirty="0" err="1"/>
              <a:t>Thera</a:t>
            </a:r>
            <a:r>
              <a:rPr lang="en-GB" altLang="en-US" sz="2400" dirty="0"/>
              <a:t> that caused a tidal wave.</a:t>
            </a:r>
          </a:p>
          <a:p>
            <a:pPr marL="708660" lvl="1" indent="-342900">
              <a:spcAft>
                <a:spcPts val="0"/>
              </a:spcAft>
              <a:buFont typeface="Courier New" panose="02070309020205020404" pitchFamily="49" charset="0"/>
              <a:buChar char="o"/>
              <a:defRPr/>
            </a:pPr>
            <a:r>
              <a:rPr lang="en-GB" altLang="en-US" sz="2400" b="1" dirty="0"/>
              <a:t>Conquered and destroyed </a:t>
            </a:r>
            <a:r>
              <a:rPr lang="en-GB" altLang="en-US" sz="2400" dirty="0"/>
              <a:t>by the Mycenaean people from inland Greece.</a:t>
            </a:r>
          </a:p>
          <a:p>
            <a:pPr marL="708660" lvl="1" indent="-342900">
              <a:spcAft>
                <a:spcPts val="0"/>
              </a:spcAft>
              <a:buFont typeface="Courier New" panose="02070309020205020404" pitchFamily="49" charset="0"/>
              <a:buChar char="o"/>
              <a:defRPr/>
            </a:pPr>
            <a:endParaRPr lang="en-GB" altLang="en-US" sz="2400" dirty="0"/>
          </a:p>
          <a:p>
            <a:pPr marL="0" indent="0">
              <a:buNone/>
            </a:pPr>
            <a:endParaRPr lang="en-US" sz="2800" dirty="0"/>
          </a:p>
        </p:txBody>
      </p:sp>
    </p:spTree>
    <p:extLst>
      <p:ext uri="{BB962C8B-B14F-4D97-AF65-F5344CB8AC3E}">
        <p14:creationId xmlns:p14="http://schemas.microsoft.com/office/powerpoint/2010/main" val="4283077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9463" y="0"/>
            <a:ext cx="467995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778752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Autofit/>
          </a:bodyPr>
          <a:lstStyle/>
          <a:p>
            <a:r>
              <a:rPr lang="en-US" altLang="en-US" sz="4400" dirty="0"/>
              <a:t>The Minoans</a:t>
            </a:r>
          </a:p>
          <a:p>
            <a:r>
              <a:rPr lang="en-US" altLang="en-US" sz="4400" dirty="0"/>
              <a:t>Early Greek Civilization</a:t>
            </a:r>
            <a:endParaRPr lang="en-US" sz="44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2680" y="1003744"/>
            <a:ext cx="7048500"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827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D068DB-E7E7-4102-9402-EAA049E13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96C8906C-CCD9-4F71-B3DD-BC1331E1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CA0D6F13-628B-4FC4-AD48-A2B64677D0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15746F23-6A4C-4A1F-A0CE-A0C8537D5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C6B9A-4CBE-44D6-92D8-116C752EA9B0}"/>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dirty="0">
                <a:solidFill>
                  <a:schemeClr val="tx1">
                    <a:lumMod val="85000"/>
                    <a:lumOff val="15000"/>
                  </a:schemeClr>
                </a:solidFill>
              </a:rPr>
              <a:t>Story Time</a:t>
            </a:r>
          </a:p>
        </p:txBody>
      </p:sp>
      <p:pic>
        <p:nvPicPr>
          <p:cNvPr id="7" name="Content Placeholder 3">
            <a:extLst>
              <a:ext uri="{FF2B5EF4-FFF2-40B4-BE49-F238E27FC236}">
                <a16:creationId xmlns:a16="http://schemas.microsoft.com/office/drawing/2014/main" id="{AB3A5344-6AFE-4EB9-98F5-09038A68619F}"/>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33999" y="859659"/>
            <a:ext cx="6912217" cy="46311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cxnSp>
        <p:nvCxnSpPr>
          <p:cNvPr id="18" name="Straight Connector 17">
            <a:extLst>
              <a:ext uri="{FF2B5EF4-FFF2-40B4-BE49-F238E27FC236}">
                <a16:creationId xmlns:a16="http://schemas.microsoft.com/office/drawing/2014/main" id="{D9BFE64E-CCE4-4F62-BB14-C7028756C8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7CC7517-DC26-4B88-BF95-5D09F3E9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D87C466A-2605-4E25-9E19-8E277E2EA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12972629-8AB2-49F2-AFFF-6F45BAAE6784}"/>
              </a:ext>
            </a:extLst>
          </p:cNvPr>
          <p:cNvSpPr/>
          <p:nvPr/>
        </p:nvSpPr>
        <p:spPr>
          <a:xfrm>
            <a:off x="633999" y="5845564"/>
            <a:ext cx="4919616" cy="369332"/>
          </a:xfrm>
          <a:prstGeom prst="rect">
            <a:avLst/>
          </a:prstGeom>
        </p:spPr>
        <p:txBody>
          <a:bodyPr wrap="none">
            <a:spAutoFit/>
          </a:bodyPr>
          <a:lstStyle/>
          <a:p>
            <a:r>
              <a:rPr lang="en-CA" dirty="0">
                <a:hlinkClick r:id="rId4"/>
              </a:rPr>
              <a:t>https://</a:t>
            </a:r>
            <a:r>
              <a:rPr lang="en-CA" dirty="0" err="1">
                <a:hlinkClick r:id="rId4"/>
              </a:rPr>
              <a:t>www.youtube.com</a:t>
            </a:r>
            <a:r>
              <a:rPr lang="en-CA" dirty="0">
                <a:hlinkClick r:id="rId4"/>
              </a:rPr>
              <a:t>/</a:t>
            </a:r>
            <a:r>
              <a:rPr lang="en-CA" dirty="0" err="1">
                <a:hlinkClick r:id="rId4"/>
              </a:rPr>
              <a:t>watch?v</a:t>
            </a:r>
            <a:r>
              <a:rPr lang="en-CA" dirty="0">
                <a:hlinkClick r:id="rId4"/>
              </a:rPr>
              <a:t>=_</a:t>
            </a:r>
            <a:r>
              <a:rPr lang="en-CA" dirty="0" err="1">
                <a:hlinkClick r:id="rId4"/>
              </a:rPr>
              <a:t>fVRJXECkhY</a:t>
            </a:r>
            <a:r>
              <a:rPr lang="en-CA" dirty="0"/>
              <a:t> </a:t>
            </a:r>
          </a:p>
        </p:txBody>
      </p:sp>
    </p:spTree>
    <p:extLst>
      <p:ext uri="{BB962C8B-B14F-4D97-AF65-F5344CB8AC3E}">
        <p14:creationId xmlns:p14="http://schemas.microsoft.com/office/powerpoint/2010/main" val="1117348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vintage photo of a person&#10;&#10;Description generated with very high confidence">
            <a:extLst>
              <a:ext uri="{FF2B5EF4-FFF2-40B4-BE49-F238E27FC236}">
                <a16:creationId xmlns:a16="http://schemas.microsoft.com/office/drawing/2014/main" id="{9479DD5C-3818-4CB0-B8AE-CA4530DDC93B}"/>
              </a:ext>
            </a:extLst>
          </p:cNvPr>
          <p:cNvPicPr>
            <a:picLocks noChangeAspect="1"/>
          </p:cNvPicPr>
          <p:nvPr/>
        </p:nvPicPr>
        <p:blipFill rotWithShape="1">
          <a:blip r:embed="rId2"/>
          <a:srcRect t="11875" r="1" b="40875"/>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682ACB99-621A-4FF9-850E-374871F1A1FD}"/>
              </a:ext>
            </a:extLst>
          </p:cNvPr>
          <p:cNvSpPr/>
          <p:nvPr/>
        </p:nvSpPr>
        <p:spPr>
          <a:xfrm>
            <a:off x="612297" y="596368"/>
            <a:ext cx="1855773" cy="1815882"/>
          </a:xfrm>
          <a:prstGeom prst="rect">
            <a:avLst/>
          </a:prstGeom>
        </p:spPr>
        <p:txBody>
          <a:bodyPr wrap="square">
            <a:spAutoFit/>
          </a:bodyPr>
          <a:lstStyle/>
          <a:p>
            <a:r>
              <a:rPr lang="en-CA" sz="2800" b="1" dirty="0">
                <a:solidFill>
                  <a:srgbClr val="FF0000"/>
                </a:solidFill>
              </a:rPr>
              <a:t>Sir</a:t>
            </a:r>
          </a:p>
          <a:p>
            <a:r>
              <a:rPr lang="en-CA" sz="2800" b="1" dirty="0">
                <a:solidFill>
                  <a:srgbClr val="FF0000"/>
                </a:solidFill>
              </a:rPr>
              <a:t>Arthur Evans</a:t>
            </a:r>
          </a:p>
          <a:p>
            <a:r>
              <a:rPr lang="en-CA" sz="2800" dirty="0">
                <a:solidFill>
                  <a:srgbClr val="FF0000"/>
                </a:solidFill>
              </a:rPr>
              <a:t>1851</a:t>
            </a:r>
            <a:r>
              <a:rPr lang="en-US" altLang="zh-CN" sz="2800" dirty="0">
                <a:solidFill>
                  <a:srgbClr val="FF0000"/>
                </a:solidFill>
              </a:rPr>
              <a:t>-</a:t>
            </a:r>
            <a:r>
              <a:rPr lang="en-CA" sz="2800" dirty="0">
                <a:solidFill>
                  <a:srgbClr val="FF0000"/>
                </a:solidFill>
              </a:rPr>
              <a:t>1941 </a:t>
            </a:r>
            <a:endParaRPr lang="en-CA" sz="2800" b="1" dirty="0">
              <a:solidFill>
                <a:srgbClr val="FF0000"/>
              </a:solidFill>
            </a:endParaRPr>
          </a:p>
        </p:txBody>
      </p:sp>
    </p:spTree>
    <p:extLst>
      <p:ext uri="{BB962C8B-B14F-4D97-AF65-F5344CB8AC3E}">
        <p14:creationId xmlns:p14="http://schemas.microsoft.com/office/powerpoint/2010/main" val="2954046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mall boat in a body of water with a city in the background&#10;&#10;Description generated with very high confidence">
            <a:extLst>
              <a:ext uri="{FF2B5EF4-FFF2-40B4-BE49-F238E27FC236}">
                <a16:creationId xmlns:a16="http://schemas.microsoft.com/office/drawing/2014/main" id="{1F55E4B8-F5EA-48CD-9339-734B66525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69" y="254494"/>
            <a:ext cx="5153210" cy="3435473"/>
          </a:xfrm>
          <a:prstGeom prst="rect">
            <a:avLst/>
          </a:prstGeom>
        </p:spPr>
      </p:pic>
      <p:pic>
        <p:nvPicPr>
          <p:cNvPr id="7" name="Picture 6" descr="A stone building&#10;&#10;Description generated with very high confidence">
            <a:extLst>
              <a:ext uri="{FF2B5EF4-FFF2-40B4-BE49-F238E27FC236}">
                <a16:creationId xmlns:a16="http://schemas.microsoft.com/office/drawing/2014/main" id="{4D12DA82-924A-4AAC-B5C7-7990E3461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512" y="1575417"/>
            <a:ext cx="5800725" cy="4229100"/>
          </a:xfrm>
          <a:prstGeom prst="rect">
            <a:avLst/>
          </a:prstGeom>
        </p:spPr>
      </p:pic>
      <p:sp>
        <p:nvSpPr>
          <p:cNvPr id="8" name="TextBox 7">
            <a:extLst>
              <a:ext uri="{FF2B5EF4-FFF2-40B4-BE49-F238E27FC236}">
                <a16:creationId xmlns:a16="http://schemas.microsoft.com/office/drawing/2014/main" id="{43603A74-7636-4DFD-9301-FE374E6E6DD3}"/>
              </a:ext>
            </a:extLst>
          </p:cNvPr>
          <p:cNvSpPr txBox="1"/>
          <p:nvPr/>
        </p:nvSpPr>
        <p:spPr>
          <a:xfrm>
            <a:off x="201828" y="4612460"/>
            <a:ext cx="2380003" cy="400110"/>
          </a:xfrm>
          <a:prstGeom prst="rect">
            <a:avLst/>
          </a:prstGeom>
          <a:noFill/>
        </p:spPr>
        <p:txBody>
          <a:bodyPr wrap="square" rtlCol="0">
            <a:spAutoFit/>
          </a:bodyPr>
          <a:lstStyle/>
          <a:p>
            <a:r>
              <a:rPr lang="en-US" altLang="zh-CN" sz="2000" b="1" dirty="0"/>
              <a:t>Crete island today</a:t>
            </a:r>
            <a:endParaRPr lang="en-CA" sz="2000" b="1" dirty="0"/>
          </a:p>
        </p:txBody>
      </p:sp>
      <p:sp>
        <p:nvSpPr>
          <p:cNvPr id="9" name="TextBox 8">
            <a:extLst>
              <a:ext uri="{FF2B5EF4-FFF2-40B4-BE49-F238E27FC236}">
                <a16:creationId xmlns:a16="http://schemas.microsoft.com/office/drawing/2014/main" id="{55B3128D-A83F-44FF-B079-C23CF5560A27}"/>
              </a:ext>
            </a:extLst>
          </p:cNvPr>
          <p:cNvSpPr txBox="1"/>
          <p:nvPr/>
        </p:nvSpPr>
        <p:spPr>
          <a:xfrm>
            <a:off x="5737254" y="930584"/>
            <a:ext cx="3244906" cy="400110"/>
          </a:xfrm>
          <a:prstGeom prst="rect">
            <a:avLst/>
          </a:prstGeom>
          <a:noFill/>
        </p:spPr>
        <p:txBody>
          <a:bodyPr wrap="square" rtlCol="0">
            <a:spAutoFit/>
          </a:bodyPr>
          <a:lstStyle/>
          <a:p>
            <a:r>
              <a:rPr lang="en-CA" sz="2000" b="1" dirty="0"/>
              <a:t>Minoan civilization remains</a:t>
            </a:r>
          </a:p>
        </p:txBody>
      </p:sp>
      <p:cxnSp>
        <p:nvCxnSpPr>
          <p:cNvPr id="11" name="Connector: Elbow 10">
            <a:extLst>
              <a:ext uri="{FF2B5EF4-FFF2-40B4-BE49-F238E27FC236}">
                <a16:creationId xmlns:a16="http://schemas.microsoft.com/office/drawing/2014/main" id="{BC8E5174-272C-46AC-A432-0D06EE955326}"/>
              </a:ext>
            </a:extLst>
          </p:cNvPr>
          <p:cNvCxnSpPr/>
          <p:nvPr/>
        </p:nvCxnSpPr>
        <p:spPr>
          <a:xfrm rot="5400000" flipH="1" flipV="1">
            <a:off x="898215" y="3973190"/>
            <a:ext cx="695916" cy="291313"/>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15" name="Connector: Curved 14">
            <a:extLst>
              <a:ext uri="{FF2B5EF4-FFF2-40B4-BE49-F238E27FC236}">
                <a16:creationId xmlns:a16="http://schemas.microsoft.com/office/drawing/2014/main" id="{98ED5800-310E-4387-BDE3-2A0ED29DD3CF}"/>
              </a:ext>
            </a:extLst>
          </p:cNvPr>
          <p:cNvCxnSpPr>
            <a:cxnSpLocks/>
          </p:cNvCxnSpPr>
          <p:nvPr/>
        </p:nvCxnSpPr>
        <p:spPr>
          <a:xfrm>
            <a:off x="8736175" y="1184100"/>
            <a:ext cx="721834" cy="391317"/>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34218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99247"/>
          </a:xfrm>
        </p:spPr>
        <p:txBody>
          <a:bodyPr/>
          <a:lstStyle/>
          <a:p>
            <a:endParaRPr lang="en-US" dirty="0"/>
          </a:p>
        </p:txBody>
      </p:sp>
      <p:sp>
        <p:nvSpPr>
          <p:cNvPr id="3" name="Content Placeholder 2"/>
          <p:cNvSpPr>
            <a:spLocks noGrp="1"/>
          </p:cNvSpPr>
          <p:nvPr>
            <p:ph idx="1"/>
          </p:nvPr>
        </p:nvSpPr>
        <p:spPr>
          <a:xfrm>
            <a:off x="1238250" y="1255184"/>
            <a:ext cx="10058400" cy="4023360"/>
          </a:xfrm>
        </p:spPr>
        <p:txBody>
          <a:bodyPr/>
          <a:lstStyle/>
          <a:p>
            <a:r>
              <a:rPr lang="en-US" altLang="en-US" dirty="0"/>
              <a:t>.</a:t>
            </a:r>
          </a:p>
          <a:p>
            <a:endParaRPr lang="en-US" dirty="0"/>
          </a:p>
        </p:txBody>
      </p:sp>
      <p:pic>
        <p:nvPicPr>
          <p:cNvPr id="4" name="Picture 2" descr="http://upload.wikimedia.org/wikipedia/commons/f/f1/Minotauros_Myron_NAMA_1664_n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934067"/>
            <a:ext cx="3009900" cy="454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farm4.static.flickr.com/3583/3393071048_c0337f1c83.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2750" y="1966279"/>
            <a:ext cx="3390900" cy="451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769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8859" y="155276"/>
            <a:ext cx="5558394" cy="6063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558916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2836" y="0"/>
            <a:ext cx="7507288" cy="658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311998696"/>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731</Words>
  <Application>Microsoft Office PowerPoint</Application>
  <PresentationFormat>Widescreen</PresentationFormat>
  <Paragraphs>102</Paragraphs>
  <Slides>28</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宋体</vt:lpstr>
      <vt:lpstr>Arial</vt:lpstr>
      <vt:lpstr>Calibri</vt:lpstr>
      <vt:lpstr>Calibri Light</vt:lpstr>
      <vt:lpstr>Courier New</vt:lpstr>
      <vt:lpstr>Segoe UI</vt:lpstr>
      <vt:lpstr>Wingdings</vt:lpstr>
      <vt:lpstr>Retrospect</vt:lpstr>
      <vt:lpstr>What would remain in 10,000 years? </vt:lpstr>
      <vt:lpstr>PowerPoint Presentation</vt:lpstr>
      <vt:lpstr>PowerPoint Presentation</vt:lpstr>
      <vt:lpstr>Story Time</vt:lpstr>
      <vt:lpstr>PowerPoint Presentation</vt:lpstr>
      <vt:lpstr>PowerPoint Presentation</vt:lpstr>
      <vt:lpstr>PowerPoint Presentation</vt:lpstr>
      <vt:lpstr>PowerPoint Presentation</vt:lpstr>
      <vt:lpstr>PowerPoint Presentation</vt:lpstr>
      <vt:lpstr>Minoan Storeroom</vt:lpstr>
      <vt:lpstr>Bull heads are common in  Minoan </vt:lpstr>
      <vt:lpstr>PowerPoint Presentation</vt:lpstr>
      <vt:lpstr>Don’t do it at home</vt:lpstr>
      <vt:lpstr>PowerPoint Presentation</vt:lpstr>
      <vt:lpstr>PowerPoint Presentation</vt:lpstr>
      <vt:lpstr>Greeks didn’t think they were Greeks. </vt:lpstr>
      <vt:lpstr>Modern Findings of who they are and where from</vt:lpstr>
      <vt:lpstr>Bronze Age civilization </vt:lpstr>
      <vt:lpstr>Relying on timber resources </vt:lpstr>
      <vt:lpstr>PowerPoint Presentation</vt:lpstr>
      <vt:lpstr>PowerPoint Presentation</vt:lpstr>
      <vt:lpstr>PowerPoint Presentation</vt:lpstr>
      <vt:lpstr>Cities and Communities</vt:lpstr>
      <vt:lpstr>PowerPoint Presentation</vt:lpstr>
      <vt:lpstr>3D Reconstruction - Video</vt:lpstr>
      <vt:lpstr>Religion</vt:lpstr>
      <vt:lpstr>Disappearance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would remain in 10,000 years? </dc:title>
  <dc:creator>beryl fisher</dc:creator>
  <cp:lastModifiedBy>beryl fisher</cp:lastModifiedBy>
  <cp:revision>10</cp:revision>
  <dcterms:created xsi:type="dcterms:W3CDTF">2019-03-20T13:01:56Z</dcterms:created>
  <dcterms:modified xsi:type="dcterms:W3CDTF">2019-03-27T12:37:36Z</dcterms:modified>
</cp:coreProperties>
</file>