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5"/>
  </p:notesMasterIdLst>
  <p:sldIdLst>
    <p:sldId id="256" r:id="rId2"/>
    <p:sldId id="258" r:id="rId3"/>
    <p:sldId id="257" r:id="rId4"/>
    <p:sldId id="259" r:id="rId5"/>
    <p:sldId id="260" r:id="rId6"/>
    <p:sldId id="261" r:id="rId7"/>
    <p:sldId id="262" r:id="rId8"/>
    <p:sldId id="263" r:id="rId9"/>
    <p:sldId id="267" r:id="rId10"/>
    <p:sldId id="264" r:id="rId11"/>
    <p:sldId id="265" r:id="rId12"/>
    <p:sldId id="266" r:id="rId13"/>
    <p:sldId id="268" r:id="rId14"/>
    <p:sldId id="270" r:id="rId15"/>
    <p:sldId id="269" r:id="rId16"/>
    <p:sldId id="271" r:id="rId17"/>
    <p:sldId id="272" r:id="rId18"/>
    <p:sldId id="273" r:id="rId19"/>
    <p:sldId id="274" r:id="rId20"/>
    <p:sldId id="275" r:id="rId21"/>
    <p:sldId id="276" r:id="rId22"/>
    <p:sldId id="277" r:id="rId23"/>
    <p:sldId id="278"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354" autoAdjust="0"/>
  </p:normalViewPr>
  <p:slideViewPr>
    <p:cSldViewPr snapToGrid="0">
      <p:cViewPr varScale="1">
        <p:scale>
          <a:sx n="55" d="100"/>
          <a:sy n="55" d="100"/>
        </p:scale>
        <p:origin x="12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DE8DBEE-0D6B-4ED5-ACF7-75EADE2C4458}" type="datetimeFigureOut">
              <a:rPr lang="en-CA" smtClean="0"/>
              <a:t>2017-11-13</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A01AAC5-7B85-4E73-B178-199AE3DEE5F3}" type="slidenum">
              <a:rPr lang="en-CA" smtClean="0"/>
              <a:t>‹#›</a:t>
            </a:fld>
            <a:endParaRPr lang="en-CA"/>
          </a:p>
        </p:txBody>
      </p:sp>
    </p:spTree>
    <p:extLst>
      <p:ext uri="{BB962C8B-B14F-4D97-AF65-F5344CB8AC3E}">
        <p14:creationId xmlns:p14="http://schemas.microsoft.com/office/powerpoint/2010/main" val="672912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bc.co.uk/schools/worldwarone/glossary/index.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A01AAC5-7B85-4E73-B178-199AE3DEE5F3}" type="slidenum">
              <a:rPr lang="en-CA" smtClean="0"/>
              <a:t>1</a:t>
            </a:fld>
            <a:endParaRPr lang="en-CA"/>
          </a:p>
        </p:txBody>
      </p:sp>
    </p:spTree>
    <p:extLst>
      <p:ext uri="{BB962C8B-B14F-4D97-AF65-F5344CB8AC3E}">
        <p14:creationId xmlns:p14="http://schemas.microsoft.com/office/powerpoint/2010/main" val="653180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Conscription </a:t>
            </a:r>
            <a:r>
              <a:rPr lang="en-US" dirty="0"/>
              <a:t>or drafting, is the compulsory enlistment of people in a national service, most often a military service.</a:t>
            </a:r>
          </a:p>
          <a:p>
            <a:endParaRPr lang="en-US" dirty="0"/>
          </a:p>
          <a:p>
            <a:r>
              <a:rPr lang="en-CA" dirty="0" smtClean="0"/>
              <a:t>The</a:t>
            </a:r>
            <a:r>
              <a:rPr lang="en-CA" baseline="0" dirty="0" smtClean="0"/>
              <a:t> size of armies for many years was relatively small, usually made up of private soldiers. All of this changed after the French Revolution. When the Third Estate toppled the Monarchy in France in the 1790s many countries sent their militaries to stop the revolution, in response the National Convention introduces the </a:t>
            </a:r>
            <a:r>
              <a:rPr lang="en-CA" i="1" baseline="0" dirty="0" smtClean="0"/>
              <a:t>Levee </a:t>
            </a:r>
            <a:r>
              <a:rPr lang="en-CA" i="1" baseline="0" dirty="0" err="1" smtClean="0"/>
              <a:t>en</a:t>
            </a:r>
            <a:r>
              <a:rPr lang="en-CA" i="1" baseline="0" dirty="0" smtClean="0"/>
              <a:t> Masse</a:t>
            </a:r>
            <a:r>
              <a:rPr lang="en-CA" baseline="0" dirty="0" smtClean="0"/>
              <a:t>. This decree changed the face of armies forever as armies now were to be made up of citizens of countries. Napoleon would continue this practice and that is one o the reasons why he dominated Europe in </a:t>
            </a:r>
            <a:r>
              <a:rPr lang="en-CA" dirty="0"/>
              <a:t>1803–1815. It wasn’t until other nations followed suit and allowed more citizens to join the military and receive training.</a:t>
            </a:r>
            <a:endParaRPr lang="en-CA" dirty="0"/>
          </a:p>
        </p:txBody>
      </p:sp>
      <p:sp>
        <p:nvSpPr>
          <p:cNvPr id="4" name="Slide Number Placeholder 3"/>
          <p:cNvSpPr>
            <a:spLocks noGrp="1"/>
          </p:cNvSpPr>
          <p:nvPr>
            <p:ph type="sldNum" sz="quarter" idx="10"/>
          </p:nvPr>
        </p:nvSpPr>
        <p:spPr/>
        <p:txBody>
          <a:bodyPr/>
          <a:lstStyle/>
          <a:p>
            <a:fld id="{CA01AAC5-7B85-4E73-B178-199AE3DEE5F3}" type="slidenum">
              <a:rPr lang="en-CA" smtClean="0"/>
              <a:t>10</a:t>
            </a:fld>
            <a:endParaRPr lang="en-CA"/>
          </a:p>
        </p:txBody>
      </p:sp>
    </p:spTree>
    <p:extLst>
      <p:ext uri="{BB962C8B-B14F-4D97-AF65-F5344CB8AC3E}">
        <p14:creationId xmlns:p14="http://schemas.microsoft.com/office/powerpoint/2010/main" val="1636196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A01AAC5-7B85-4E73-B178-199AE3DEE5F3}" type="slidenum">
              <a:rPr lang="en-CA" smtClean="0"/>
              <a:t>11</a:t>
            </a:fld>
            <a:endParaRPr lang="en-CA"/>
          </a:p>
        </p:txBody>
      </p:sp>
    </p:spTree>
    <p:extLst>
      <p:ext uri="{BB962C8B-B14F-4D97-AF65-F5344CB8AC3E}">
        <p14:creationId xmlns:p14="http://schemas.microsoft.com/office/powerpoint/2010/main" val="92155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A01AAC5-7B85-4E73-B178-199AE3DEE5F3}" type="slidenum">
              <a:rPr lang="en-CA" smtClean="0"/>
              <a:t>12</a:t>
            </a:fld>
            <a:endParaRPr lang="en-CA"/>
          </a:p>
        </p:txBody>
      </p:sp>
    </p:spTree>
    <p:extLst>
      <p:ext uri="{BB962C8B-B14F-4D97-AF65-F5344CB8AC3E}">
        <p14:creationId xmlns:p14="http://schemas.microsoft.com/office/powerpoint/2010/main" val="4271793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A01AAC5-7B85-4E73-B178-199AE3DEE5F3}" type="slidenum">
              <a:rPr lang="en-CA" smtClean="0"/>
              <a:t>13</a:t>
            </a:fld>
            <a:endParaRPr lang="en-CA"/>
          </a:p>
        </p:txBody>
      </p:sp>
    </p:spTree>
    <p:extLst>
      <p:ext uri="{BB962C8B-B14F-4D97-AF65-F5344CB8AC3E}">
        <p14:creationId xmlns:p14="http://schemas.microsoft.com/office/powerpoint/2010/main" val="375805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A01AAC5-7B85-4E73-B178-199AE3DEE5F3}" type="slidenum">
              <a:rPr lang="en-CA" smtClean="0"/>
              <a:t>14</a:t>
            </a:fld>
            <a:endParaRPr lang="en-CA"/>
          </a:p>
        </p:txBody>
      </p:sp>
    </p:spTree>
    <p:extLst>
      <p:ext uri="{BB962C8B-B14F-4D97-AF65-F5344CB8AC3E}">
        <p14:creationId xmlns:p14="http://schemas.microsoft.com/office/powerpoint/2010/main" val="1626610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terms of the ultimatum delivered on July 23, the Serbian government would have to accept an Austro-Hungarian inquiry into the assassination, notwithstanding its claim that it was already conducting its own internal investigation. Serbia was also to suppress all anti-Austrian propaganda and to take steps to root out and eliminate terrorist organizations within its borders—one such organization, the Black Hand, was believed to have aided and abetted the archduke’s killer, Gavrilo </a:t>
            </a:r>
            <a:r>
              <a:rPr lang="en-US" dirty="0" err="1"/>
              <a:t>Princip</a:t>
            </a:r>
            <a:r>
              <a:rPr lang="en-US" dirty="0"/>
              <a:t>, and his cohorts, providing weapons and safe passage from Belgrade to Sarajevo. The Dual Monarchy demanded an answer to the note within 48 hours</a:t>
            </a:r>
            <a:endParaRPr lang="en-CA" dirty="0"/>
          </a:p>
        </p:txBody>
      </p:sp>
      <p:sp>
        <p:nvSpPr>
          <p:cNvPr id="4" name="Slide Number Placeholder 3"/>
          <p:cNvSpPr>
            <a:spLocks noGrp="1"/>
          </p:cNvSpPr>
          <p:nvPr>
            <p:ph type="sldNum" sz="quarter" idx="10"/>
          </p:nvPr>
        </p:nvSpPr>
        <p:spPr/>
        <p:txBody>
          <a:bodyPr/>
          <a:lstStyle/>
          <a:p>
            <a:fld id="{CA01AAC5-7B85-4E73-B178-199AE3DEE5F3}" type="slidenum">
              <a:rPr lang="en-CA" smtClean="0"/>
              <a:t>15</a:t>
            </a:fld>
            <a:endParaRPr lang="en-CA"/>
          </a:p>
        </p:txBody>
      </p:sp>
    </p:spTree>
    <p:extLst>
      <p:ext uri="{BB962C8B-B14F-4D97-AF65-F5344CB8AC3E}">
        <p14:creationId xmlns:p14="http://schemas.microsoft.com/office/powerpoint/2010/main" val="1812139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Nicholas II’s advisers and leaders of the army immediately informed the czar that partial mobilization was a bad idea as it opened them up to retaliation, the following day he fully mobilizes his army to which Germany recognizes as an act of war.</a:t>
            </a:r>
          </a:p>
          <a:p>
            <a:r>
              <a:rPr lang="en-US" dirty="0"/>
              <a:t>Nicholas II was the last tsar of Russia under Romanov rule. His poor handling of Bloody Sunday and Russia’s role in World War I led to his abdication and execution.</a:t>
            </a:r>
          </a:p>
          <a:p>
            <a:r>
              <a:rPr lang="en-US" dirty="0"/>
              <a:t>At the beginning of World War I, Russia’s armies performed poorly. In response, Nicholas II appointed himself commander-in-chief, so he could take direct control of the military from Grand Duke Nicholas, against the advice of his ministers. </a:t>
            </a:r>
          </a:p>
          <a:p>
            <a:r>
              <a:rPr lang="en-US" dirty="0"/>
              <a:t>In his absence, the empress grew increasingly withdrawn and ever more dependent on Rasputin, who heavily influenced her political view on matters at home. </a:t>
            </a:r>
            <a:endParaRPr lang="en-CA" dirty="0"/>
          </a:p>
        </p:txBody>
      </p:sp>
      <p:sp>
        <p:nvSpPr>
          <p:cNvPr id="4" name="Slide Number Placeholder 3"/>
          <p:cNvSpPr>
            <a:spLocks noGrp="1"/>
          </p:cNvSpPr>
          <p:nvPr>
            <p:ph type="sldNum" sz="quarter" idx="10"/>
          </p:nvPr>
        </p:nvSpPr>
        <p:spPr/>
        <p:txBody>
          <a:bodyPr/>
          <a:lstStyle/>
          <a:p>
            <a:fld id="{CA01AAC5-7B85-4E73-B178-199AE3DEE5F3}" type="slidenum">
              <a:rPr lang="en-CA" smtClean="0"/>
              <a:t>16</a:t>
            </a:fld>
            <a:endParaRPr lang="en-CA"/>
          </a:p>
        </p:txBody>
      </p:sp>
    </p:spTree>
    <p:extLst>
      <p:ext uri="{BB962C8B-B14F-4D97-AF65-F5344CB8AC3E}">
        <p14:creationId xmlns:p14="http://schemas.microsoft.com/office/powerpoint/2010/main" val="138398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Russian mobilization was the first moment an outside power turns on their so-called doomsday device.</a:t>
            </a:r>
          </a:p>
          <a:p>
            <a:pPr defTabSz="931774"/>
            <a:r>
              <a:rPr lang="en-CA" dirty="0"/>
              <a:t>When Russia steps in all the other countries then feel the need to join in.</a:t>
            </a:r>
          </a:p>
          <a:p>
            <a:endParaRPr lang="en-CA" dirty="0"/>
          </a:p>
        </p:txBody>
      </p:sp>
      <p:sp>
        <p:nvSpPr>
          <p:cNvPr id="4" name="Slide Number Placeholder 3"/>
          <p:cNvSpPr>
            <a:spLocks noGrp="1"/>
          </p:cNvSpPr>
          <p:nvPr>
            <p:ph type="sldNum" sz="quarter" idx="10"/>
          </p:nvPr>
        </p:nvSpPr>
        <p:spPr/>
        <p:txBody>
          <a:bodyPr/>
          <a:lstStyle/>
          <a:p>
            <a:fld id="{CA01AAC5-7B85-4E73-B178-199AE3DEE5F3}" type="slidenum">
              <a:rPr lang="en-CA" smtClean="0"/>
              <a:t>17</a:t>
            </a:fld>
            <a:endParaRPr lang="en-CA"/>
          </a:p>
        </p:txBody>
      </p:sp>
    </p:spTree>
    <p:extLst>
      <p:ext uri="{BB962C8B-B14F-4D97-AF65-F5344CB8AC3E}">
        <p14:creationId xmlns:p14="http://schemas.microsoft.com/office/powerpoint/2010/main" val="2408308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pPr>
            <a:r>
              <a:rPr lang="en-CA" dirty="0"/>
              <a:t>Where does France come into the equation? In 1894 Russia and France entered an military alliance which ensured that France would be entering the war as well. Prior to Germany’s actions they approached the French and asked if they were going to join in, they responded that they will be forced to follow the agreements set in place with Russia in 1894. Germany offers them an out as long as they hand over the keys to all the French forts on their shared fortified border, it was impossible for France to do this.</a:t>
            </a:r>
          </a:p>
          <a:p>
            <a:pPr marL="174708" indent="-174708" defTabSz="931774">
              <a:buFont typeface="Arial" panose="020B0604020202020204" pitchFamily="34" charset="0"/>
              <a:buChar char="•"/>
            </a:pPr>
            <a:r>
              <a:rPr lang="en-CA" dirty="0"/>
              <a:t>Time now becomes the most important factor, the politician didn’t have enough time to prevent this upcoming war, the military now dictated everything and how the events were going to unfold. Britain had attempted to hold a peace conference on the 26</a:t>
            </a:r>
            <a:r>
              <a:rPr lang="en-CA" baseline="30000" dirty="0"/>
              <a:t>th</a:t>
            </a:r>
            <a:r>
              <a:rPr lang="en-CA" dirty="0"/>
              <a:t> of July but it was already too late, Russia had already started the clock.</a:t>
            </a:r>
          </a:p>
          <a:p>
            <a:endParaRPr lang="en-CA" dirty="0"/>
          </a:p>
        </p:txBody>
      </p:sp>
      <p:sp>
        <p:nvSpPr>
          <p:cNvPr id="4" name="Slide Number Placeholder 3"/>
          <p:cNvSpPr>
            <a:spLocks noGrp="1"/>
          </p:cNvSpPr>
          <p:nvPr>
            <p:ph type="sldNum" sz="quarter" idx="10"/>
          </p:nvPr>
        </p:nvSpPr>
        <p:spPr/>
        <p:txBody>
          <a:bodyPr/>
          <a:lstStyle/>
          <a:p>
            <a:fld id="{CA01AAC5-7B85-4E73-B178-199AE3DEE5F3}" type="slidenum">
              <a:rPr lang="en-CA" smtClean="0"/>
              <a:t>18</a:t>
            </a:fld>
            <a:endParaRPr lang="en-CA"/>
          </a:p>
        </p:txBody>
      </p:sp>
    </p:spTree>
    <p:extLst>
      <p:ext uri="{BB962C8B-B14F-4D97-AF65-F5344CB8AC3E}">
        <p14:creationId xmlns:p14="http://schemas.microsoft.com/office/powerpoint/2010/main" val="1726629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do you</a:t>
            </a:r>
            <a:r>
              <a:rPr lang="en-CA" baseline="0" dirty="0" smtClean="0"/>
              <a:t> notice about this plan?</a:t>
            </a:r>
            <a:endParaRPr lang="en-CA" dirty="0"/>
          </a:p>
        </p:txBody>
      </p:sp>
      <p:sp>
        <p:nvSpPr>
          <p:cNvPr id="4" name="Slide Number Placeholder 3"/>
          <p:cNvSpPr>
            <a:spLocks noGrp="1"/>
          </p:cNvSpPr>
          <p:nvPr>
            <p:ph type="sldNum" sz="quarter" idx="10"/>
          </p:nvPr>
        </p:nvSpPr>
        <p:spPr/>
        <p:txBody>
          <a:bodyPr/>
          <a:lstStyle/>
          <a:p>
            <a:fld id="{CA01AAC5-7B85-4E73-B178-199AE3DEE5F3}" type="slidenum">
              <a:rPr lang="en-CA" smtClean="0"/>
              <a:t>19</a:t>
            </a:fld>
            <a:endParaRPr lang="en-CA"/>
          </a:p>
        </p:txBody>
      </p:sp>
    </p:spTree>
    <p:extLst>
      <p:ext uri="{BB962C8B-B14F-4D97-AF65-F5344CB8AC3E}">
        <p14:creationId xmlns:p14="http://schemas.microsoft.com/office/powerpoint/2010/main" val="1212259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A01AAC5-7B85-4E73-B178-199AE3DEE5F3}" type="slidenum">
              <a:rPr lang="en-CA" smtClean="0"/>
              <a:t>2</a:t>
            </a:fld>
            <a:endParaRPr lang="en-CA"/>
          </a:p>
        </p:txBody>
      </p:sp>
    </p:spTree>
    <p:extLst>
      <p:ext uri="{BB962C8B-B14F-4D97-AF65-F5344CB8AC3E}">
        <p14:creationId xmlns:p14="http://schemas.microsoft.com/office/powerpoint/2010/main" val="874657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CA" dirty="0" smtClean="0"/>
              <a:t>The attack through</a:t>
            </a:r>
            <a:r>
              <a:rPr lang="en-CA" baseline="0" dirty="0" smtClean="0"/>
              <a:t> Belgium was perhaps the largest mistakes in German Military history as this action would ultimately get Britain involved in the War. Britain was allied with Belgium for over 70 years.</a:t>
            </a:r>
          </a:p>
          <a:p>
            <a:pPr marL="174708" indent="-174708">
              <a:buFont typeface="Arial" panose="020B0604020202020204" pitchFamily="34" charset="0"/>
              <a:buChar char="•"/>
            </a:pPr>
            <a:r>
              <a:rPr lang="en-CA" baseline="0" dirty="0" smtClean="0"/>
              <a:t>The Belgians and French have a heavily fortifications along their borders that had been built </a:t>
            </a:r>
            <a:r>
              <a:rPr lang="en-CA" dirty="0"/>
              <a:t>between 1888 and 1891 following the Franco-Prussian War(1870-1871)</a:t>
            </a:r>
            <a:endParaRPr lang="en-CA" dirty="0"/>
          </a:p>
        </p:txBody>
      </p:sp>
      <p:sp>
        <p:nvSpPr>
          <p:cNvPr id="4" name="Slide Number Placeholder 3"/>
          <p:cNvSpPr>
            <a:spLocks noGrp="1"/>
          </p:cNvSpPr>
          <p:nvPr>
            <p:ph type="sldNum" sz="quarter" idx="10"/>
          </p:nvPr>
        </p:nvSpPr>
        <p:spPr/>
        <p:txBody>
          <a:bodyPr/>
          <a:lstStyle/>
          <a:p>
            <a:fld id="{CA01AAC5-7B85-4E73-B178-199AE3DEE5F3}" type="slidenum">
              <a:rPr lang="en-CA" smtClean="0"/>
              <a:t>20</a:t>
            </a:fld>
            <a:endParaRPr lang="en-CA"/>
          </a:p>
        </p:txBody>
      </p:sp>
    </p:spTree>
    <p:extLst>
      <p:ext uri="{BB962C8B-B14F-4D97-AF65-F5344CB8AC3E}">
        <p14:creationId xmlns:p14="http://schemas.microsoft.com/office/powerpoint/2010/main" val="3479227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Belgium responded by…destroying railways, blowing up bridges</a:t>
            </a:r>
            <a:r>
              <a:rPr lang="en-CA" baseline="0" dirty="0" smtClean="0"/>
              <a:t> and tunnels and mobilized their tiny army in preparation for an invasion.</a:t>
            </a:r>
            <a:endParaRPr lang="en-CA" dirty="0"/>
          </a:p>
        </p:txBody>
      </p:sp>
      <p:sp>
        <p:nvSpPr>
          <p:cNvPr id="4" name="Slide Number Placeholder 3"/>
          <p:cNvSpPr>
            <a:spLocks noGrp="1"/>
          </p:cNvSpPr>
          <p:nvPr>
            <p:ph type="sldNum" sz="quarter" idx="10"/>
          </p:nvPr>
        </p:nvSpPr>
        <p:spPr/>
        <p:txBody>
          <a:bodyPr/>
          <a:lstStyle/>
          <a:p>
            <a:fld id="{CA01AAC5-7B85-4E73-B178-199AE3DEE5F3}" type="slidenum">
              <a:rPr lang="en-CA" smtClean="0"/>
              <a:t>21</a:t>
            </a:fld>
            <a:endParaRPr lang="en-CA"/>
          </a:p>
        </p:txBody>
      </p:sp>
    </p:spTree>
    <p:extLst>
      <p:ext uri="{BB962C8B-B14F-4D97-AF65-F5344CB8AC3E}">
        <p14:creationId xmlns:p14="http://schemas.microsoft.com/office/powerpoint/2010/main" val="4138376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German’s now became evil as Germany</a:t>
            </a:r>
            <a:r>
              <a:rPr lang="en-CA" baseline="0" dirty="0" smtClean="0"/>
              <a:t> essentially invaded an innocent bystander, no other major European power had done something this heinous.</a:t>
            </a:r>
            <a:endParaRPr lang="en-CA" dirty="0"/>
          </a:p>
        </p:txBody>
      </p:sp>
      <p:sp>
        <p:nvSpPr>
          <p:cNvPr id="4" name="Slide Number Placeholder 3"/>
          <p:cNvSpPr>
            <a:spLocks noGrp="1"/>
          </p:cNvSpPr>
          <p:nvPr>
            <p:ph type="sldNum" sz="quarter" idx="10"/>
          </p:nvPr>
        </p:nvSpPr>
        <p:spPr/>
        <p:txBody>
          <a:bodyPr/>
          <a:lstStyle/>
          <a:p>
            <a:fld id="{CA01AAC5-7B85-4E73-B178-199AE3DEE5F3}" type="slidenum">
              <a:rPr lang="en-CA" smtClean="0"/>
              <a:t>22</a:t>
            </a:fld>
            <a:endParaRPr lang="en-CA"/>
          </a:p>
        </p:txBody>
      </p:sp>
    </p:spTree>
    <p:extLst>
      <p:ext uri="{BB962C8B-B14F-4D97-AF65-F5344CB8AC3E}">
        <p14:creationId xmlns:p14="http://schemas.microsoft.com/office/powerpoint/2010/main" val="3657645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A01AAC5-7B85-4E73-B178-199AE3DEE5F3}" type="slidenum">
              <a:rPr lang="en-CA" smtClean="0"/>
              <a:t>23</a:t>
            </a:fld>
            <a:endParaRPr lang="en-CA"/>
          </a:p>
        </p:txBody>
      </p:sp>
    </p:spTree>
    <p:extLst>
      <p:ext uri="{BB962C8B-B14F-4D97-AF65-F5344CB8AC3E}">
        <p14:creationId xmlns:p14="http://schemas.microsoft.com/office/powerpoint/2010/main" val="437371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Liberals set 15-day limit on </a:t>
            </a:r>
            <a:r>
              <a:rPr lang="en-US" b="1" dirty="0"/>
              <a:t>solitary confinement</a:t>
            </a:r>
            <a:r>
              <a:rPr lang="en-US" dirty="0"/>
              <a:t> of federal prisoners ... Atlantic </a:t>
            </a:r>
            <a:r>
              <a:rPr lang="en-US" b="1" dirty="0" err="1"/>
              <a:t>Canada</a:t>
            </a:r>
            <a:r>
              <a:rPr lang="en-US" dirty="0" err="1"/>
              <a:t>has</a:t>
            </a:r>
            <a:r>
              <a:rPr lang="en-US" dirty="0"/>
              <a:t> highest use of </a:t>
            </a:r>
            <a:r>
              <a:rPr lang="en-US" b="1" dirty="0"/>
              <a:t>solitary confinement</a:t>
            </a:r>
            <a:endParaRPr lang="en-CA" dirty="0"/>
          </a:p>
        </p:txBody>
      </p:sp>
      <p:sp>
        <p:nvSpPr>
          <p:cNvPr id="4" name="Slide Number Placeholder 3"/>
          <p:cNvSpPr>
            <a:spLocks noGrp="1"/>
          </p:cNvSpPr>
          <p:nvPr>
            <p:ph type="sldNum" sz="quarter" idx="10"/>
          </p:nvPr>
        </p:nvSpPr>
        <p:spPr/>
        <p:txBody>
          <a:bodyPr/>
          <a:lstStyle/>
          <a:p>
            <a:fld id="{CA01AAC5-7B85-4E73-B178-199AE3DEE5F3}" type="slidenum">
              <a:rPr lang="en-CA" smtClean="0"/>
              <a:t>3</a:t>
            </a:fld>
            <a:endParaRPr lang="en-CA"/>
          </a:p>
        </p:txBody>
      </p:sp>
    </p:spTree>
    <p:extLst>
      <p:ext uri="{BB962C8B-B14F-4D97-AF65-F5344CB8AC3E}">
        <p14:creationId xmlns:p14="http://schemas.microsoft.com/office/powerpoint/2010/main" val="1523757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CA" dirty="0" smtClean="0"/>
              <a:t>Imperialism - </a:t>
            </a:r>
            <a:r>
              <a:rPr lang="en-US" dirty="0"/>
              <a:t>a policy of extending a country's power and influence through diplomacy or military force.</a:t>
            </a:r>
          </a:p>
          <a:p>
            <a:pPr marL="174708" indent="-174708">
              <a:buFont typeface="Arial" panose="020B0604020202020204" pitchFamily="34" charset="0"/>
              <a:buChar char="•"/>
            </a:pPr>
            <a:r>
              <a:rPr lang="en-US" dirty="0"/>
              <a:t>Germany, Austria-Hungary and Italy formed the Triple Alliance. In 1882, they signed a document that promised they would give each other military support in case of a war. The Alliance agreement stated it was 'essentially defensive and conservative' with the aim of stopping anyone who 'might threaten' the three nations.</a:t>
            </a:r>
          </a:p>
          <a:p>
            <a:pPr marL="174708" indent="-174708">
              <a:buFont typeface="Arial" panose="020B0604020202020204" pitchFamily="34" charset="0"/>
              <a:buChar char="•"/>
            </a:pPr>
            <a:r>
              <a:rPr lang="en-US" dirty="0"/>
              <a:t>The alliance formed between Germany and Austria-Hungary had strong ethnic ties. Germany and Austria-Hungary shared borders and (in many regions) the German language, as well as a desire to add to their territories. Austria-Hungary specifically wanted the Balkans.</a:t>
            </a:r>
          </a:p>
          <a:p>
            <a:r>
              <a:rPr lang="en-US" dirty="0"/>
              <a:t>Italy wanted more territory in parts of Greece, Turkey and the Balkans. It also wanted protection from attacks from its northern </a:t>
            </a:r>
            <a:r>
              <a:rPr lang="en-US" dirty="0" err="1"/>
              <a:t>neighbour</a:t>
            </a:r>
            <a:r>
              <a:rPr lang="en-US" dirty="0"/>
              <a:t>, France. Finally, Italy still disputed land with Austria-Hungary. An alliance could turn out to be more effective in negotiating this land back, and stop Austria from taking any more land in a war. However, Italy still did not entirely trust Austria-Hungary, so made a secret treaty with France after the joining the </a:t>
            </a:r>
            <a:r>
              <a:rPr lang="en-US" dirty="0">
                <a:hlinkClick r:id="rId3"/>
              </a:rPr>
              <a:t>Triple Alliance.</a:t>
            </a:r>
            <a:endParaRPr lang="en-US" dirty="0"/>
          </a:p>
          <a:p>
            <a:r>
              <a:rPr lang="en-US" dirty="0"/>
              <a:t>A conflict involving any one of the Triple Alliance countries could, by the terms of the treaty, bring in the other two. Rather than acting as a </a:t>
            </a:r>
            <a:r>
              <a:rPr lang="en-US" dirty="0">
                <a:hlinkClick r:id="rId3"/>
              </a:rPr>
              <a:t>deterrent</a:t>
            </a:r>
            <a:r>
              <a:rPr lang="en-US" dirty="0"/>
              <a:t>, the Treaty could be used as a bullying </a:t>
            </a:r>
            <a:r>
              <a:rPr lang="en-US" dirty="0">
                <a:hlinkClick r:id="rId3"/>
              </a:rPr>
              <a:t>tactic</a:t>
            </a:r>
            <a:r>
              <a:rPr lang="en-US" dirty="0"/>
              <a:t>. If a small nation was threatened by one of the Triple Alliance, the </a:t>
            </a:r>
            <a:r>
              <a:rPr lang="en-US" dirty="0">
                <a:hlinkClick r:id="rId3"/>
              </a:rPr>
              <a:t>Triple Entente</a:t>
            </a:r>
            <a:r>
              <a:rPr lang="en-US" dirty="0"/>
              <a:t> would have to ignore the situation or face a major conflict with Germany, Austria-Hungary and Italy combined.</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CA01AAC5-7B85-4E73-B178-199AE3DEE5F3}" type="slidenum">
              <a:rPr lang="en-CA" smtClean="0"/>
              <a:t>4</a:t>
            </a:fld>
            <a:endParaRPr lang="en-CA"/>
          </a:p>
        </p:txBody>
      </p:sp>
    </p:spTree>
    <p:extLst>
      <p:ext uri="{BB962C8B-B14F-4D97-AF65-F5344CB8AC3E}">
        <p14:creationId xmlns:p14="http://schemas.microsoft.com/office/powerpoint/2010/main" val="4243247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the early</a:t>
            </a:r>
            <a:r>
              <a:rPr lang="en-CA" baseline="0" dirty="0" smtClean="0"/>
              <a:t> 20</a:t>
            </a:r>
            <a:r>
              <a:rPr lang="en-CA" baseline="30000" dirty="0" smtClean="0"/>
              <a:t>th</a:t>
            </a:r>
            <a:r>
              <a:rPr lang="en-CA" baseline="0" dirty="0" smtClean="0"/>
              <a:t> century the Balkans (Albania, Serbia, Romania, Bulgaria and Greece) were a hotbed of crises that was fueled by Nationalism in an attempt to seek independence.</a:t>
            </a:r>
          </a:p>
        </p:txBody>
      </p:sp>
      <p:sp>
        <p:nvSpPr>
          <p:cNvPr id="4" name="Slide Number Placeholder 3"/>
          <p:cNvSpPr>
            <a:spLocks noGrp="1"/>
          </p:cNvSpPr>
          <p:nvPr>
            <p:ph type="sldNum" sz="quarter" idx="10"/>
          </p:nvPr>
        </p:nvSpPr>
        <p:spPr/>
        <p:txBody>
          <a:bodyPr/>
          <a:lstStyle/>
          <a:p>
            <a:fld id="{CA01AAC5-7B85-4E73-B178-199AE3DEE5F3}" type="slidenum">
              <a:rPr lang="en-CA" smtClean="0"/>
              <a:t>5</a:t>
            </a:fld>
            <a:endParaRPr lang="en-CA"/>
          </a:p>
        </p:txBody>
      </p:sp>
    </p:spTree>
    <p:extLst>
      <p:ext uri="{BB962C8B-B14F-4D97-AF65-F5344CB8AC3E}">
        <p14:creationId xmlns:p14="http://schemas.microsoft.com/office/powerpoint/2010/main" val="1741252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CA" baseline="0" dirty="0" smtClean="0"/>
              <a:t>50 years earlier, in 1853,  the Russians had gone to war with the Ottoman Empire in what is known as the Crimean War. Russia was interested in controlling a warm water port and controlling the Balkans would allow Russia exactly that, an access to the Mediterranean through the Dardanelles. </a:t>
            </a:r>
          </a:p>
          <a:p>
            <a:pPr marL="174708" indent="-174708" defTabSz="931774">
              <a:buFont typeface="Arial" panose="020B0604020202020204" pitchFamily="34" charset="0"/>
              <a:buChar char="•"/>
              <a:defRPr/>
            </a:pPr>
            <a:r>
              <a:rPr lang="en-CA" baseline="0" dirty="0" smtClean="0"/>
              <a:t>Long story short: Russia lost as both France and Britain joined the Ottomans against Russia as they feared the Russians would become too powerful with these disputed territories under its control. Russia lost 500,000 men and gained economic troubles and didn’t secure any rights to Moldovia and Walachia which is now known as Romania.</a:t>
            </a:r>
          </a:p>
          <a:p>
            <a:pPr marL="174708" indent="-174708" defTabSz="931774">
              <a:buFont typeface="Arial" panose="020B0604020202020204" pitchFamily="34" charset="0"/>
              <a:buChar char="•"/>
              <a:defRPr/>
            </a:pPr>
            <a:r>
              <a:rPr lang="en-US" b="1" dirty="0"/>
              <a:t>Florence Nightingale </a:t>
            </a:r>
            <a:r>
              <a:rPr lang="en-US" dirty="0"/>
              <a:t>heard about the poor medical conditions in the Crimea region, and went there as a civilian to help. She became a big news story. The Crimean War was arguably the first media-driven war as this was the first war in which you saw letters being sent home, and many of them were published in newspapers.</a:t>
            </a:r>
          </a:p>
          <a:p>
            <a:pPr marL="174708" indent="-174708" defTabSz="931774">
              <a:buFont typeface="Arial" panose="020B0604020202020204" pitchFamily="34" charset="0"/>
              <a:buChar char="•"/>
              <a:defRPr/>
            </a:pPr>
            <a:endParaRPr lang="en-CA" dirty="0" smtClean="0"/>
          </a:p>
          <a:p>
            <a:endParaRPr lang="en-CA" dirty="0"/>
          </a:p>
        </p:txBody>
      </p:sp>
      <p:sp>
        <p:nvSpPr>
          <p:cNvPr id="4" name="Slide Number Placeholder 3"/>
          <p:cNvSpPr>
            <a:spLocks noGrp="1"/>
          </p:cNvSpPr>
          <p:nvPr>
            <p:ph type="sldNum" sz="quarter" idx="10"/>
          </p:nvPr>
        </p:nvSpPr>
        <p:spPr/>
        <p:txBody>
          <a:bodyPr/>
          <a:lstStyle/>
          <a:p>
            <a:fld id="{CA01AAC5-7B85-4E73-B178-199AE3DEE5F3}" type="slidenum">
              <a:rPr lang="en-CA" smtClean="0"/>
              <a:t>6</a:t>
            </a:fld>
            <a:endParaRPr lang="en-CA"/>
          </a:p>
        </p:txBody>
      </p:sp>
    </p:spTree>
    <p:extLst>
      <p:ext uri="{BB962C8B-B14F-4D97-AF65-F5344CB8AC3E}">
        <p14:creationId xmlns:p14="http://schemas.microsoft.com/office/powerpoint/2010/main" val="3185230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Austria didn’t come to the aid of Russia during this Crimean War as they also had interests in the Balkan region</a:t>
            </a:r>
            <a:r>
              <a:rPr lang="en-CA" baseline="0" dirty="0" smtClean="0"/>
              <a:t> and that further weakened the loose alliances that kept the Concert together.</a:t>
            </a:r>
          </a:p>
          <a:p>
            <a:r>
              <a:rPr lang="en-CA" baseline="0" dirty="0" smtClean="0"/>
              <a:t>Russia was humiliated and withdrew from European affairs for the next 20 years.</a:t>
            </a:r>
          </a:p>
          <a:p>
            <a:r>
              <a:rPr lang="en-CA" baseline="0" dirty="0" smtClean="0"/>
              <a:t>This conflict opened the door to German unification as well as Italian unification,</a:t>
            </a:r>
            <a:endParaRPr lang="en-CA" dirty="0"/>
          </a:p>
        </p:txBody>
      </p:sp>
      <p:sp>
        <p:nvSpPr>
          <p:cNvPr id="4" name="Slide Number Placeholder 3"/>
          <p:cNvSpPr>
            <a:spLocks noGrp="1"/>
          </p:cNvSpPr>
          <p:nvPr>
            <p:ph type="sldNum" sz="quarter" idx="10"/>
          </p:nvPr>
        </p:nvSpPr>
        <p:spPr/>
        <p:txBody>
          <a:bodyPr/>
          <a:lstStyle/>
          <a:p>
            <a:fld id="{CA01AAC5-7B85-4E73-B178-199AE3DEE5F3}" type="slidenum">
              <a:rPr lang="en-CA" smtClean="0"/>
              <a:t>7</a:t>
            </a:fld>
            <a:endParaRPr lang="en-CA"/>
          </a:p>
        </p:txBody>
      </p:sp>
    </p:spTree>
    <p:extLst>
      <p:ext uri="{BB962C8B-B14F-4D97-AF65-F5344CB8AC3E}">
        <p14:creationId xmlns:p14="http://schemas.microsoft.com/office/powerpoint/2010/main" val="67361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01AAC5-7B85-4E73-B178-199AE3DEE5F3}" type="slidenum">
              <a:rPr lang="en-CA" smtClean="0"/>
              <a:t>8</a:t>
            </a:fld>
            <a:endParaRPr lang="en-CA"/>
          </a:p>
        </p:txBody>
      </p:sp>
    </p:spTree>
    <p:extLst>
      <p:ext uri="{BB962C8B-B14F-4D97-AF65-F5344CB8AC3E}">
        <p14:creationId xmlns:p14="http://schemas.microsoft.com/office/powerpoint/2010/main" val="3161308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A01AAC5-7B85-4E73-B178-199AE3DEE5F3}" type="slidenum">
              <a:rPr lang="en-CA" smtClean="0"/>
              <a:t>9</a:t>
            </a:fld>
            <a:endParaRPr lang="en-CA"/>
          </a:p>
        </p:txBody>
      </p:sp>
    </p:spTree>
    <p:extLst>
      <p:ext uri="{BB962C8B-B14F-4D97-AF65-F5344CB8AC3E}">
        <p14:creationId xmlns:p14="http://schemas.microsoft.com/office/powerpoint/2010/main" val="87155949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4AF60A-713C-41BA-9788-4C493DDC0A9C}" type="datetimeFigureOut">
              <a:rPr lang="en-US" dirty="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5E0FA7-C445-42F7-AF66-A4F5A6FC8A9C}" type="datetimeFigureOut">
              <a:rPr lang="en-US" dirty="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5AC5C5-1A57-4420-8AFB-CE41693A794B}" type="datetimeFigureOut">
              <a:rPr lang="en-US" dirty="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4C08AF-84E6-4329-8E67-FEA434B47075}" type="datetimeFigureOut">
              <a:rPr lang="en-US" dirty="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F6EE328-6AFF-436B-881F-213D56084544}" type="datetimeFigureOut">
              <a:rPr lang="en-US" dirty="0"/>
              <a:t>11/13/2017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dirty="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dirty="0"/>
              <a:t>11/13/2017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72C98D-A273-4547-9B92-97D7769F71A6}" type="datetimeFigureOut">
              <a:rPr lang="en-US" dirty="0"/>
              <a:t>11/13/2017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dirty="0"/>
              <a:t>11/13/2017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480828-6983-48AD-9E27-CBD3696F837E}" type="datetimeFigureOut">
              <a:rPr lang="en-US" dirty="0"/>
              <a:t>11/13/2017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EFB91-0324-450E-B17F-36DC0ECCE413}" type="datetimeFigureOut">
              <a:rPr lang="en-US" dirty="0"/>
              <a:t>11/13/2017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2E37674-C1BA-4107-9B06-6D4CAC3A3DF5}" type="datetimeFigureOut">
              <a:rPr lang="en-US" dirty="0"/>
              <a:t>11/13/2017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7430" y="1262790"/>
            <a:ext cx="9966960" cy="3035808"/>
          </a:xfrm>
        </p:spPr>
        <p:txBody>
          <a:bodyPr/>
          <a:lstStyle/>
          <a:p>
            <a:r>
              <a:rPr lang="en-CA" dirty="0" smtClean="0"/>
              <a:t>The Road to War</a:t>
            </a:r>
            <a:endParaRPr lang="en-CA" dirty="0"/>
          </a:p>
        </p:txBody>
      </p:sp>
      <p:sp>
        <p:nvSpPr>
          <p:cNvPr id="3" name="Subtitle 2"/>
          <p:cNvSpPr>
            <a:spLocks noGrp="1"/>
          </p:cNvSpPr>
          <p:nvPr>
            <p:ph type="subTitle" idx="1"/>
          </p:nvPr>
        </p:nvSpPr>
        <p:spPr/>
        <p:txBody>
          <a:bodyPr/>
          <a:lstStyle/>
          <a:p>
            <a:r>
              <a:rPr lang="en-CA" dirty="0" smtClean="0"/>
              <a:t>Imperialism, Nationalism, and Alliances</a:t>
            </a:r>
            <a:endParaRPr lang="en-CA" dirty="0"/>
          </a:p>
        </p:txBody>
      </p:sp>
    </p:spTree>
    <p:extLst>
      <p:ext uri="{BB962C8B-B14F-4D97-AF65-F5344CB8AC3E}">
        <p14:creationId xmlns:p14="http://schemas.microsoft.com/office/powerpoint/2010/main" val="1452408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168322"/>
          </a:xfrm>
        </p:spPr>
        <p:txBody>
          <a:bodyPr/>
          <a:lstStyle/>
          <a:p>
            <a:r>
              <a:rPr lang="en-CA" dirty="0" smtClean="0"/>
              <a:t>Size Matters</a:t>
            </a:r>
            <a:endParaRPr lang="en-CA" dirty="0"/>
          </a:p>
        </p:txBody>
      </p:sp>
      <p:sp>
        <p:nvSpPr>
          <p:cNvPr id="3" name="Content Placeholder 2"/>
          <p:cNvSpPr>
            <a:spLocks noGrp="1"/>
          </p:cNvSpPr>
          <p:nvPr>
            <p:ph idx="1"/>
          </p:nvPr>
        </p:nvSpPr>
        <p:spPr/>
        <p:txBody>
          <a:bodyPr>
            <a:normAutofit lnSpcReduction="10000"/>
          </a:bodyPr>
          <a:lstStyle/>
          <a:p>
            <a:r>
              <a:rPr lang="en-CA" sz="2800" dirty="0">
                <a:latin typeface="Calibri Light" panose="020F0302020204030204" pitchFamily="34" charset="0"/>
                <a:cs typeface="Calibri Light" panose="020F0302020204030204" pitchFamily="34" charset="0"/>
              </a:rPr>
              <a:t>Nations had begun to increase the size of their armies and navies even since the </a:t>
            </a:r>
            <a:r>
              <a:rPr lang="en-CA" sz="2800" dirty="0" smtClean="0">
                <a:latin typeface="Calibri Light" panose="020F0302020204030204" pitchFamily="34" charset="0"/>
                <a:cs typeface="Calibri Light" panose="020F0302020204030204" pitchFamily="34" charset="0"/>
              </a:rPr>
              <a:t>French Revolution which </a:t>
            </a:r>
            <a:r>
              <a:rPr lang="en-CA" sz="2800" dirty="0">
                <a:latin typeface="Calibri Light" panose="020F0302020204030204" pitchFamily="34" charset="0"/>
                <a:cs typeface="Calibri Light" panose="020F0302020204030204" pitchFamily="34" charset="0"/>
              </a:rPr>
              <a:t>made tensions rise even more. </a:t>
            </a:r>
            <a:endParaRPr lang="en-CA" sz="2800" dirty="0" smtClean="0">
              <a:latin typeface="Calibri Light" panose="020F0302020204030204" pitchFamily="34" charset="0"/>
              <a:cs typeface="Calibri Light" panose="020F0302020204030204" pitchFamily="34" charset="0"/>
            </a:endParaRPr>
          </a:p>
          <a:p>
            <a:endParaRPr lang="en-CA" sz="2800" dirty="0" smtClean="0">
              <a:latin typeface="Calibri Light" panose="020F0302020204030204" pitchFamily="34" charset="0"/>
              <a:cs typeface="Calibri Light" panose="020F0302020204030204" pitchFamily="34" charset="0"/>
            </a:endParaRPr>
          </a:p>
          <a:p>
            <a:r>
              <a:rPr lang="en-CA" sz="2800" dirty="0" smtClean="0">
                <a:latin typeface="Calibri Light" panose="020F0302020204030204" pitchFamily="34" charset="0"/>
                <a:cs typeface="Calibri Light" panose="020F0302020204030204" pitchFamily="34" charset="0"/>
              </a:rPr>
              <a:t>What happened during the French Revolution that caused this paradigm shift with creating armies?</a:t>
            </a:r>
          </a:p>
          <a:p>
            <a:endParaRPr lang="en-CA" sz="2800" dirty="0" smtClean="0">
              <a:latin typeface="Calibri Light" panose="020F0302020204030204" pitchFamily="34" charset="0"/>
              <a:cs typeface="Calibri Light" panose="020F0302020204030204" pitchFamily="34" charset="0"/>
            </a:endParaRPr>
          </a:p>
          <a:p>
            <a:r>
              <a:rPr lang="en-CA" sz="2800" dirty="0" smtClean="0">
                <a:latin typeface="Calibri Light" panose="020F0302020204030204" pitchFamily="34" charset="0"/>
                <a:cs typeface="Calibri Light" panose="020F0302020204030204" pitchFamily="34" charset="0"/>
              </a:rPr>
              <a:t>Prior </a:t>
            </a:r>
            <a:r>
              <a:rPr lang="en-CA" sz="2800" dirty="0">
                <a:latin typeface="Calibri Light" panose="020F0302020204030204" pitchFamily="34" charset="0"/>
                <a:cs typeface="Calibri Light" panose="020F0302020204030204" pitchFamily="34" charset="0"/>
              </a:rPr>
              <a:t>to </a:t>
            </a:r>
            <a:r>
              <a:rPr lang="en-CA" sz="2800" dirty="0" smtClean="0">
                <a:latin typeface="Calibri Light" panose="020F0302020204030204" pitchFamily="34" charset="0"/>
                <a:cs typeface="Calibri Light" panose="020F0302020204030204" pitchFamily="34" charset="0"/>
              </a:rPr>
              <a:t>1914 </a:t>
            </a:r>
            <a:r>
              <a:rPr lang="en-CA" sz="2800" dirty="0">
                <a:latin typeface="Calibri Light" panose="020F0302020204030204" pitchFamily="34" charset="0"/>
                <a:cs typeface="Calibri Light" panose="020F0302020204030204" pitchFamily="34" charset="0"/>
              </a:rPr>
              <a:t>many Western countries established </a:t>
            </a:r>
            <a:r>
              <a:rPr lang="en-CA" sz="2800" dirty="0">
                <a:solidFill>
                  <a:srgbClr val="FF0000"/>
                </a:solidFill>
                <a:latin typeface="Calibri Light" panose="020F0302020204030204" pitchFamily="34" charset="0"/>
                <a:cs typeface="Calibri Light" panose="020F0302020204030204" pitchFamily="34" charset="0"/>
              </a:rPr>
              <a:t>conscription</a:t>
            </a:r>
            <a:r>
              <a:rPr lang="en-CA" sz="2800" dirty="0">
                <a:latin typeface="Calibri Light" panose="020F0302020204030204" pitchFamily="34" charset="0"/>
                <a:cs typeface="Calibri Light" panose="020F0302020204030204" pitchFamily="34" charset="0"/>
              </a:rPr>
              <a:t> and as a result armies doubled in size between 1890 and 1914.</a:t>
            </a:r>
          </a:p>
          <a:p>
            <a:endParaRPr lang="en-CA" sz="2800" dirty="0">
              <a:latin typeface="Calibri Light" panose="020F0302020204030204" pitchFamily="34" charset="0"/>
              <a:cs typeface="Calibri Light" panose="020F0302020204030204" pitchFamily="34" charset="0"/>
            </a:endParaRPr>
          </a:p>
          <a:p>
            <a:endParaRPr lang="en-CA" sz="2800" dirty="0"/>
          </a:p>
        </p:txBody>
      </p:sp>
    </p:spTree>
    <p:extLst>
      <p:ext uri="{BB962C8B-B14F-4D97-AF65-F5344CB8AC3E}">
        <p14:creationId xmlns:p14="http://schemas.microsoft.com/office/powerpoint/2010/main" val="364159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33817" y="886238"/>
            <a:ext cx="8194431" cy="5659365"/>
          </a:xfrm>
          <a:prstGeom prst="rect">
            <a:avLst/>
          </a:prstGeom>
        </p:spPr>
      </p:pic>
      <p:sp>
        <p:nvSpPr>
          <p:cNvPr id="5" name="Rectangle 4"/>
          <p:cNvSpPr/>
          <p:nvPr/>
        </p:nvSpPr>
        <p:spPr>
          <a:xfrm>
            <a:off x="211014" y="281354"/>
            <a:ext cx="8370276" cy="19694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 name="Title 1"/>
          <p:cNvSpPr>
            <a:spLocks noGrp="1"/>
          </p:cNvSpPr>
          <p:nvPr>
            <p:ph type="title"/>
          </p:nvPr>
        </p:nvSpPr>
        <p:spPr>
          <a:xfrm>
            <a:off x="562707" y="641487"/>
            <a:ext cx="10058400" cy="1609344"/>
          </a:xfrm>
        </p:spPr>
        <p:txBody>
          <a:bodyPr/>
          <a:lstStyle/>
          <a:p>
            <a:r>
              <a:rPr lang="en-CA" dirty="0" smtClean="0"/>
              <a:t>Military Superpowers Throughout History</a:t>
            </a:r>
            <a:endParaRPr lang="en-CA" dirty="0"/>
          </a:p>
        </p:txBody>
      </p:sp>
    </p:spTree>
    <p:extLst>
      <p:ext uri="{BB962C8B-B14F-4D97-AF65-F5344CB8AC3E}">
        <p14:creationId xmlns:p14="http://schemas.microsoft.com/office/powerpoint/2010/main" val="3375755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391140" y="1182198"/>
            <a:ext cx="9517671" cy="4990002"/>
          </a:xfrm>
          <a:prstGeom prst="rect">
            <a:avLst/>
          </a:prstGeom>
        </p:spPr>
      </p:pic>
      <p:sp>
        <p:nvSpPr>
          <p:cNvPr id="6" name="Rectangle 5"/>
          <p:cNvSpPr/>
          <p:nvPr/>
        </p:nvSpPr>
        <p:spPr>
          <a:xfrm>
            <a:off x="492369" y="316523"/>
            <a:ext cx="7930662" cy="18048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4" name="Title 1"/>
          <p:cNvSpPr>
            <a:spLocks noGrp="1"/>
          </p:cNvSpPr>
          <p:nvPr>
            <p:ph type="title"/>
          </p:nvPr>
        </p:nvSpPr>
        <p:spPr>
          <a:xfrm>
            <a:off x="894002" y="512064"/>
            <a:ext cx="10058400" cy="1609344"/>
          </a:xfrm>
        </p:spPr>
        <p:txBody>
          <a:bodyPr/>
          <a:lstStyle/>
          <a:p>
            <a:r>
              <a:rPr lang="en-CA" dirty="0" smtClean="0"/>
              <a:t>Military Superpowers Throughout History</a:t>
            </a:r>
            <a:endParaRPr lang="en-CA" dirty="0"/>
          </a:p>
        </p:txBody>
      </p:sp>
    </p:spTree>
    <p:extLst>
      <p:ext uri="{BB962C8B-B14F-4D97-AF65-F5344CB8AC3E}">
        <p14:creationId xmlns:p14="http://schemas.microsoft.com/office/powerpoint/2010/main" val="2958233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Estimated Army Size, 1914</a:t>
            </a:r>
            <a:endParaRPr lang="en-CA" dirty="0"/>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3"/>
          <a:stretch>
            <a:fillRect/>
          </a:stretch>
        </p:blipFill>
        <p:spPr>
          <a:xfrm>
            <a:off x="1899138" y="1758463"/>
            <a:ext cx="7452120" cy="4746226"/>
          </a:xfrm>
          <a:prstGeom prst="rect">
            <a:avLst/>
          </a:prstGeom>
        </p:spPr>
      </p:pic>
    </p:spTree>
    <p:extLst>
      <p:ext uri="{BB962C8B-B14F-4D97-AF65-F5344CB8AC3E}">
        <p14:creationId xmlns:p14="http://schemas.microsoft.com/office/powerpoint/2010/main" val="2933534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Back to Sarajevo </a:t>
            </a:r>
            <a:endParaRPr lang="en-CA" dirty="0"/>
          </a:p>
        </p:txBody>
      </p:sp>
      <p:sp>
        <p:nvSpPr>
          <p:cNvPr id="5" name="Text Placeholder 4"/>
          <p:cNvSpPr>
            <a:spLocks noGrp="1"/>
          </p:cNvSpPr>
          <p:nvPr>
            <p:ph type="body" idx="1"/>
          </p:nvPr>
        </p:nvSpPr>
        <p:spPr/>
        <p:txBody>
          <a:bodyPr/>
          <a:lstStyle/>
          <a:p>
            <a:endParaRPr lang="en-CA"/>
          </a:p>
        </p:txBody>
      </p:sp>
    </p:spTree>
    <p:extLst>
      <p:ext uri="{BB962C8B-B14F-4D97-AF65-F5344CB8AC3E}">
        <p14:creationId xmlns:p14="http://schemas.microsoft.com/office/powerpoint/2010/main" val="3605529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632"/>
            <a:ext cx="10671048" cy="1609344"/>
          </a:xfrm>
        </p:spPr>
        <p:txBody>
          <a:bodyPr/>
          <a:lstStyle/>
          <a:p>
            <a:r>
              <a:rPr lang="en-CA" dirty="0" smtClean="0"/>
              <a:t>The Ultimatum and Mobilization</a:t>
            </a:r>
            <a:endParaRPr lang="en-CA" dirty="0"/>
          </a:p>
        </p:txBody>
      </p:sp>
      <p:sp>
        <p:nvSpPr>
          <p:cNvPr id="3" name="Content Placeholder 2"/>
          <p:cNvSpPr>
            <a:spLocks noGrp="1"/>
          </p:cNvSpPr>
          <p:nvPr>
            <p:ph idx="1"/>
          </p:nvPr>
        </p:nvSpPr>
        <p:spPr>
          <a:xfrm>
            <a:off x="649705" y="2121408"/>
            <a:ext cx="10478543" cy="4050792"/>
          </a:xfrm>
        </p:spPr>
        <p:txBody>
          <a:bodyPr>
            <a:normAutofit/>
          </a:bodyPr>
          <a:lstStyle/>
          <a:p>
            <a:r>
              <a:rPr lang="en-CA" sz="3200" dirty="0" smtClean="0">
                <a:latin typeface="Calibri Light" panose="020F0302020204030204" pitchFamily="34" charset="0"/>
                <a:cs typeface="Calibri Light" panose="020F0302020204030204" pitchFamily="34" charset="0"/>
              </a:rPr>
              <a:t>Nearly a month after the assassination of Franz Ferdinand, Austria-Hungary issues an ultimatum to the Serbian govt. </a:t>
            </a:r>
            <a:endParaRPr lang="en-CA" sz="3200" dirty="0" smtClean="0">
              <a:latin typeface="Calibri Light" panose="020F0302020204030204" pitchFamily="34" charset="0"/>
              <a:cs typeface="Calibri Light" panose="020F0302020204030204" pitchFamily="34" charset="0"/>
            </a:endParaRPr>
          </a:p>
          <a:p>
            <a:r>
              <a:rPr lang="en-CA" sz="3200" dirty="0" smtClean="0">
                <a:latin typeface="Calibri Light" panose="020F0302020204030204" pitchFamily="34" charset="0"/>
                <a:cs typeface="Calibri Light" panose="020F0302020204030204" pitchFamily="34" charset="0"/>
              </a:rPr>
              <a:t>The demands set out by this July 23rd</a:t>
            </a:r>
            <a:r>
              <a:rPr lang="en-CA" sz="3200" dirty="0" smtClean="0">
                <a:solidFill>
                  <a:srgbClr val="FF0000"/>
                </a:solidFill>
                <a:latin typeface="Calibri Light" panose="020F0302020204030204" pitchFamily="34" charset="0"/>
                <a:cs typeface="Calibri Light" panose="020F0302020204030204" pitchFamily="34" charset="0"/>
              </a:rPr>
              <a:t> ultimatum </a:t>
            </a:r>
            <a:r>
              <a:rPr lang="en-CA" sz="3200" dirty="0" smtClean="0">
                <a:latin typeface="Calibri Light" panose="020F0302020204030204" pitchFamily="34" charset="0"/>
                <a:cs typeface="Calibri Light" panose="020F0302020204030204" pitchFamily="34" charset="0"/>
              </a:rPr>
              <a:t>were meant to lead to war as no nation could meet its demands, especially within the 48 hour window that was set out with the demands.</a:t>
            </a:r>
          </a:p>
          <a:p>
            <a:r>
              <a:rPr lang="en-CA" sz="3200" dirty="0" smtClean="0">
                <a:latin typeface="Calibri Light" panose="020F0302020204030204" pitchFamily="34" charset="0"/>
                <a:cs typeface="Calibri Light" panose="020F0302020204030204" pitchFamily="34" charset="0"/>
              </a:rPr>
              <a:t>On July 28</a:t>
            </a:r>
            <a:r>
              <a:rPr lang="en-CA" sz="3200" baseline="30000" dirty="0" smtClean="0">
                <a:latin typeface="Calibri Light" panose="020F0302020204030204" pitchFamily="34" charset="0"/>
                <a:cs typeface="Calibri Light" panose="020F0302020204030204" pitchFamily="34" charset="0"/>
              </a:rPr>
              <a:t>th</a:t>
            </a:r>
            <a:r>
              <a:rPr lang="en-CA" sz="3200" dirty="0" smtClean="0">
                <a:latin typeface="Calibri Light" panose="020F0302020204030204" pitchFamily="34" charset="0"/>
                <a:cs typeface="Calibri Light" panose="020F0302020204030204" pitchFamily="34" charset="0"/>
              </a:rPr>
              <a:t>, Austria-Hungary declares war on Serbia.</a:t>
            </a:r>
            <a:endParaRPr lang="en-CA" sz="3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130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Russia Mobilizes</a:t>
            </a:r>
            <a:endParaRPr lang="en-CA" dirty="0"/>
          </a:p>
        </p:txBody>
      </p:sp>
      <p:sp>
        <p:nvSpPr>
          <p:cNvPr id="3" name="Content Placeholder 2"/>
          <p:cNvSpPr>
            <a:spLocks noGrp="1"/>
          </p:cNvSpPr>
          <p:nvPr>
            <p:ph idx="1"/>
          </p:nvPr>
        </p:nvSpPr>
        <p:spPr>
          <a:xfrm>
            <a:off x="564522" y="2094457"/>
            <a:ext cx="7592889" cy="4050792"/>
          </a:xfrm>
        </p:spPr>
        <p:txBody>
          <a:bodyPr>
            <a:normAutofit/>
          </a:bodyPr>
          <a:lstStyle/>
          <a:p>
            <a:r>
              <a:rPr lang="en-CA" sz="2800" dirty="0" smtClean="0"/>
              <a:t>Russia was determined to assist Serbia’s cause.</a:t>
            </a:r>
          </a:p>
          <a:p>
            <a:r>
              <a:rPr lang="en-CA" sz="2800" dirty="0" smtClean="0"/>
              <a:t>On July 28</a:t>
            </a:r>
            <a:r>
              <a:rPr lang="en-CA" sz="2800" baseline="30000" dirty="0" smtClean="0"/>
              <a:t>th</a:t>
            </a:r>
            <a:r>
              <a:rPr lang="en-CA" sz="2800" dirty="0" smtClean="0"/>
              <a:t>, Czar Nicolas II ordered a partial mobilization of the Russian army against Austria-Hungary.</a:t>
            </a:r>
          </a:p>
          <a:p>
            <a:r>
              <a:rPr lang="en-CA" sz="2800" dirty="0" smtClean="0">
                <a:solidFill>
                  <a:srgbClr val="FF0000"/>
                </a:solidFill>
              </a:rPr>
              <a:t>Mobilization</a:t>
            </a:r>
            <a:r>
              <a:rPr lang="en-CA" sz="2800" dirty="0" smtClean="0"/>
              <a:t> is the process of assembling troops and supplies for war.</a:t>
            </a:r>
          </a:p>
          <a:p>
            <a:r>
              <a:rPr lang="en-CA" sz="2800" dirty="0" smtClean="0"/>
              <a:t>In 1914, mobilization was considered an act of war.</a:t>
            </a:r>
            <a:endParaRPr lang="en-CA" sz="2800" dirty="0"/>
          </a:p>
        </p:txBody>
      </p:sp>
      <p:pic>
        <p:nvPicPr>
          <p:cNvPr id="1026" name="Picture 2" descr="Image result for nicholas 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1601" y="1106905"/>
            <a:ext cx="3481641" cy="529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71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Ticking </a:t>
            </a:r>
            <a:r>
              <a:rPr lang="en-CA" dirty="0" err="1" smtClean="0"/>
              <a:t>Timebomb</a:t>
            </a:r>
            <a:endParaRPr lang="en-CA" dirty="0"/>
          </a:p>
        </p:txBody>
      </p:sp>
      <p:sp>
        <p:nvSpPr>
          <p:cNvPr id="3" name="Content Placeholder 2"/>
          <p:cNvSpPr>
            <a:spLocks noGrp="1"/>
          </p:cNvSpPr>
          <p:nvPr>
            <p:ph idx="1"/>
          </p:nvPr>
        </p:nvSpPr>
        <p:spPr>
          <a:xfrm>
            <a:off x="114860" y="2093976"/>
            <a:ext cx="6870994" cy="4050792"/>
          </a:xfrm>
        </p:spPr>
        <p:txBody>
          <a:bodyPr>
            <a:normAutofit/>
          </a:bodyPr>
          <a:lstStyle/>
          <a:p>
            <a:r>
              <a:rPr lang="en-CA" sz="2800" dirty="0" smtClean="0"/>
              <a:t>When Russia mobilizes it sets in motion evens that impact all the loose alliances that existed in Europe left over from the Concert of Europe. </a:t>
            </a:r>
          </a:p>
          <a:p>
            <a:endParaRPr lang="en-CA" sz="2800" dirty="0" smtClean="0"/>
          </a:p>
          <a:p>
            <a:r>
              <a:rPr lang="en-CA" sz="2800" dirty="0" smtClean="0"/>
              <a:t>Germany warns Russia against taking action, they ignore and Germany has no choice but to declare war on Russia.</a:t>
            </a:r>
          </a:p>
        </p:txBody>
      </p:sp>
      <p:pic>
        <p:nvPicPr>
          <p:cNvPr id="4098" name="Picture 2" descr="Image result for russian mobilization in w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736" y="1826894"/>
            <a:ext cx="4762500" cy="37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02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Schlieffen Plan</a:t>
            </a:r>
            <a:endParaRPr lang="en-CA" dirty="0"/>
          </a:p>
        </p:txBody>
      </p:sp>
      <p:sp>
        <p:nvSpPr>
          <p:cNvPr id="3" name="Content Placeholder 2"/>
          <p:cNvSpPr>
            <a:spLocks noGrp="1"/>
          </p:cNvSpPr>
          <p:nvPr>
            <p:ph idx="1"/>
          </p:nvPr>
        </p:nvSpPr>
        <p:spPr>
          <a:xfrm>
            <a:off x="588585" y="1934236"/>
            <a:ext cx="7496636" cy="4050792"/>
          </a:xfrm>
        </p:spPr>
        <p:txBody>
          <a:bodyPr>
            <a:normAutofit/>
          </a:bodyPr>
          <a:lstStyle/>
          <a:p>
            <a:r>
              <a:rPr lang="en-CA" sz="3200" dirty="0">
                <a:latin typeface="Calibri" panose="020F0502020204030204" pitchFamily="34" charset="0"/>
                <a:cs typeface="Calibri" panose="020F0502020204030204" pitchFamily="34" charset="0"/>
              </a:rPr>
              <a:t>When Russia steps in the clock begins to tick for Germany, they have a plan that allows for just </a:t>
            </a:r>
            <a:r>
              <a:rPr lang="en-CA" sz="3200" dirty="0" smtClean="0">
                <a:latin typeface="Calibri" panose="020F0502020204030204" pitchFamily="34" charset="0"/>
                <a:cs typeface="Calibri" panose="020F0502020204030204" pitchFamily="34" charset="0"/>
              </a:rPr>
              <a:t>around 950 </a:t>
            </a:r>
            <a:r>
              <a:rPr lang="en-CA" sz="3200" dirty="0">
                <a:latin typeface="Calibri" panose="020F0502020204030204" pitchFamily="34" charset="0"/>
                <a:cs typeface="Calibri" panose="020F0502020204030204" pitchFamily="34" charset="0"/>
              </a:rPr>
              <a:t>hours to set their </a:t>
            </a:r>
            <a:r>
              <a:rPr lang="en-CA" sz="3200" dirty="0" smtClean="0">
                <a:latin typeface="Calibri" panose="020F0502020204030204" pitchFamily="34" charset="0"/>
                <a:cs typeface="Calibri" panose="020F0502020204030204" pitchFamily="34" charset="0"/>
              </a:rPr>
              <a:t>tactics </a:t>
            </a:r>
            <a:r>
              <a:rPr lang="en-CA" sz="3200" dirty="0">
                <a:latin typeface="Calibri" panose="020F0502020204030204" pitchFamily="34" charset="0"/>
                <a:cs typeface="Calibri" panose="020F0502020204030204" pitchFamily="34" charset="0"/>
              </a:rPr>
              <a:t>in motion to ensure they can destroy France. France was seen as their biggest threat</a:t>
            </a:r>
            <a:r>
              <a:rPr lang="en-CA" sz="3200" dirty="0" smtClean="0">
                <a:latin typeface="Calibri" panose="020F0502020204030204" pitchFamily="34" charset="0"/>
                <a:cs typeface="Calibri" panose="020F0502020204030204" pitchFamily="34" charset="0"/>
              </a:rPr>
              <a:t>.</a:t>
            </a:r>
          </a:p>
          <a:p>
            <a:r>
              <a:rPr lang="en-CA" sz="3200" dirty="0" smtClean="0">
                <a:latin typeface="Calibri" panose="020F0502020204030204" pitchFamily="34" charset="0"/>
                <a:cs typeface="Calibri" panose="020F0502020204030204" pitchFamily="34" charset="0"/>
              </a:rPr>
              <a:t>The plan called for a two-front war with France and Russia.</a:t>
            </a:r>
            <a:endParaRPr lang="en-CA" sz="3200" dirty="0">
              <a:latin typeface="Calibri" panose="020F0502020204030204" pitchFamily="34" charset="0"/>
              <a:cs typeface="Calibri" panose="020F0502020204030204" pitchFamily="34" charset="0"/>
            </a:endParaRPr>
          </a:p>
          <a:p>
            <a:endParaRPr lang="en-CA" sz="3200" dirty="0">
              <a:latin typeface="Calibri" panose="020F0502020204030204" pitchFamily="34" charset="0"/>
              <a:cs typeface="Calibri" panose="020F0502020204030204" pitchFamily="34" charset="0"/>
            </a:endParaRPr>
          </a:p>
        </p:txBody>
      </p:sp>
      <p:pic>
        <p:nvPicPr>
          <p:cNvPr id="2050" name="Picture 2" descr="Image result for alfred von schlieffen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122" y="1323474"/>
            <a:ext cx="3750877" cy="5272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1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3076" name="Picture 4" descr="http://www.encompass-graphics.co.uk/wp-content/uploads/2014/08/Mapping-Schlieffen-Pl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680" y="-193171"/>
            <a:ext cx="9360736" cy="70511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chlieffen pl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848" y="0"/>
            <a:ext cx="9864969" cy="6576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56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Curricular Goal</a:t>
            </a:r>
            <a:endParaRPr lang="en-CA" dirty="0"/>
          </a:p>
        </p:txBody>
      </p:sp>
      <p:sp>
        <p:nvSpPr>
          <p:cNvPr id="3" name="Content Placeholder 2"/>
          <p:cNvSpPr>
            <a:spLocks noGrp="1"/>
          </p:cNvSpPr>
          <p:nvPr>
            <p:ph idx="1"/>
          </p:nvPr>
        </p:nvSpPr>
        <p:spPr/>
        <p:txBody>
          <a:bodyPr>
            <a:normAutofit/>
          </a:bodyPr>
          <a:lstStyle/>
          <a:p>
            <a:r>
              <a:rPr lang="en-US" sz="2800" dirty="0">
                <a:latin typeface="Calibri Light" panose="020F0302020204030204" pitchFamily="34" charset="0"/>
                <a:cs typeface="Calibri Light" panose="020F0302020204030204" pitchFamily="34" charset="0"/>
              </a:rPr>
              <a:t>3.2.1 </a:t>
            </a:r>
            <a:r>
              <a:rPr lang="en-US" sz="2800" dirty="0" smtClean="0">
                <a:latin typeface="Calibri Light" panose="020F0302020204030204" pitchFamily="34" charset="0"/>
                <a:cs typeface="Calibri Light" panose="020F0302020204030204" pitchFamily="34" charset="0"/>
              </a:rPr>
              <a:t>Students should </a:t>
            </a:r>
            <a:r>
              <a:rPr lang="en-US" sz="2800" dirty="0">
                <a:latin typeface="Calibri Light" panose="020F0302020204030204" pitchFamily="34" charset="0"/>
                <a:cs typeface="Calibri Light" panose="020F0302020204030204" pitchFamily="34" charset="0"/>
              </a:rPr>
              <a:t>b</a:t>
            </a:r>
            <a:r>
              <a:rPr lang="en-US" sz="2800" dirty="0" smtClean="0">
                <a:latin typeface="Calibri Light" panose="020F0302020204030204" pitchFamily="34" charset="0"/>
                <a:cs typeface="Calibri Light" panose="020F0302020204030204" pitchFamily="34" charset="0"/>
              </a:rPr>
              <a:t>e </a:t>
            </a:r>
            <a:r>
              <a:rPr lang="en-US" sz="2800" dirty="0">
                <a:latin typeface="Calibri Light" panose="020F0302020204030204" pitchFamily="34" charset="0"/>
                <a:cs typeface="Calibri Light" panose="020F0302020204030204" pitchFamily="34" charset="0"/>
              </a:rPr>
              <a:t>able to express how power is typically exercised on a continuum and that the exercise of power can have both intended and unintended consequences. </a:t>
            </a:r>
            <a:endParaRPr lang="en-CA"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21656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Conflict Broadens – Aug 3</a:t>
            </a:r>
            <a:endParaRPr lang="en-CA" dirty="0"/>
          </a:p>
        </p:txBody>
      </p:sp>
      <p:sp>
        <p:nvSpPr>
          <p:cNvPr id="3" name="Content Placeholder 2"/>
          <p:cNvSpPr>
            <a:spLocks noGrp="1"/>
          </p:cNvSpPr>
          <p:nvPr>
            <p:ph idx="1"/>
          </p:nvPr>
        </p:nvSpPr>
        <p:spPr/>
        <p:txBody>
          <a:bodyPr>
            <a:normAutofit/>
          </a:bodyPr>
          <a:lstStyle/>
          <a:p>
            <a:r>
              <a:rPr lang="en-CA" sz="2800" dirty="0" smtClean="0">
                <a:latin typeface="Calibri" panose="020F0502020204030204" pitchFamily="34" charset="0"/>
                <a:cs typeface="Calibri" panose="020F0502020204030204" pitchFamily="34" charset="0"/>
              </a:rPr>
              <a:t>When France communicates its intentions, Germany has no choice but to declare war against them as well, which was included in the Schlieffen Plan anyway.</a:t>
            </a:r>
          </a:p>
          <a:p>
            <a:endParaRPr lang="en-CA" sz="2800" dirty="0" smtClean="0">
              <a:latin typeface="Calibri" panose="020F0502020204030204" pitchFamily="34" charset="0"/>
              <a:cs typeface="Calibri" panose="020F0502020204030204" pitchFamily="34" charset="0"/>
            </a:endParaRPr>
          </a:p>
          <a:p>
            <a:r>
              <a:rPr lang="en-CA" sz="2800" dirty="0" smtClean="0">
                <a:latin typeface="Calibri" panose="020F0502020204030204" pitchFamily="34" charset="0"/>
                <a:cs typeface="Calibri" panose="020F0502020204030204" pitchFamily="34" charset="0"/>
              </a:rPr>
              <a:t>During the same time Germany also issues an ultimatum to Belgium demanding that German troops be allowed to pass through Belgian territory.</a:t>
            </a:r>
            <a:endParaRPr lang="en-CA" sz="2800" dirty="0">
              <a:latin typeface="Calibri" panose="020F0502020204030204" pitchFamily="34" charset="0"/>
              <a:cs typeface="Calibri" panose="020F0502020204030204" pitchFamily="34" charset="0"/>
            </a:endParaRPr>
          </a:p>
        </p:txBody>
      </p:sp>
      <p:sp>
        <p:nvSpPr>
          <p:cNvPr id="4" name="Right Arrow 3"/>
          <p:cNvSpPr/>
          <p:nvPr/>
        </p:nvSpPr>
        <p:spPr>
          <a:xfrm>
            <a:off x="6611815" y="5539154"/>
            <a:ext cx="4290647" cy="844061"/>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CA" dirty="0" smtClean="0"/>
              <a:t>Ultimatum</a:t>
            </a:r>
            <a:endParaRPr lang="en-CA" dirty="0"/>
          </a:p>
        </p:txBody>
      </p:sp>
    </p:spTree>
    <p:extLst>
      <p:ext uri="{BB962C8B-B14F-4D97-AF65-F5344CB8AC3E}">
        <p14:creationId xmlns:p14="http://schemas.microsoft.com/office/powerpoint/2010/main" val="3951344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Belgium Ultimatum</a:t>
            </a:r>
            <a:endParaRPr lang="en-CA" dirty="0"/>
          </a:p>
        </p:txBody>
      </p:sp>
      <p:sp>
        <p:nvSpPr>
          <p:cNvPr id="3" name="Content Placeholder 2"/>
          <p:cNvSpPr>
            <a:spLocks noGrp="1"/>
          </p:cNvSpPr>
          <p:nvPr>
            <p:ph idx="1"/>
          </p:nvPr>
        </p:nvSpPr>
        <p:spPr/>
        <p:txBody>
          <a:bodyPr>
            <a:normAutofit/>
          </a:bodyPr>
          <a:lstStyle/>
          <a:p>
            <a:r>
              <a:rPr lang="en-US" sz="2800" dirty="0">
                <a:latin typeface="Calibri" panose="020F0502020204030204" pitchFamily="34" charset="0"/>
                <a:cs typeface="Calibri" panose="020F0502020204030204" pitchFamily="34" charset="0"/>
              </a:rPr>
              <a:t>"If the Belgian army," the Secretary of State replied, "allows us to pass freely, without destroying the railways, without blowing up the bridges and tunnels, and if it retires on Antwerp without attempting to defend Liege, we promise not only to respect the independence of Belgium, the lives and property of the inhabitants, but also to indemnify you for the loss incurred</a:t>
            </a:r>
            <a:r>
              <a:rPr lang="en-US" sz="2800" dirty="0" smtClean="0">
                <a:latin typeface="Calibri" panose="020F0502020204030204" pitchFamily="34" charset="0"/>
                <a:cs typeface="Calibri" panose="020F0502020204030204" pitchFamily="34" charset="0"/>
              </a:rPr>
              <a:t>.“</a:t>
            </a:r>
          </a:p>
          <a:p>
            <a:endParaRPr lang="en-US" sz="2800" dirty="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How would you respond to this demand?</a:t>
            </a:r>
            <a:endParaRPr lang="en-CA"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807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 Nightmare</a:t>
            </a:r>
            <a:endParaRPr lang="en-CA" dirty="0"/>
          </a:p>
        </p:txBody>
      </p:sp>
      <p:sp>
        <p:nvSpPr>
          <p:cNvPr id="3" name="Content Placeholder 2"/>
          <p:cNvSpPr>
            <a:spLocks noGrp="1"/>
          </p:cNvSpPr>
          <p:nvPr>
            <p:ph idx="1"/>
          </p:nvPr>
        </p:nvSpPr>
        <p:spPr>
          <a:xfrm>
            <a:off x="1069848" y="2121408"/>
            <a:ext cx="6227767" cy="4050792"/>
          </a:xfrm>
        </p:spPr>
        <p:txBody>
          <a:bodyPr>
            <a:normAutofit/>
          </a:bodyPr>
          <a:lstStyle/>
          <a:p>
            <a:r>
              <a:rPr lang="en-CA" sz="2400" dirty="0" smtClean="0">
                <a:latin typeface="Calibri" panose="020F0502020204030204" pitchFamily="34" charset="0"/>
                <a:cs typeface="Calibri" panose="020F0502020204030204" pitchFamily="34" charset="0"/>
              </a:rPr>
              <a:t>Germany decision to invade France through Belgium was a PR nightmare. </a:t>
            </a:r>
            <a:endParaRPr lang="en-CA" sz="2400" dirty="0">
              <a:latin typeface="Calibri" panose="020F0502020204030204" pitchFamily="34" charset="0"/>
              <a:cs typeface="Calibri" panose="020F0502020204030204" pitchFamily="34" charset="0"/>
            </a:endParaRPr>
          </a:p>
          <a:p>
            <a:r>
              <a:rPr lang="en-CA" sz="2400" dirty="0" smtClean="0">
                <a:latin typeface="Calibri" panose="020F0502020204030204" pitchFamily="34" charset="0"/>
                <a:cs typeface="Calibri" panose="020F0502020204030204" pitchFamily="34" charset="0"/>
              </a:rPr>
              <a:t>Great Britain, just two days earlier, had been committed to neutrality until Germany decided to enter Belgium. This changed everything for the British, as now the Germans were seen as the instigators and the aggressors in the lead up to the upcoming war.</a:t>
            </a:r>
            <a:endParaRPr lang="en-CA" sz="2400" dirty="0">
              <a:latin typeface="Calibri" panose="020F0502020204030204" pitchFamily="34" charset="0"/>
              <a:cs typeface="Calibri" panose="020F0502020204030204" pitchFamily="34" charset="0"/>
            </a:endParaRPr>
          </a:p>
        </p:txBody>
      </p:sp>
      <p:pic>
        <p:nvPicPr>
          <p:cNvPr id="5122" name="Picture 2" descr="Image result for germany entering belg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037" y="1323975"/>
            <a:ext cx="3810000" cy="484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81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Propaganda Activity</a:t>
            </a:r>
            <a:endParaRPr lang="en-CA" dirty="0"/>
          </a:p>
        </p:txBody>
      </p:sp>
      <p:sp>
        <p:nvSpPr>
          <p:cNvPr id="3" name="Content Placeholder 2"/>
          <p:cNvSpPr>
            <a:spLocks noGrp="1"/>
          </p:cNvSpPr>
          <p:nvPr>
            <p:ph idx="1"/>
          </p:nvPr>
        </p:nvSpPr>
        <p:spPr>
          <a:xfrm>
            <a:off x="1069848" y="2121408"/>
            <a:ext cx="7071829" cy="4050792"/>
          </a:xfrm>
        </p:spPr>
        <p:txBody>
          <a:bodyPr>
            <a:normAutofit/>
          </a:bodyPr>
          <a:lstStyle/>
          <a:p>
            <a:r>
              <a:rPr lang="en-CA" sz="2800" dirty="0" smtClean="0">
                <a:latin typeface="Calibri" panose="020F0502020204030204" pitchFamily="34" charset="0"/>
                <a:cs typeface="Calibri" panose="020F0502020204030204" pitchFamily="34" charset="0"/>
              </a:rPr>
              <a:t>In small groups analyse the propaganda posters available and prepare to share your analysis with the class.</a:t>
            </a:r>
          </a:p>
          <a:p>
            <a:r>
              <a:rPr lang="en-CA" sz="2800" dirty="0" smtClean="0">
                <a:latin typeface="Calibri" panose="020F0502020204030204" pitchFamily="34" charset="0"/>
                <a:cs typeface="Calibri" panose="020F0502020204030204" pitchFamily="34" charset="0"/>
              </a:rPr>
              <a:t>Plan and create your own propaganda poster.</a:t>
            </a:r>
          </a:p>
          <a:p>
            <a:endParaRPr lang="en-CA" sz="2800" dirty="0">
              <a:latin typeface="Calibri" panose="020F0502020204030204" pitchFamily="34" charset="0"/>
              <a:cs typeface="Calibri" panose="020F0502020204030204" pitchFamily="34" charset="0"/>
            </a:endParaRPr>
          </a:p>
          <a:p>
            <a:r>
              <a:rPr lang="en-CA" sz="2800" dirty="0" smtClean="0">
                <a:latin typeface="Calibri" panose="020F0502020204030204" pitchFamily="34" charset="0"/>
                <a:cs typeface="Calibri" panose="020F0502020204030204" pitchFamily="34" charset="0"/>
              </a:rPr>
              <a:t>12 marks!</a:t>
            </a:r>
          </a:p>
          <a:p>
            <a:pPr lvl="1"/>
            <a:r>
              <a:rPr lang="en-CA" sz="2600" dirty="0" smtClean="0">
                <a:latin typeface="Calibri" panose="020F0502020204030204" pitchFamily="34" charset="0"/>
                <a:cs typeface="Calibri" panose="020F0502020204030204" pitchFamily="34" charset="0"/>
              </a:rPr>
              <a:t>Effort, neatness, clear message, accuracy of info</a:t>
            </a:r>
            <a:endParaRPr lang="en-CA" sz="2600" dirty="0">
              <a:latin typeface="Calibri" panose="020F0502020204030204" pitchFamily="34" charset="0"/>
              <a:cs typeface="Calibri" panose="020F0502020204030204" pitchFamily="34" charset="0"/>
            </a:endParaRPr>
          </a:p>
        </p:txBody>
      </p:sp>
      <p:pic>
        <p:nvPicPr>
          <p:cNvPr id="6146" name="Picture 2" descr="https://upload.wikimedia.org/wikipedia/commons/thumb/f/f9/Atrocity_Propaganda_--_The_Rape_of_Belgium.jpg/346px-Atrocity_Propaganda_--_The_Rape_of_Belg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1677" y="335221"/>
            <a:ext cx="3767748" cy="6522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037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Consider These Questions…</a:t>
            </a:r>
            <a:endParaRPr lang="en-CA" dirty="0"/>
          </a:p>
        </p:txBody>
      </p:sp>
      <p:sp>
        <p:nvSpPr>
          <p:cNvPr id="3" name="Content Placeholder 2"/>
          <p:cNvSpPr>
            <a:spLocks noGrp="1"/>
          </p:cNvSpPr>
          <p:nvPr>
            <p:ph idx="1"/>
          </p:nvPr>
        </p:nvSpPr>
        <p:spPr/>
        <p:txBody>
          <a:bodyPr>
            <a:normAutofit/>
          </a:bodyPr>
          <a:lstStyle/>
          <a:p>
            <a:r>
              <a:rPr lang="en-CA" sz="2800" dirty="0" smtClean="0">
                <a:latin typeface="Calibri Light" panose="020F0302020204030204" pitchFamily="34" charset="0"/>
                <a:cs typeface="Calibri Light" panose="020F0302020204030204" pitchFamily="34" charset="0"/>
              </a:rPr>
              <a:t>When is the last time you stood up for a friend who was getting picked on or criticized?</a:t>
            </a:r>
          </a:p>
          <a:p>
            <a:endParaRPr lang="en-CA" sz="2800" dirty="0">
              <a:latin typeface="Calibri Light" panose="020F0302020204030204" pitchFamily="34" charset="0"/>
              <a:cs typeface="Calibri Light" panose="020F0302020204030204" pitchFamily="34" charset="0"/>
            </a:endParaRPr>
          </a:p>
          <a:p>
            <a:r>
              <a:rPr lang="en-CA" sz="2800" dirty="0" smtClean="0">
                <a:latin typeface="Calibri Light" panose="020F0302020204030204" pitchFamily="34" charset="0"/>
                <a:cs typeface="Calibri Light" panose="020F0302020204030204" pitchFamily="34" charset="0"/>
              </a:rPr>
              <a:t>Are friendships(alliances) important in life?</a:t>
            </a:r>
          </a:p>
          <a:p>
            <a:pPr lvl="1"/>
            <a:r>
              <a:rPr lang="en-CA" sz="2400" dirty="0" smtClean="0">
                <a:latin typeface="Calibri Light" panose="020F0302020204030204" pitchFamily="34" charset="0"/>
                <a:cs typeface="Calibri Light" panose="020F0302020204030204" pitchFamily="34" charset="0"/>
              </a:rPr>
              <a:t>What benefits do friendships provide?</a:t>
            </a:r>
          </a:p>
          <a:p>
            <a:pPr marL="274320" lvl="1" indent="0">
              <a:buNone/>
            </a:pPr>
            <a:endParaRPr lang="en-CA" sz="2400" dirty="0" smtClean="0">
              <a:latin typeface="Calibri Light" panose="020F0302020204030204" pitchFamily="34" charset="0"/>
              <a:cs typeface="Calibri Light" panose="020F0302020204030204" pitchFamily="34" charset="0"/>
            </a:endParaRPr>
          </a:p>
          <a:p>
            <a:r>
              <a:rPr lang="en-CA" sz="2800" dirty="0" smtClean="0">
                <a:latin typeface="Calibri Light" panose="020F0302020204030204" pitchFamily="34" charset="0"/>
                <a:cs typeface="Calibri Light" panose="020F0302020204030204" pitchFamily="34" charset="0"/>
              </a:rPr>
              <a:t>Can people go though life with no connections and alliances? What may happen to individuals who remain solitary and isolated?</a:t>
            </a:r>
            <a:endParaRPr lang="en-CA"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3608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Historical Perspective</a:t>
            </a:r>
            <a:endParaRPr lang="en-CA" dirty="0"/>
          </a:p>
        </p:txBody>
      </p:sp>
      <p:sp>
        <p:nvSpPr>
          <p:cNvPr id="3" name="Content Placeholder 2"/>
          <p:cNvSpPr>
            <a:spLocks noGrp="1"/>
          </p:cNvSpPr>
          <p:nvPr>
            <p:ph idx="1"/>
          </p:nvPr>
        </p:nvSpPr>
        <p:spPr/>
        <p:txBody>
          <a:bodyPr>
            <a:noAutofit/>
          </a:bodyPr>
          <a:lstStyle/>
          <a:p>
            <a:r>
              <a:rPr lang="en-CA" sz="2800" dirty="0" smtClean="0">
                <a:latin typeface="Calibri Light" panose="020F0302020204030204" pitchFamily="34" charset="0"/>
                <a:cs typeface="Calibri Light" panose="020F0302020204030204" pitchFamily="34" charset="0"/>
              </a:rPr>
              <a:t>Leading up to the outbreak of WW1 European rivalries over colonies and trade grew and intensified as powerful nations and empires vied for global dominance.</a:t>
            </a:r>
          </a:p>
          <a:p>
            <a:r>
              <a:rPr lang="en-CA" sz="2800" dirty="0" smtClean="0">
                <a:latin typeface="Calibri Light" panose="020F0302020204030204" pitchFamily="34" charset="0"/>
                <a:cs typeface="Calibri Light" panose="020F0302020204030204" pitchFamily="34" charset="0"/>
              </a:rPr>
              <a:t>During this age of </a:t>
            </a:r>
            <a:r>
              <a:rPr lang="en-CA" sz="2800" i="1" dirty="0" smtClean="0">
                <a:latin typeface="Calibri Light" panose="020F0302020204030204" pitchFamily="34" charset="0"/>
                <a:cs typeface="Calibri Light" panose="020F0302020204030204" pitchFamily="34" charset="0"/>
              </a:rPr>
              <a:t>nationalism</a:t>
            </a:r>
            <a:r>
              <a:rPr lang="en-CA" sz="2800" dirty="0" smtClean="0">
                <a:latin typeface="Calibri Light" panose="020F0302020204030204" pitchFamily="34" charset="0"/>
                <a:cs typeface="Calibri Light" panose="020F0302020204030204" pitchFamily="34" charset="0"/>
              </a:rPr>
              <a:t> and </a:t>
            </a:r>
            <a:r>
              <a:rPr lang="en-CA" sz="2800" i="1" dirty="0" smtClean="0">
                <a:latin typeface="Calibri Light" panose="020F0302020204030204" pitchFamily="34" charset="0"/>
                <a:cs typeface="Calibri Light" panose="020F0302020204030204" pitchFamily="34" charset="0"/>
              </a:rPr>
              <a:t>imperialism</a:t>
            </a:r>
            <a:r>
              <a:rPr lang="en-CA" sz="2800" dirty="0" smtClean="0">
                <a:latin typeface="Calibri Light" panose="020F0302020204030204" pitchFamily="34" charset="0"/>
                <a:cs typeface="Calibri Light" panose="020F0302020204030204" pitchFamily="34" charset="0"/>
              </a:rPr>
              <a:t> the great powers of Europe found themselves divided between two loose alliances.</a:t>
            </a:r>
          </a:p>
          <a:p>
            <a:r>
              <a:rPr lang="en-CA" sz="2800" dirty="0" smtClean="0">
                <a:latin typeface="Calibri Light" panose="020F0302020204030204" pitchFamily="34" charset="0"/>
                <a:cs typeface="Calibri Light" panose="020F0302020204030204" pitchFamily="34" charset="0"/>
              </a:rPr>
              <a:t>Germany, Austria-Hungary, and Italy formed the </a:t>
            </a:r>
            <a:r>
              <a:rPr lang="en-CA" sz="2800" dirty="0" smtClean="0">
                <a:solidFill>
                  <a:srgbClr val="FF0000"/>
                </a:solidFill>
                <a:latin typeface="Calibri Light" panose="020F0302020204030204" pitchFamily="34" charset="0"/>
                <a:cs typeface="Calibri Light" panose="020F0302020204030204" pitchFamily="34" charset="0"/>
              </a:rPr>
              <a:t>Triple Alliance </a:t>
            </a:r>
            <a:r>
              <a:rPr lang="en-CA" sz="2800" dirty="0" smtClean="0">
                <a:latin typeface="Calibri Light" panose="020F0302020204030204" pitchFamily="34" charset="0"/>
                <a:cs typeface="Calibri Light" panose="020F0302020204030204" pitchFamily="34" charset="0"/>
              </a:rPr>
              <a:t>in 1882.</a:t>
            </a:r>
          </a:p>
          <a:p>
            <a:r>
              <a:rPr lang="en-CA" sz="2800" dirty="0" smtClean="0">
                <a:latin typeface="Calibri Light" panose="020F0302020204030204" pitchFamily="34" charset="0"/>
                <a:cs typeface="Calibri Light" panose="020F0302020204030204" pitchFamily="34" charset="0"/>
              </a:rPr>
              <a:t>France, Great Britain and Russia created the </a:t>
            </a:r>
            <a:r>
              <a:rPr lang="en-CA" sz="2800" dirty="0" smtClean="0">
                <a:solidFill>
                  <a:srgbClr val="FF0000"/>
                </a:solidFill>
                <a:latin typeface="Calibri Light" panose="020F0302020204030204" pitchFamily="34" charset="0"/>
                <a:cs typeface="Calibri Light" panose="020F0302020204030204" pitchFamily="34" charset="0"/>
              </a:rPr>
              <a:t>Triple Entente </a:t>
            </a:r>
            <a:r>
              <a:rPr lang="en-CA" sz="2800" dirty="0" smtClean="0">
                <a:latin typeface="Calibri Light" panose="020F0302020204030204" pitchFamily="34" charset="0"/>
                <a:cs typeface="Calibri Light" panose="020F0302020204030204" pitchFamily="34" charset="0"/>
              </a:rPr>
              <a:t>in 1907.</a:t>
            </a:r>
            <a:endParaRPr lang="en-CA"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53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026" name="Picture 2" descr="Map of countries in the Triple Entente and the Triple Alli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848" y="484632"/>
            <a:ext cx="8313411" cy="588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191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128" y="1225296"/>
            <a:ext cx="9878334" cy="3520440"/>
          </a:xfrm>
        </p:spPr>
        <p:txBody>
          <a:bodyPr>
            <a:noAutofit/>
          </a:bodyPr>
          <a:lstStyle/>
          <a:p>
            <a:r>
              <a:rPr lang="en-CA" sz="2800" b="0" dirty="0">
                <a:latin typeface="Calibri Light" panose="020F0302020204030204" pitchFamily="34" charset="0"/>
                <a:cs typeface="Calibri Light" panose="020F0302020204030204" pitchFamily="34" charset="0"/>
              </a:rPr>
              <a:t>In 1853 the Crimean War broke out as a result of </a:t>
            </a:r>
            <a:r>
              <a:rPr lang="en-US" sz="2800" b="0" dirty="0">
                <a:latin typeface="Calibri Light" panose="020F0302020204030204" pitchFamily="34" charset="0"/>
                <a:cs typeface="Calibri Light" panose="020F0302020204030204" pitchFamily="34" charset="0"/>
              </a:rPr>
              <a:t>Russia was expanding into the Danube region – Romania today. This was under Ottoman (Turkish) control. Therefore, Turkey and Russia went to war in 1853, and the following year Britain and France – fearful of Russian expansion – became involved</a:t>
            </a:r>
            <a:r>
              <a:rPr lang="en-US" sz="2800" b="0" dirty="0" smtClean="0">
                <a:latin typeface="Calibri Light" panose="020F0302020204030204" pitchFamily="34" charset="0"/>
                <a:cs typeface="Calibri Light" panose="020F0302020204030204" pitchFamily="34" charset="0"/>
              </a:rPr>
              <a:t>.</a:t>
            </a:r>
            <a:br>
              <a:rPr lang="en-US" sz="2800" b="0" dirty="0" smtClean="0">
                <a:latin typeface="Calibri Light" panose="020F0302020204030204" pitchFamily="34" charset="0"/>
                <a:cs typeface="Calibri Light" panose="020F0302020204030204" pitchFamily="34" charset="0"/>
              </a:rPr>
            </a:br>
            <a:r>
              <a:rPr lang="en-US" sz="2800" b="0" dirty="0">
                <a:latin typeface="Calibri Light" panose="020F0302020204030204" pitchFamily="34" charset="0"/>
                <a:cs typeface="Calibri Light" panose="020F0302020204030204" pitchFamily="34" charset="0"/>
              </a:rPr>
              <a:t/>
            </a:r>
            <a:br>
              <a:rPr lang="en-US" sz="2800" b="0" dirty="0">
                <a:latin typeface="Calibri Light" panose="020F0302020204030204" pitchFamily="34" charset="0"/>
                <a:cs typeface="Calibri Light" panose="020F0302020204030204" pitchFamily="34" charset="0"/>
              </a:rPr>
            </a:br>
            <a:r>
              <a:rPr lang="en-US" sz="2800" b="0" dirty="0">
                <a:latin typeface="Calibri Light" panose="020F0302020204030204" pitchFamily="34" charset="0"/>
                <a:cs typeface="Calibri Light" panose="020F0302020204030204" pitchFamily="34" charset="0"/>
              </a:rPr>
              <a:t>Britain and France did not like to see Russia pushing down into the Danube region. They feared Russia would continue pushing down, and eventually come into British India through Afghanistan.</a:t>
            </a:r>
            <a:br>
              <a:rPr lang="en-US" sz="2800" b="0" dirty="0">
                <a:latin typeface="Calibri Light" panose="020F0302020204030204" pitchFamily="34" charset="0"/>
                <a:cs typeface="Calibri Light" panose="020F0302020204030204" pitchFamily="34" charset="0"/>
              </a:rPr>
            </a:br>
            <a:r>
              <a:rPr lang="en-US" sz="2800" b="0" dirty="0">
                <a:latin typeface="Calibri Light" panose="020F0302020204030204" pitchFamily="34" charset="0"/>
                <a:cs typeface="Calibri Light" panose="020F0302020204030204" pitchFamily="34" charset="0"/>
              </a:rPr>
              <a:t/>
            </a:r>
            <a:br>
              <a:rPr lang="en-US" sz="2800" b="0" dirty="0">
                <a:latin typeface="Calibri Light" panose="020F0302020204030204" pitchFamily="34" charset="0"/>
                <a:cs typeface="Calibri Light" panose="020F0302020204030204" pitchFamily="34" charset="0"/>
              </a:rPr>
            </a:br>
            <a:r>
              <a:rPr lang="en-CA" sz="2800" b="0" dirty="0">
                <a:latin typeface="Calibri Light" panose="020F0302020204030204" pitchFamily="34" charset="0"/>
                <a:cs typeface="Calibri Light" panose="020F0302020204030204" pitchFamily="34" charset="0"/>
              </a:rPr>
              <a:t/>
            </a:r>
            <a:br>
              <a:rPr lang="en-CA" sz="2800" b="0" dirty="0">
                <a:latin typeface="Calibri Light" panose="020F0302020204030204" pitchFamily="34" charset="0"/>
                <a:cs typeface="Calibri Light" panose="020F0302020204030204" pitchFamily="34" charset="0"/>
              </a:rPr>
            </a:br>
            <a:endParaRPr lang="en-CA" sz="2800" b="0" dirty="0"/>
          </a:p>
        </p:txBody>
      </p:sp>
      <p:sp>
        <p:nvSpPr>
          <p:cNvPr id="3" name="Content Placeholder 2"/>
          <p:cNvSpPr>
            <a:spLocks noGrp="1"/>
          </p:cNvSpPr>
          <p:nvPr>
            <p:ph type="body" idx="1"/>
          </p:nvPr>
        </p:nvSpPr>
        <p:spPr>
          <a:xfrm>
            <a:off x="1248508" y="5090394"/>
            <a:ext cx="10339103" cy="1066800"/>
          </a:xfrm>
        </p:spPr>
        <p:txBody>
          <a:bodyPr>
            <a:noAutofit/>
          </a:bodyPr>
          <a:lstStyle/>
          <a:p>
            <a:r>
              <a:rPr lang="en-CA" sz="5400" b="1" dirty="0" smtClean="0">
                <a:latin typeface="Calibri Light" panose="020F0302020204030204" pitchFamily="34" charset="0"/>
                <a:cs typeface="Calibri Light" panose="020F0302020204030204" pitchFamily="34" charset="0"/>
              </a:rPr>
              <a:t>Time Travel – 50 Years into the Past</a:t>
            </a:r>
            <a:endParaRPr lang="en-CA" sz="54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2670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CA" sz="4000" b="1" dirty="0" smtClean="0"/>
              <a:t>Breakdown Of The Concert of Europe</a:t>
            </a:r>
            <a:endParaRPr lang="en-CA" sz="4000" b="1" dirty="0"/>
          </a:p>
        </p:txBody>
      </p:sp>
      <p:sp>
        <p:nvSpPr>
          <p:cNvPr id="5" name="TextBox 4"/>
          <p:cNvSpPr txBox="1"/>
          <p:nvPr/>
        </p:nvSpPr>
        <p:spPr>
          <a:xfrm>
            <a:off x="2356339" y="1178167"/>
            <a:ext cx="9214338" cy="3108543"/>
          </a:xfrm>
          <a:prstGeom prst="rect">
            <a:avLst/>
          </a:prstGeom>
          <a:noFill/>
        </p:spPr>
        <p:txBody>
          <a:bodyPr wrap="square" rtlCol="0">
            <a:spAutoFit/>
          </a:bodyPr>
          <a:lstStyle/>
          <a:p>
            <a:pPr marL="342900" indent="-342900">
              <a:buFont typeface="Arial" panose="020B0604020202020204" pitchFamily="34" charset="0"/>
              <a:buChar char="•"/>
            </a:pPr>
            <a:r>
              <a:rPr lang="en-CA" sz="2800" dirty="0">
                <a:solidFill>
                  <a:schemeClr val="tx1">
                    <a:lumMod val="85000"/>
                    <a:lumOff val="15000"/>
                  </a:schemeClr>
                </a:solidFill>
                <a:latin typeface="Calibri Light" panose="020F0302020204030204" pitchFamily="34" charset="0"/>
                <a:cs typeface="Calibri Light" panose="020F0302020204030204" pitchFamily="34" charset="0"/>
              </a:rPr>
              <a:t>This Crimean conflict resulted in the further destruction of the Concert of Europe.</a:t>
            </a:r>
            <a:br>
              <a:rPr lang="en-CA" sz="2800" dirty="0">
                <a:solidFill>
                  <a:schemeClr val="tx1">
                    <a:lumMod val="85000"/>
                    <a:lumOff val="15000"/>
                  </a:schemeClr>
                </a:solidFill>
                <a:latin typeface="Calibri Light" panose="020F0302020204030204" pitchFamily="34" charset="0"/>
                <a:cs typeface="Calibri Light" panose="020F0302020204030204" pitchFamily="34" charset="0"/>
              </a:rPr>
            </a:br>
            <a:r>
              <a:rPr lang="en-CA" sz="2800" dirty="0">
                <a:solidFill>
                  <a:schemeClr val="tx1">
                    <a:lumMod val="85000"/>
                    <a:lumOff val="15000"/>
                  </a:schemeClr>
                </a:solidFill>
                <a:latin typeface="Calibri Light" panose="020F0302020204030204" pitchFamily="34" charset="0"/>
                <a:cs typeface="Calibri Light" panose="020F0302020204030204" pitchFamily="34" charset="0"/>
              </a:rPr>
              <a:t/>
            </a:r>
            <a:br>
              <a:rPr lang="en-CA" sz="2800" dirty="0">
                <a:solidFill>
                  <a:schemeClr val="tx1">
                    <a:lumMod val="85000"/>
                    <a:lumOff val="15000"/>
                  </a:schemeClr>
                </a:solidFill>
                <a:latin typeface="Calibri Light" panose="020F0302020204030204" pitchFamily="34" charset="0"/>
                <a:cs typeface="Calibri Light" panose="020F0302020204030204" pitchFamily="34" charset="0"/>
              </a:rPr>
            </a:br>
            <a:r>
              <a:rPr lang="en-CA" sz="2800" dirty="0">
                <a:solidFill>
                  <a:schemeClr val="tx1">
                    <a:lumMod val="85000"/>
                    <a:lumOff val="15000"/>
                  </a:schemeClr>
                </a:solidFill>
                <a:latin typeface="Calibri Light" panose="020F0302020204030204" pitchFamily="34" charset="0"/>
                <a:cs typeface="Calibri Light" panose="020F0302020204030204" pitchFamily="34" charset="0"/>
              </a:rPr>
              <a:t>The breakdown of the Concert of Europe is our main concern as this system of alliances between Britain, Austria, Russia, Prussia, and France kept any major conflicts from engulfing Europe since the defeat of Napoleon in 1815.</a:t>
            </a:r>
            <a:endParaRPr lang="en-CA" sz="2800" dirty="0"/>
          </a:p>
        </p:txBody>
      </p:sp>
    </p:spTree>
    <p:extLst>
      <p:ext uri="{BB962C8B-B14F-4D97-AF65-F5344CB8AC3E}">
        <p14:creationId xmlns:p14="http://schemas.microsoft.com/office/powerpoint/2010/main" val="1436635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Militarism</a:t>
            </a:r>
            <a:endParaRPr lang="en-CA" dirty="0"/>
          </a:p>
        </p:txBody>
      </p:sp>
      <p:sp>
        <p:nvSpPr>
          <p:cNvPr id="5" name="Content Placeholder 4"/>
          <p:cNvSpPr>
            <a:spLocks noGrp="1"/>
          </p:cNvSpPr>
          <p:nvPr>
            <p:ph idx="1"/>
          </p:nvPr>
        </p:nvSpPr>
        <p:spPr>
          <a:xfrm>
            <a:off x="509954" y="1787300"/>
            <a:ext cx="6189784" cy="4507992"/>
          </a:xfrm>
        </p:spPr>
        <p:txBody>
          <a:bodyPr>
            <a:noAutofit/>
          </a:bodyPr>
          <a:lstStyle/>
          <a:p>
            <a:r>
              <a:rPr lang="en-CA" sz="3200" dirty="0" smtClean="0">
                <a:latin typeface="Calibri Light" panose="020F0302020204030204" pitchFamily="34" charset="0"/>
                <a:cs typeface="Calibri Light" panose="020F0302020204030204" pitchFamily="34" charset="0"/>
              </a:rPr>
              <a:t>The Industrial Revolution played an important role in the events of World War 1. </a:t>
            </a:r>
          </a:p>
          <a:p>
            <a:r>
              <a:rPr lang="en-CA" sz="3200" dirty="0" smtClean="0">
                <a:latin typeface="Calibri Light" panose="020F0302020204030204" pitchFamily="34" charset="0"/>
                <a:cs typeface="Calibri Light" panose="020F0302020204030204" pitchFamily="34" charset="0"/>
              </a:rPr>
              <a:t>As countries industrialized they introduced new methods of warfare.</a:t>
            </a:r>
          </a:p>
          <a:p>
            <a:r>
              <a:rPr lang="en-CA" sz="3200" dirty="0" smtClean="0">
                <a:latin typeface="Calibri Light" panose="020F0302020204030204" pitchFamily="34" charset="0"/>
                <a:cs typeface="Calibri Light" panose="020F0302020204030204" pitchFamily="34" charset="0"/>
              </a:rPr>
              <a:t>Shipbuilding and the use of iron, steel and chemicals made war even more deadly.</a:t>
            </a:r>
          </a:p>
        </p:txBody>
      </p:sp>
      <p:pic>
        <p:nvPicPr>
          <p:cNvPr id="2050" name="Picture 2" descr="Image result for militar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738" y="1910392"/>
            <a:ext cx="5366483" cy="329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998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Growing Fear</a:t>
            </a:r>
            <a:endParaRPr lang="en-CA" dirty="0"/>
          </a:p>
        </p:txBody>
      </p:sp>
      <p:sp>
        <p:nvSpPr>
          <p:cNvPr id="3" name="Content Placeholder 2"/>
          <p:cNvSpPr>
            <a:spLocks noGrp="1"/>
          </p:cNvSpPr>
          <p:nvPr>
            <p:ph idx="1"/>
          </p:nvPr>
        </p:nvSpPr>
        <p:spPr/>
        <p:txBody>
          <a:bodyPr>
            <a:normAutofit/>
          </a:bodyPr>
          <a:lstStyle/>
          <a:p>
            <a:r>
              <a:rPr lang="en-CA" sz="2800" dirty="0" smtClean="0">
                <a:solidFill>
                  <a:srgbClr val="FF0000"/>
                </a:solidFill>
                <a:latin typeface="Calibri Light" panose="020F0302020204030204" pitchFamily="34" charset="0"/>
                <a:cs typeface="Calibri Light" panose="020F0302020204030204" pitchFamily="34" charset="0"/>
              </a:rPr>
              <a:t>Militarism</a:t>
            </a:r>
            <a:r>
              <a:rPr lang="en-CA" sz="2800" dirty="0" smtClean="0">
                <a:latin typeface="Calibri Light" panose="020F0302020204030204" pitchFamily="34" charset="0"/>
                <a:cs typeface="Calibri Light" panose="020F0302020204030204" pitchFamily="34" charset="0"/>
              </a:rPr>
              <a:t> is the aggressive preparation for war.</a:t>
            </a:r>
          </a:p>
          <a:p>
            <a:r>
              <a:rPr lang="en-CA" sz="2800" dirty="0" smtClean="0">
                <a:latin typeface="Calibri Light" panose="020F0302020204030204" pitchFamily="34" charset="0"/>
                <a:cs typeface="Calibri Light" panose="020F0302020204030204" pitchFamily="34" charset="0"/>
              </a:rPr>
              <a:t>Many of the military leaders of these powerful nations had begun to draft up vast and complex plans to quickly mobilize large numbers of troops and supplied in the possible event of large scale conflicts.</a:t>
            </a:r>
          </a:p>
          <a:p>
            <a:r>
              <a:rPr lang="en-CA" sz="2800" dirty="0" smtClean="0">
                <a:latin typeface="Calibri Light" panose="020F0302020204030204" pitchFamily="34" charset="0"/>
                <a:cs typeface="Calibri Light" panose="020F0302020204030204" pitchFamily="34" charset="0"/>
              </a:rPr>
              <a:t>The growing fear of possible war led many countries to rely on strong militaries rather than strong political leaders that could avoid war. </a:t>
            </a:r>
            <a:endParaRPr lang="en-CA"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533400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546</TotalTime>
  <Words>2095</Words>
  <Application>Microsoft Office PowerPoint</Application>
  <PresentationFormat>Widescreen</PresentationFormat>
  <Paragraphs>125</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Georgia</vt:lpstr>
      <vt:lpstr>Trebuchet MS</vt:lpstr>
      <vt:lpstr>Wingdings</vt:lpstr>
      <vt:lpstr>Wood Type</vt:lpstr>
      <vt:lpstr>The Road to War</vt:lpstr>
      <vt:lpstr>Curricular Goal</vt:lpstr>
      <vt:lpstr>Consider These Questions…</vt:lpstr>
      <vt:lpstr>Historical Perspective</vt:lpstr>
      <vt:lpstr>PowerPoint Presentation</vt:lpstr>
      <vt:lpstr>In 1853 the Crimean War broke out as a result of Russia was expanding into the Danube region – Romania today. This was under Ottoman (Turkish) control. Therefore, Turkey and Russia went to war in 1853, and the following year Britain and France – fearful of Russian expansion – became involved.  Britain and France did not like to see Russia pushing down into the Danube region. They feared Russia would continue pushing down, and eventually come into British India through Afghanistan.   </vt:lpstr>
      <vt:lpstr>PowerPoint Presentation</vt:lpstr>
      <vt:lpstr>Militarism</vt:lpstr>
      <vt:lpstr>Growing Fear</vt:lpstr>
      <vt:lpstr>Size Matters</vt:lpstr>
      <vt:lpstr>Military Superpowers Throughout History</vt:lpstr>
      <vt:lpstr>Military Superpowers Throughout History</vt:lpstr>
      <vt:lpstr>Estimated Army Size, 1914</vt:lpstr>
      <vt:lpstr>Back to Sarajevo </vt:lpstr>
      <vt:lpstr>The Ultimatum and Mobilization</vt:lpstr>
      <vt:lpstr>Russia Mobilizes</vt:lpstr>
      <vt:lpstr>The Ticking Timebomb</vt:lpstr>
      <vt:lpstr>The Schlieffen Plan</vt:lpstr>
      <vt:lpstr>PowerPoint Presentation</vt:lpstr>
      <vt:lpstr>The Conflict Broadens – Aug 3</vt:lpstr>
      <vt:lpstr>Belgium Ultimatum</vt:lpstr>
      <vt:lpstr>PR Nightmare</vt:lpstr>
      <vt:lpstr>Propaganda Activity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Road to War</dc:title>
  <dc:creator>Champion, Andrew    (ASD-W)</dc:creator>
  <cp:lastModifiedBy>Champion, Andrew    (ASD-W)</cp:lastModifiedBy>
  <cp:revision>38</cp:revision>
  <cp:lastPrinted>2017-11-14T01:35:40Z</cp:lastPrinted>
  <dcterms:created xsi:type="dcterms:W3CDTF">2017-11-10T12:42:49Z</dcterms:created>
  <dcterms:modified xsi:type="dcterms:W3CDTF">2017-11-14T01:54:51Z</dcterms:modified>
</cp:coreProperties>
</file>