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3" r:id="rId1"/>
  </p:sldMasterIdLst>
  <p:sldIdLst>
    <p:sldId id="284" r:id="rId2"/>
    <p:sldId id="283" r:id="rId3"/>
    <p:sldId id="285" r:id="rId4"/>
    <p:sldId id="295" r:id="rId5"/>
    <p:sldId id="296" r:id="rId6"/>
    <p:sldId id="307" r:id="rId7"/>
    <p:sldId id="297" r:id="rId8"/>
    <p:sldId id="286" r:id="rId9"/>
    <p:sldId id="287" r:id="rId10"/>
    <p:sldId id="308" r:id="rId11"/>
    <p:sldId id="289" r:id="rId12"/>
    <p:sldId id="310" r:id="rId13"/>
    <p:sldId id="290" r:id="rId14"/>
    <p:sldId id="309" r:id="rId15"/>
    <p:sldId id="291" r:id="rId16"/>
    <p:sldId id="292" r:id="rId17"/>
    <p:sldId id="298" r:id="rId18"/>
    <p:sldId id="294" r:id="rId19"/>
    <p:sldId id="299" r:id="rId20"/>
    <p:sldId id="300" r:id="rId21"/>
    <p:sldId id="301" r:id="rId22"/>
    <p:sldId id="302" r:id="rId23"/>
    <p:sldId id="303" r:id="rId24"/>
    <p:sldId id="304" r:id="rId25"/>
    <p:sldId id="305" r:id="rId26"/>
    <p:sldId id="306"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872" y="-4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pPr>
              <a:defRPr/>
            </a:pPr>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pPr>
              <a:defRPr/>
            </a:pPr>
            <a:fld id="{F9B6FAAE-33BD-4006-93F0-233C2C7D8939}" type="slidenum">
              <a:rPr lang="en-US" smtClean="0"/>
              <a:pPr>
                <a:defRPr/>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B733AC0-5C41-483A-BDBC-35D5DDEB6D4A}" type="slidenum">
              <a:rPr lang="en-US" smtClean="0"/>
              <a:pPr>
                <a:defRPr/>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07687AF-B0D8-420B-85E4-BAA73C2239A5}" type="slidenum">
              <a:rPr lang="en-US" smtClean="0"/>
              <a:pPr>
                <a:defRPr/>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D632A4D-7EF7-49F5-AFE2-4CCC86EFD3C7}" type="slidenum">
              <a:rPr lang="en-US" smtClean="0"/>
              <a:pPr>
                <a:defRPr/>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84E689C-074D-41C3-8A1A-44C2F483CEC2}"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45624CA-A72C-4FAF-AAA9-B0014BD9E4E9}" type="slidenum">
              <a:rPr lang="en-US" smtClean="0"/>
              <a:pPr>
                <a:defRPr/>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C087532-151C-4AD7-BFFE-B48D5EA8F769}" type="slidenum">
              <a:rPr lang="en-US" smtClean="0"/>
              <a:pPr>
                <a:defRPr/>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2676483-2FCD-4065-9800-76ACAEC9D3C0}" type="slidenum">
              <a:rPr lang="en-US" smtClean="0"/>
              <a:pPr>
                <a:defRPr/>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2E77BE4-8B82-443C-AEA9-DB216B7AF9AB}" type="slidenum">
              <a:rPr lang="en-US" smtClean="0"/>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5801560-EF4B-4AED-BD63-AFA119732685}" type="slidenum">
              <a:rPr lang="en-US" smtClean="0"/>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737F97D-5E57-4A7F-AC5F-6889B7D84F24}" type="slidenum">
              <a:rPr lang="en-US" smtClean="0"/>
              <a:pPr>
                <a:defRPr/>
              </a:pPr>
              <a:t>‹#›</a:t>
            </a:fld>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076EFA64-D090-45E3-A3A9-2D33B5ECF66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anim calcmode="lin" valueType="num">
                                      <p:cBhvr>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anim calcmode="lin" valueType="num">
                                      <p:cBhvr>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anim calcmode="lin" valueType="num">
                                      <p:cBhvr>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anim calcmode="lin" valueType="num">
                                      <p:cBhvr>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anim calcmode="lin" valueType="num">
                                      <p:cBhvr>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a/url?sa=i&amp;rct=j&amp;q=&amp;esrc=s&amp;frm=1&amp;source=images&amp;cd=&amp;cad=rja&amp;uact=8&amp;docid=mOoCiiihmt4pHM&amp;tbnid=M8qNu2owzXIYMM:&amp;ved=0CAYQjRw&amp;url=http%3A%2F%2Fwww.tshirtvortex.net%2Fdinosaur-fossil-fuels-t-shirt%2F&amp;ei=dJ8fU8b2D6Xp0QG0goHAAg&amp;psig=AFQjCNFpnG6c-kV0ED8KWGzJUa6wHpCP1w&amp;ust=139466764945238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a/url?sa=i&amp;rct=j&amp;q=&amp;esrc=s&amp;frm=1&amp;source=images&amp;cd=&amp;cad=rja&amp;uact=8&amp;docid=3MRaPdLQlvzD1M&amp;tbnid=fgjvSiFItncHfM:&amp;ved=0CAYQjRw&amp;url=http%3A%2F%2Fdiysolargreenhouses.com%2Fkids-science-projects-can-warm-your-heart%2F&amp;ei=8aQfU9_NMcKY0AGnwoHwCg&amp;psig=AFQjCNEkSNS2Ey5KoRso4MQfemOnJbkqhQ&amp;ust=139466912630627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a:r>
              <a:rPr lang="en-CA" altLang="en-US" smtClean="0"/>
              <a:t>Corrosion</a:t>
            </a:r>
          </a:p>
        </p:txBody>
      </p:sp>
      <p:sp>
        <p:nvSpPr>
          <p:cNvPr id="3075" name="Rectangle 3"/>
          <p:cNvSpPr>
            <a:spLocks noGrp="1" noChangeArrowheads="1"/>
          </p:cNvSpPr>
          <p:nvPr>
            <p:ph type="subTitle" idx="1"/>
          </p:nvPr>
        </p:nvSpPr>
        <p:spPr/>
        <p:txBody>
          <a:bodyPr/>
          <a:lstStyle/>
          <a:p>
            <a:r>
              <a:rPr lang="en-CA" altLang="en-US" i="1" smtClean="0"/>
              <a:t>1.9-1.10</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Combustion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5997146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699247" y="2248347"/>
            <a:ext cx="7987553" cy="3877815"/>
          </a:xfrm>
        </p:spPr>
        <p:txBody>
          <a:bodyPr>
            <a:normAutofit fontScale="92500"/>
          </a:bodyPr>
          <a:lstStyle/>
          <a:p>
            <a:r>
              <a:rPr lang="en-CA" altLang="en-US" b="1" dirty="0" smtClean="0">
                <a:solidFill>
                  <a:srgbClr val="FF0000"/>
                </a:solidFill>
              </a:rPr>
              <a:t>Combustion</a:t>
            </a:r>
            <a:r>
              <a:rPr lang="en-CA" altLang="en-US" dirty="0"/>
              <a:t> </a:t>
            </a:r>
            <a:r>
              <a:rPr lang="en-CA" altLang="en-US" dirty="0" smtClean="0"/>
              <a:t>is a chemical reaction where </a:t>
            </a:r>
            <a:r>
              <a:rPr lang="en-CA" altLang="en-US" dirty="0" smtClean="0"/>
              <a:t>a substance reacts rapidly with oxygen and releases energy</a:t>
            </a:r>
            <a:r>
              <a:rPr lang="en-CA" altLang="en-US" dirty="0" smtClean="0"/>
              <a:t>.</a:t>
            </a:r>
          </a:p>
          <a:p>
            <a:endParaRPr lang="en-CA" altLang="en-US" dirty="0" smtClean="0"/>
          </a:p>
          <a:p>
            <a:r>
              <a:rPr lang="en-CA" altLang="en-US" dirty="0" smtClean="0"/>
              <a:t>The energy may be in the form of heat and light</a:t>
            </a:r>
            <a:r>
              <a:rPr lang="en-CA" altLang="en-US" dirty="0" smtClean="0"/>
              <a:t>. The energy released from combustion is always greater than the amount of energy needed to get it started (</a:t>
            </a:r>
            <a:r>
              <a:rPr lang="en-CA" altLang="en-US" dirty="0" smtClean="0">
                <a:solidFill>
                  <a:srgbClr val="FF0000"/>
                </a:solidFill>
              </a:rPr>
              <a:t>exothermic</a:t>
            </a:r>
            <a:r>
              <a:rPr lang="en-CA" altLang="en-US" dirty="0" smtClean="0"/>
              <a:t>).</a:t>
            </a:r>
          </a:p>
          <a:p>
            <a:endParaRPr lang="en-CA" altLang="en-US" dirty="0" smtClean="0"/>
          </a:p>
          <a:p>
            <a:r>
              <a:rPr lang="en-CA" altLang="en-US" dirty="0" smtClean="0"/>
              <a:t>Many substances can act as </a:t>
            </a:r>
            <a:r>
              <a:rPr lang="en-CA" altLang="en-US" dirty="0" smtClean="0"/>
              <a:t>fuels because they burn readily.  </a:t>
            </a:r>
          </a:p>
          <a:p>
            <a:endParaRPr lang="en-CA" altLang="en-US" dirty="0" smtClean="0"/>
          </a:p>
          <a:p>
            <a:pPr marL="0" indent="0">
              <a:lnSpc>
                <a:spcPct val="70000"/>
              </a:lnSpc>
              <a:buNone/>
            </a:pPr>
            <a:r>
              <a:rPr lang="en-CA" altLang="en-US" dirty="0" smtClean="0"/>
              <a:t>	Ex. Wood, diesel oil, and kerosene</a:t>
            </a:r>
          </a:p>
          <a:p>
            <a:pPr>
              <a:lnSpc>
                <a:spcPct val="70000"/>
              </a:lnSpc>
              <a:buFontTx/>
              <a:buNone/>
            </a:pPr>
            <a:endParaRPr lang="en-CA" altLang="en-US" dirty="0" smtClean="0"/>
          </a:p>
        </p:txBody>
      </p:sp>
      <p:sp>
        <p:nvSpPr>
          <p:cNvPr id="11266" name="Rectangle 2"/>
          <p:cNvSpPr>
            <a:spLocks noGrp="1" noChangeArrowheads="1"/>
          </p:cNvSpPr>
          <p:nvPr>
            <p:ph type="title"/>
          </p:nvPr>
        </p:nvSpPr>
        <p:spPr/>
        <p:txBody>
          <a:bodyPr/>
          <a:lstStyle/>
          <a:p>
            <a:r>
              <a:rPr lang="en-CA" altLang="en-US" dirty="0" smtClean="0"/>
              <a:t>Combustion</a:t>
            </a:r>
            <a:endParaRPr lang="en-CA" altLang="en-US" dirty="0" smtClean="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fire triangle is a easy way to remember the three components of any combustion reaction.  To stop the fire you need to remove one of the three components.</a:t>
            </a:r>
            <a:endParaRPr lang="en-US" dirty="0"/>
          </a:p>
        </p:txBody>
      </p:sp>
      <p:sp>
        <p:nvSpPr>
          <p:cNvPr id="3" name="Title 2"/>
          <p:cNvSpPr>
            <a:spLocks noGrp="1"/>
          </p:cNvSpPr>
          <p:nvPr>
            <p:ph type="title"/>
          </p:nvPr>
        </p:nvSpPr>
        <p:spPr/>
        <p:txBody>
          <a:bodyPr/>
          <a:lstStyle/>
          <a:p>
            <a:r>
              <a:rPr lang="en-US" dirty="0" smtClean="0"/>
              <a:t>Fire Triangle</a:t>
            </a:r>
            <a:endParaRPr lang="en-US" dirty="0"/>
          </a:p>
        </p:txBody>
      </p:sp>
      <p:pic>
        <p:nvPicPr>
          <p:cNvPr id="40962" name="Picture 2" descr="http://www.elitefire.co.uk/news/wp-content/uploads/2013/04/Fire_triangle-300x25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3352800"/>
            <a:ext cx="2857500" cy="2457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538086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228600" y="2057400"/>
            <a:ext cx="8686800" cy="4572000"/>
          </a:xfrm>
        </p:spPr>
        <p:txBody>
          <a:bodyPr/>
          <a:lstStyle/>
          <a:p>
            <a:r>
              <a:rPr lang="en-CA" altLang="en-US" b="1" dirty="0" smtClean="0">
                <a:solidFill>
                  <a:schemeClr val="accent1"/>
                </a:solidFill>
              </a:rPr>
              <a:t>Fossil fuels</a:t>
            </a:r>
            <a:r>
              <a:rPr lang="en-CA" altLang="en-US" dirty="0" smtClean="0"/>
              <a:t> were formed from plants, animals, and micro-organisms that lived millions of years ago</a:t>
            </a:r>
            <a:r>
              <a:rPr lang="en-CA" altLang="en-US" dirty="0" smtClean="0"/>
              <a:t>.  The dead matters energy was sealed up in sediment.</a:t>
            </a:r>
            <a:endParaRPr lang="en-CA" altLang="en-US" dirty="0" smtClean="0"/>
          </a:p>
          <a:p>
            <a:pPr lvl="1">
              <a:buFont typeface="Wingdings" panose="05000000000000000000" pitchFamily="2" charset="2"/>
              <a:buChar char="v"/>
            </a:pPr>
            <a:r>
              <a:rPr lang="en-CA" altLang="en-US" dirty="0" smtClean="0"/>
              <a:t>Include: </a:t>
            </a:r>
            <a:r>
              <a:rPr lang="en-CA" altLang="en-US" dirty="0" smtClean="0"/>
              <a:t>coal, oil, natural gas and gasoline</a:t>
            </a:r>
            <a:r>
              <a:rPr lang="en-CA" altLang="en-US" dirty="0" smtClean="0"/>
              <a:t>.</a:t>
            </a:r>
            <a:endParaRPr lang="en-CA" altLang="en-US" dirty="0" smtClean="0"/>
          </a:p>
          <a:p>
            <a:endParaRPr lang="en-CA" altLang="en-US" dirty="0" smtClean="0"/>
          </a:p>
          <a:p>
            <a:r>
              <a:rPr lang="en-CA" altLang="en-US" dirty="0" smtClean="0"/>
              <a:t>Fossil fuels are made up of </a:t>
            </a:r>
            <a:r>
              <a:rPr lang="en-CA" altLang="en-US" dirty="0" smtClean="0">
                <a:solidFill>
                  <a:srgbClr val="FF0000"/>
                </a:solidFill>
              </a:rPr>
              <a:t>hydrocarbons</a:t>
            </a:r>
            <a:r>
              <a:rPr lang="en-CA" altLang="en-US" dirty="0" smtClean="0"/>
              <a:t>, which are compounds that contain hydrogen and carbon.</a:t>
            </a:r>
            <a:endParaRPr lang="en-CA" altLang="en-US" dirty="0" smtClean="0"/>
          </a:p>
          <a:p>
            <a:endParaRPr lang="en-CA" altLang="en-US" dirty="0" smtClean="0"/>
          </a:p>
          <a:p>
            <a:r>
              <a:rPr lang="en-CA" altLang="en-US" dirty="0" smtClean="0"/>
              <a:t>When fossil fuels are burned:</a:t>
            </a:r>
          </a:p>
          <a:p>
            <a:pPr>
              <a:buFontTx/>
              <a:buNone/>
            </a:pPr>
            <a:r>
              <a:rPr lang="en-CA" altLang="en-US" dirty="0" smtClean="0">
                <a:solidFill>
                  <a:schemeClr val="tx2"/>
                </a:solidFill>
              </a:rPr>
              <a:t>Hydrocarbon + Oxygen </a:t>
            </a:r>
            <a:r>
              <a:rPr lang="en-CA" altLang="en-US" dirty="0" smtClean="0">
                <a:solidFill>
                  <a:schemeClr val="tx2"/>
                </a:solidFill>
                <a:sym typeface="Wingdings" pitchFamily="2" charset="2"/>
              </a:rPr>
              <a:t> Carbon dioxide + water</a:t>
            </a:r>
            <a:endParaRPr lang="en-CA" altLang="en-US" dirty="0" smtClean="0">
              <a:solidFill>
                <a:schemeClr val="tx2"/>
              </a:solidFill>
            </a:endParaRPr>
          </a:p>
          <a:p>
            <a:pPr>
              <a:buFontTx/>
              <a:buNone/>
            </a:pPr>
            <a:endParaRPr lang="en-CA" altLang="en-US" dirty="0" smtClean="0">
              <a:solidFill>
                <a:schemeClr val="tx2"/>
              </a:solidFill>
            </a:endParaRPr>
          </a:p>
          <a:p>
            <a:pPr>
              <a:lnSpc>
                <a:spcPct val="70000"/>
              </a:lnSpc>
              <a:buFontTx/>
              <a:buNone/>
            </a:pPr>
            <a:endParaRPr lang="en-CA" altLang="en-US" dirty="0" smtClean="0"/>
          </a:p>
        </p:txBody>
      </p:sp>
      <p:sp>
        <p:nvSpPr>
          <p:cNvPr id="12290" name="Rectangle 2"/>
          <p:cNvSpPr>
            <a:spLocks noGrp="1" noChangeArrowheads="1"/>
          </p:cNvSpPr>
          <p:nvPr>
            <p:ph type="title"/>
          </p:nvPr>
        </p:nvSpPr>
        <p:spPr/>
        <p:txBody>
          <a:bodyPr/>
          <a:lstStyle/>
          <a:p>
            <a:pPr algn="l"/>
            <a:r>
              <a:rPr lang="en-CA" altLang="en-US" sz="5000" dirty="0" smtClean="0"/>
              <a:t>Fossil </a:t>
            </a:r>
            <a:r>
              <a:rPr lang="en-CA" altLang="en-US" sz="5000" dirty="0" smtClean="0"/>
              <a:t>Fuels</a:t>
            </a:r>
          </a:p>
        </p:txBody>
      </p:sp>
      <p:pic>
        <p:nvPicPr>
          <p:cNvPr id="12293" name="Picture 5" descr="http://www.tshirtvortex.net/wp-content/uploads/Fossil-Fuels.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228600"/>
            <a:ext cx="1871663" cy="18716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39938" name="Picture 2" descr="http://a1.s6img.com/cdn/box_002/post_12/261161_3991908_l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609599"/>
            <a:ext cx="5715000" cy="5715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15749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228600" y="2286000"/>
            <a:ext cx="8915400" cy="4953000"/>
          </a:xfrm>
        </p:spPr>
        <p:txBody>
          <a:bodyPr/>
          <a:lstStyle/>
          <a:p>
            <a:pPr>
              <a:spcBef>
                <a:spcPct val="0"/>
              </a:spcBef>
              <a:buClrTx/>
            </a:pPr>
            <a:r>
              <a:rPr lang="en-CA" altLang="en-US" dirty="0" smtClean="0"/>
              <a:t>Pollution would not be a huge problem if fossil fuels were made of pure </a:t>
            </a:r>
            <a:r>
              <a:rPr lang="en-CA" altLang="en-US" dirty="0" smtClean="0"/>
              <a:t>hydrocarbons, unfortunately fossil </a:t>
            </a:r>
            <a:r>
              <a:rPr lang="en-CA" altLang="en-US" dirty="0" smtClean="0"/>
              <a:t>fuels are normally mixtures of different substances</a:t>
            </a:r>
            <a:r>
              <a:rPr lang="en-CA" altLang="en-US" dirty="0" smtClean="0"/>
              <a:t>.</a:t>
            </a:r>
          </a:p>
          <a:p>
            <a:pPr>
              <a:spcBef>
                <a:spcPct val="0"/>
              </a:spcBef>
              <a:buClrTx/>
            </a:pPr>
            <a:endParaRPr lang="en-CA" altLang="en-US" dirty="0" smtClean="0"/>
          </a:p>
          <a:p>
            <a:pPr>
              <a:spcBef>
                <a:spcPct val="0"/>
              </a:spcBef>
              <a:buClrTx/>
            </a:pPr>
            <a:r>
              <a:rPr lang="en-CA" altLang="en-US" dirty="0" smtClean="0"/>
              <a:t>The chemical action of combustion can be less efficient if there is not enough oxygen or heat</a:t>
            </a:r>
            <a:r>
              <a:rPr lang="en-CA" altLang="en-US" dirty="0" smtClean="0"/>
              <a:t>.</a:t>
            </a:r>
          </a:p>
          <a:p>
            <a:pPr>
              <a:spcBef>
                <a:spcPct val="0"/>
              </a:spcBef>
              <a:buClrTx/>
            </a:pPr>
            <a:endParaRPr lang="en-CA" altLang="en-US" dirty="0" smtClean="0"/>
          </a:p>
          <a:p>
            <a:pPr>
              <a:buFontTx/>
              <a:buNone/>
            </a:pPr>
            <a:r>
              <a:rPr lang="en-CA" altLang="en-US" sz="2400" dirty="0" smtClean="0">
                <a:solidFill>
                  <a:schemeClr val="tx2"/>
                </a:solidFill>
              </a:rPr>
              <a:t>Hydrocarbon + Not enough Oxygen </a:t>
            </a:r>
            <a:r>
              <a:rPr lang="en-CA" altLang="en-US" sz="2400" dirty="0" smtClean="0">
                <a:solidFill>
                  <a:schemeClr val="tx2"/>
                </a:solidFill>
                <a:sym typeface="Wingdings" pitchFamily="2" charset="2"/>
              </a:rPr>
              <a:t> Carbon monoxide + water</a:t>
            </a:r>
          </a:p>
          <a:p>
            <a:r>
              <a:rPr lang="en-CA" altLang="en-US" dirty="0" smtClean="0">
                <a:solidFill>
                  <a:srgbClr val="FF0000"/>
                </a:solidFill>
              </a:rPr>
              <a:t>Carbon Monoxide </a:t>
            </a:r>
            <a:r>
              <a:rPr lang="en-CA" altLang="en-US" dirty="0" smtClean="0"/>
              <a:t>is a poisonous gas harmful to the environment.</a:t>
            </a:r>
          </a:p>
          <a:p>
            <a:pPr>
              <a:spcBef>
                <a:spcPct val="0"/>
              </a:spcBef>
              <a:buClrTx/>
              <a:buFontTx/>
              <a:buNone/>
            </a:pPr>
            <a:endParaRPr lang="en-CA" altLang="en-US" dirty="0" smtClean="0"/>
          </a:p>
          <a:p>
            <a:pPr>
              <a:spcBef>
                <a:spcPct val="0"/>
              </a:spcBef>
              <a:buClrTx/>
              <a:buFontTx/>
              <a:buNone/>
            </a:pPr>
            <a:endParaRPr lang="en-CA" altLang="en-US" dirty="0" smtClean="0"/>
          </a:p>
        </p:txBody>
      </p:sp>
      <p:sp>
        <p:nvSpPr>
          <p:cNvPr id="13314" name="Rectangle 2"/>
          <p:cNvSpPr>
            <a:spLocks noGrp="1" noChangeArrowheads="1"/>
          </p:cNvSpPr>
          <p:nvPr>
            <p:ph type="title"/>
          </p:nvPr>
        </p:nvSpPr>
        <p:spPr/>
        <p:txBody>
          <a:bodyPr/>
          <a:lstStyle/>
          <a:p>
            <a:r>
              <a:rPr lang="en-CA" altLang="en-US" smtClean="0"/>
              <a:t>Combustion and Air Pollution</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228600" y="2057400"/>
            <a:ext cx="8686800" cy="2743200"/>
          </a:xfrm>
        </p:spPr>
        <p:txBody>
          <a:bodyPr/>
          <a:lstStyle/>
          <a:p>
            <a:pPr>
              <a:spcBef>
                <a:spcPct val="0"/>
              </a:spcBef>
              <a:buClrTx/>
            </a:pPr>
            <a:r>
              <a:rPr lang="en-CA" altLang="en-US" dirty="0" smtClean="0"/>
              <a:t>Car engines burn gas producing CO</a:t>
            </a:r>
            <a:r>
              <a:rPr lang="en-CA" altLang="en-US" dirty="0" smtClean="0"/>
              <a:t>.</a:t>
            </a:r>
          </a:p>
          <a:p>
            <a:pPr>
              <a:spcBef>
                <a:spcPct val="0"/>
              </a:spcBef>
              <a:buClrTx/>
            </a:pPr>
            <a:r>
              <a:rPr lang="en-CA" altLang="en-US" dirty="0" smtClean="0"/>
              <a:t>This </a:t>
            </a:r>
            <a:r>
              <a:rPr lang="en-CA" altLang="en-US" dirty="0" smtClean="0"/>
              <a:t>increases the greenhouse effect</a:t>
            </a:r>
            <a:r>
              <a:rPr lang="en-CA" altLang="en-US" dirty="0" smtClean="0"/>
              <a:t>.</a:t>
            </a:r>
          </a:p>
          <a:p>
            <a:pPr>
              <a:spcBef>
                <a:spcPct val="0"/>
              </a:spcBef>
              <a:buClrTx/>
            </a:pPr>
            <a:r>
              <a:rPr lang="en-CA" altLang="en-US" dirty="0" smtClean="0"/>
              <a:t>This </a:t>
            </a:r>
            <a:r>
              <a:rPr lang="en-CA" altLang="en-US" dirty="0" smtClean="0"/>
              <a:t>increased greenhouse effect causes global warming and produces </a:t>
            </a:r>
            <a:r>
              <a:rPr lang="en-CA" altLang="en-US" dirty="0" smtClean="0"/>
              <a:t>other substances like carbon </a:t>
            </a:r>
            <a:r>
              <a:rPr lang="en-CA" altLang="en-US" dirty="0" smtClean="0"/>
              <a:t>monoxide, smaller hydrocarbons, sulphur dioxides, and nitrogen oxide</a:t>
            </a:r>
            <a:r>
              <a:rPr lang="en-CA" altLang="en-US" dirty="0" smtClean="0"/>
              <a:t>.  All of these are dangerous to the environment, including people.</a:t>
            </a:r>
            <a:endParaRPr lang="en-CA" altLang="en-US" dirty="0" smtClean="0"/>
          </a:p>
          <a:p>
            <a:pPr marL="609600" indent="-609600">
              <a:spcBef>
                <a:spcPct val="0"/>
              </a:spcBef>
              <a:buClrTx/>
              <a:buFontTx/>
              <a:buNone/>
            </a:pPr>
            <a:endParaRPr lang="en-CA" altLang="en-US" dirty="0" smtClean="0"/>
          </a:p>
          <a:p>
            <a:pPr marL="609600" indent="-609600">
              <a:spcBef>
                <a:spcPct val="0"/>
              </a:spcBef>
              <a:buClrTx/>
              <a:buFontTx/>
              <a:buNone/>
            </a:pPr>
            <a:endParaRPr lang="en-CA" altLang="en-US" dirty="0" smtClean="0"/>
          </a:p>
        </p:txBody>
      </p:sp>
      <p:sp>
        <p:nvSpPr>
          <p:cNvPr id="14338" name="Rectangle 2"/>
          <p:cNvSpPr>
            <a:spLocks noGrp="1" noChangeArrowheads="1"/>
          </p:cNvSpPr>
          <p:nvPr>
            <p:ph type="title"/>
          </p:nvPr>
        </p:nvSpPr>
        <p:spPr>
          <a:xfrm>
            <a:off x="838200" y="381000"/>
            <a:ext cx="7620000" cy="1143000"/>
          </a:xfrm>
        </p:spPr>
        <p:txBody>
          <a:bodyPr/>
          <a:lstStyle/>
          <a:p>
            <a:r>
              <a:rPr lang="en-CA" altLang="en-US" sz="4500" dirty="0" smtClean="0"/>
              <a:t>Car Combustion and Air Pollution</a:t>
            </a:r>
          </a:p>
        </p:txBody>
      </p:sp>
      <p:pic>
        <p:nvPicPr>
          <p:cNvPr id="14341" name="Picture 5" descr="http://www.chemistryland.com/CHM107Lab/Exp02_Exhaust/ExhaustVap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495800"/>
            <a:ext cx="2933700" cy="21533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609600" y="1905000"/>
            <a:ext cx="7772400" cy="3505200"/>
          </a:xfrm>
        </p:spPr>
        <p:txBody>
          <a:bodyPr/>
          <a:lstStyle/>
          <a:p>
            <a:r>
              <a:rPr lang="en-US" altLang="en-US" dirty="0" smtClean="0"/>
              <a:t>CO</a:t>
            </a:r>
            <a:r>
              <a:rPr lang="en-US" altLang="en-US" baseline="-25000" dirty="0" smtClean="0"/>
              <a:t>2</a:t>
            </a:r>
            <a:r>
              <a:rPr lang="en-US" altLang="en-US" dirty="0" smtClean="0"/>
              <a:t> in the atmosphere acts like the glass in a greenhouse, trapping in the heat.</a:t>
            </a:r>
          </a:p>
          <a:p>
            <a:r>
              <a:rPr lang="en-US" altLang="en-US" dirty="0" smtClean="0"/>
              <a:t>This causes an increase in the Earth’s temperature.</a:t>
            </a:r>
          </a:p>
          <a:p>
            <a:r>
              <a:rPr lang="en-US" altLang="en-US" dirty="0" smtClean="0"/>
              <a:t>Average Earth’s temperature is 15</a:t>
            </a:r>
            <a:r>
              <a:rPr lang="en-US" altLang="en-US" baseline="30000" dirty="0" smtClean="0"/>
              <a:t>o</a:t>
            </a:r>
            <a:r>
              <a:rPr lang="en-US" altLang="en-US" dirty="0" smtClean="0"/>
              <a:t>C</a:t>
            </a:r>
          </a:p>
        </p:txBody>
      </p:sp>
      <p:sp>
        <p:nvSpPr>
          <p:cNvPr id="15362" name="Rectangle 2"/>
          <p:cNvSpPr>
            <a:spLocks noGrp="1" noChangeArrowheads="1"/>
          </p:cNvSpPr>
          <p:nvPr>
            <p:ph type="title"/>
          </p:nvPr>
        </p:nvSpPr>
        <p:spPr/>
        <p:txBody>
          <a:bodyPr/>
          <a:lstStyle/>
          <a:p>
            <a:r>
              <a:rPr lang="en-US" altLang="en-US" sz="4000" dirty="0" smtClean="0"/>
              <a:t>What is the Greenhouse Effect?</a:t>
            </a:r>
          </a:p>
        </p:txBody>
      </p:sp>
      <p:pic>
        <p:nvPicPr>
          <p:cNvPr id="15367" name="Picture 7" descr="http://diysolargreenhouses.com/wp-content/uploads/2013/05/greenhouse-effect-for-kids-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4612" y="3581400"/>
            <a:ext cx="4695825" cy="310371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lstStyle/>
          <a:p>
            <a:r>
              <a:rPr lang="en-CA" altLang="en-US" dirty="0" smtClean="0"/>
              <a:t>Answer questions 1-5 on page 39</a:t>
            </a:r>
          </a:p>
          <a:p>
            <a:pPr algn="r">
              <a:buFontTx/>
              <a:buNone/>
            </a:pPr>
            <a:r>
              <a:rPr lang="en-CA" altLang="en-US" sz="4400" i="1" dirty="0" smtClean="0">
                <a:solidFill>
                  <a:schemeClr val="tx2"/>
                </a:solidFill>
              </a:rPr>
              <a:t>Chapter 1 Review Questions:</a:t>
            </a:r>
          </a:p>
          <a:p>
            <a:r>
              <a:rPr lang="en-CA" altLang="en-US" dirty="0" smtClean="0"/>
              <a:t>Answer questions pages 40-41:</a:t>
            </a:r>
          </a:p>
          <a:p>
            <a:pPr>
              <a:buFontTx/>
              <a:buNone/>
            </a:pPr>
            <a:r>
              <a:rPr lang="en-CA" altLang="en-US" dirty="0" smtClean="0"/>
              <a:t>3, 4, 5, </a:t>
            </a:r>
            <a:r>
              <a:rPr lang="en-CA" altLang="en-US" dirty="0" smtClean="0"/>
              <a:t>6, </a:t>
            </a:r>
            <a:r>
              <a:rPr lang="en-CA" altLang="en-US" dirty="0" smtClean="0"/>
              <a:t>7, </a:t>
            </a:r>
            <a:r>
              <a:rPr lang="en-CA" altLang="en-US" dirty="0" smtClean="0"/>
              <a:t>12, 13, </a:t>
            </a:r>
            <a:r>
              <a:rPr lang="en-CA" altLang="en-US" dirty="0" smtClean="0"/>
              <a:t>16</a:t>
            </a:r>
          </a:p>
          <a:p>
            <a:pPr>
              <a:buFontTx/>
              <a:buNone/>
            </a:pPr>
            <a:endParaRPr lang="en-CA" altLang="en-US" dirty="0" smtClean="0"/>
          </a:p>
          <a:p>
            <a:pPr>
              <a:buFontTx/>
              <a:buNone/>
            </a:pPr>
            <a:r>
              <a:rPr lang="en-CA" altLang="en-US" dirty="0" smtClean="0"/>
              <a:t>Bill Nye video – </a:t>
            </a:r>
            <a:r>
              <a:rPr lang="en-CA" altLang="en-US" u="sng" dirty="0" smtClean="0"/>
              <a:t>Chemical Reactions</a:t>
            </a:r>
          </a:p>
          <a:p>
            <a:pPr>
              <a:buFontTx/>
              <a:buNone/>
            </a:pPr>
            <a:endParaRPr lang="en-CA" altLang="en-US" i="1" dirty="0" smtClean="0">
              <a:solidFill>
                <a:schemeClr val="accent1"/>
              </a:solidFill>
            </a:endParaRPr>
          </a:p>
        </p:txBody>
      </p:sp>
      <p:sp>
        <p:nvSpPr>
          <p:cNvPr id="17410" name="Rectangle 2"/>
          <p:cNvSpPr>
            <a:spLocks noGrp="1" noChangeArrowheads="1"/>
          </p:cNvSpPr>
          <p:nvPr>
            <p:ph type="title"/>
          </p:nvPr>
        </p:nvSpPr>
        <p:spPr/>
        <p:txBody>
          <a:bodyPr/>
          <a:lstStyle/>
          <a:p>
            <a:r>
              <a:rPr lang="en-CA" altLang="en-US" smtClean="0"/>
              <a:t>Classwork</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p:txBody>
          <a:bodyPr/>
          <a:lstStyle/>
          <a:p>
            <a:pPr>
              <a:buFontTx/>
              <a:buNone/>
            </a:pPr>
            <a:r>
              <a:rPr lang="en-US" altLang="en-US" smtClean="0">
                <a:latin typeface="Comic Sans MS" pitchFamily="66" charset="0"/>
              </a:rPr>
              <a:t>3.a)  A physical property is any characteristic of a substance that does not depend on the effect of other substances. A chemical property describes how a substance will interact with another substance.</a:t>
            </a:r>
          </a:p>
          <a:p>
            <a:pPr>
              <a:buFontTx/>
              <a:buNone/>
            </a:pPr>
            <a:r>
              <a:rPr lang="en-US" altLang="en-US" smtClean="0">
                <a:latin typeface="Comic Sans MS" pitchFamily="66" charset="0"/>
              </a:rPr>
              <a:t>3.b)  Wood is brown and burns. Baking soda is white and reacts with acid.</a:t>
            </a:r>
          </a:p>
        </p:txBody>
      </p:sp>
      <p:sp>
        <p:nvSpPr>
          <p:cNvPr id="18434" name="Rectangle 2"/>
          <p:cNvSpPr>
            <a:spLocks noGrp="1" noChangeArrowheads="1"/>
          </p:cNvSpPr>
          <p:nvPr>
            <p:ph type="title"/>
          </p:nvPr>
        </p:nvSpPr>
        <p:spPr/>
        <p:txBody>
          <a:bodyPr/>
          <a:lstStyle/>
          <a:p>
            <a:r>
              <a:rPr lang="en-US" altLang="en-US" smtClean="0"/>
              <a:t>Page 40 Answers</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lstStyle/>
          <a:p>
            <a:pPr>
              <a:lnSpc>
                <a:spcPct val="90000"/>
              </a:lnSpc>
            </a:pPr>
            <a:r>
              <a:rPr lang="en-CA" altLang="en-US" b="1" dirty="0" smtClean="0">
                <a:solidFill>
                  <a:schemeClr val="accent1"/>
                </a:solidFill>
              </a:rPr>
              <a:t>Corrosion</a:t>
            </a:r>
            <a:r>
              <a:rPr lang="en-CA" altLang="en-US" dirty="0" smtClean="0"/>
              <a:t> is the slow chemical change that occurs when a metal reacts with oxygen from the air.  </a:t>
            </a:r>
            <a:endParaRPr lang="en-CA" altLang="en-US" dirty="0" smtClean="0"/>
          </a:p>
          <a:p>
            <a:pPr>
              <a:lnSpc>
                <a:spcPct val="90000"/>
              </a:lnSpc>
            </a:pPr>
            <a:r>
              <a:rPr lang="en-CA" altLang="en-US" dirty="0" smtClean="0"/>
              <a:t>This </a:t>
            </a:r>
            <a:r>
              <a:rPr lang="en-CA" altLang="en-US" dirty="0" smtClean="0"/>
              <a:t>chemical reaction forms a new substance called an oxide</a:t>
            </a:r>
            <a:r>
              <a:rPr lang="en-CA" altLang="en-US" dirty="0" smtClean="0"/>
              <a:t>.</a:t>
            </a:r>
          </a:p>
          <a:p>
            <a:pPr>
              <a:lnSpc>
                <a:spcPct val="90000"/>
              </a:lnSpc>
              <a:buFontTx/>
              <a:buNone/>
            </a:pPr>
            <a:endParaRPr lang="en-CA" altLang="en-US" dirty="0" smtClean="0"/>
          </a:p>
          <a:p>
            <a:pPr>
              <a:lnSpc>
                <a:spcPct val="90000"/>
              </a:lnSpc>
              <a:buFontTx/>
              <a:buNone/>
            </a:pPr>
            <a:r>
              <a:rPr lang="en-CA" altLang="en-US" dirty="0" smtClean="0"/>
              <a:t>Different kinds of corrosion:</a:t>
            </a:r>
          </a:p>
          <a:p>
            <a:pPr lvl="1">
              <a:lnSpc>
                <a:spcPct val="90000"/>
              </a:lnSpc>
            </a:pPr>
            <a:r>
              <a:rPr lang="en-CA" altLang="en-US" dirty="0" smtClean="0"/>
              <a:t>Rusting</a:t>
            </a:r>
          </a:p>
          <a:p>
            <a:pPr lvl="1">
              <a:lnSpc>
                <a:spcPct val="90000"/>
              </a:lnSpc>
            </a:pPr>
            <a:r>
              <a:rPr lang="en-CA" altLang="en-US" dirty="0" smtClean="0"/>
              <a:t>Aluminum corrosion</a:t>
            </a:r>
          </a:p>
          <a:p>
            <a:pPr lvl="1">
              <a:lnSpc>
                <a:spcPct val="90000"/>
              </a:lnSpc>
            </a:pPr>
            <a:r>
              <a:rPr lang="en-CA" altLang="en-US" dirty="0" smtClean="0"/>
              <a:t>Silver tarnish</a:t>
            </a:r>
          </a:p>
        </p:txBody>
      </p:sp>
      <p:sp>
        <p:nvSpPr>
          <p:cNvPr id="4098" name="Rectangle 2"/>
          <p:cNvSpPr>
            <a:spLocks noGrp="1" noChangeArrowheads="1"/>
          </p:cNvSpPr>
          <p:nvPr>
            <p:ph type="title"/>
          </p:nvPr>
        </p:nvSpPr>
        <p:spPr/>
        <p:txBody>
          <a:bodyPr/>
          <a:lstStyle/>
          <a:p>
            <a:r>
              <a:rPr lang="en-CA" altLang="en-US" dirty="0" smtClean="0"/>
              <a:t>What is corrosion? </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pPr>
              <a:buFontTx/>
              <a:buNone/>
            </a:pPr>
            <a:r>
              <a:rPr lang="en-US" altLang="en-US" smtClean="0">
                <a:latin typeface="Comic Sans MS" pitchFamily="66" charset="0"/>
              </a:rPr>
              <a:t>4.a) reactants</a:t>
            </a:r>
          </a:p>
          <a:p>
            <a:pPr>
              <a:buFontTx/>
              <a:buNone/>
            </a:pPr>
            <a:r>
              <a:rPr lang="en-US" altLang="en-US" smtClean="0">
                <a:latin typeface="Comic Sans MS" pitchFamily="66" charset="0"/>
              </a:rPr>
              <a:t>	b) products</a:t>
            </a:r>
          </a:p>
          <a:p>
            <a:pPr>
              <a:buFontTx/>
              <a:buNone/>
            </a:pPr>
            <a:r>
              <a:rPr lang="en-US" altLang="en-US" smtClean="0">
                <a:latin typeface="Comic Sans MS" pitchFamily="66" charset="0"/>
              </a:rPr>
              <a:t>	c) chemical change</a:t>
            </a:r>
          </a:p>
          <a:p>
            <a:pPr>
              <a:buFontTx/>
              <a:buNone/>
            </a:pPr>
            <a:r>
              <a:rPr lang="en-US" altLang="en-US" smtClean="0">
                <a:latin typeface="Comic Sans MS" pitchFamily="66" charset="0"/>
              </a:rPr>
              <a:t>	d) physical change</a:t>
            </a:r>
          </a:p>
          <a:p>
            <a:pPr>
              <a:buFontTx/>
              <a:buNone/>
            </a:pPr>
            <a:r>
              <a:rPr lang="en-US" altLang="en-US" smtClean="0">
                <a:latin typeface="Comic Sans MS" pitchFamily="66" charset="0"/>
              </a:rPr>
              <a:t>	e) soluble</a:t>
            </a:r>
          </a:p>
          <a:p>
            <a:pPr>
              <a:buFontTx/>
              <a:buNone/>
            </a:pPr>
            <a:r>
              <a:rPr lang="en-US" altLang="en-US" smtClean="0">
                <a:latin typeface="Comic Sans MS" pitchFamily="66" charset="0"/>
              </a:rPr>
              <a:t>	f) brittle </a:t>
            </a:r>
          </a:p>
        </p:txBody>
      </p:sp>
      <p:sp>
        <p:nvSpPr>
          <p:cNvPr id="19458" name="Rectangle 2"/>
          <p:cNvSpPr>
            <a:spLocks noGrp="1" noChangeArrowheads="1"/>
          </p:cNvSpPr>
          <p:nvPr>
            <p:ph type="title"/>
          </p:nvPr>
        </p:nvSpPr>
        <p:spPr/>
        <p:txBody>
          <a:bodyPr/>
          <a:lstStyle/>
          <a:p>
            <a:r>
              <a:rPr lang="en-US" altLang="en-US" smtClean="0"/>
              <a:t>Page 40 Answers</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685800" y="1752600"/>
            <a:ext cx="7772400" cy="5105400"/>
          </a:xfrm>
        </p:spPr>
        <p:txBody>
          <a:bodyPr/>
          <a:lstStyle/>
          <a:p>
            <a:pPr>
              <a:lnSpc>
                <a:spcPct val="90000"/>
              </a:lnSpc>
              <a:buFontTx/>
              <a:buNone/>
            </a:pPr>
            <a:r>
              <a:rPr lang="en-US" altLang="en-US" smtClean="0">
                <a:latin typeface="Comic Sans MS" pitchFamily="66" charset="0"/>
              </a:rPr>
              <a:t>5.a) A chemical change produces a new substance.</a:t>
            </a:r>
          </a:p>
          <a:p>
            <a:pPr>
              <a:lnSpc>
                <a:spcPct val="90000"/>
              </a:lnSpc>
              <a:buFontTx/>
              <a:buNone/>
            </a:pPr>
            <a:r>
              <a:rPr lang="en-US" altLang="en-US" smtClean="0">
                <a:latin typeface="Comic Sans MS" pitchFamily="66" charset="0"/>
              </a:rPr>
              <a:t>	b) The formation of frost is a physical change.</a:t>
            </a:r>
          </a:p>
          <a:p>
            <a:pPr>
              <a:lnSpc>
                <a:spcPct val="90000"/>
              </a:lnSpc>
              <a:buFontTx/>
              <a:buNone/>
            </a:pPr>
            <a:r>
              <a:rPr lang="en-US" altLang="en-US" smtClean="0">
                <a:latin typeface="Comic Sans MS" pitchFamily="66" charset="0"/>
              </a:rPr>
              <a:t>	c) A chemical change may produce a new substance called a “precipitate”.</a:t>
            </a:r>
          </a:p>
          <a:p>
            <a:pPr>
              <a:lnSpc>
                <a:spcPct val="90000"/>
              </a:lnSpc>
              <a:buFontTx/>
              <a:buNone/>
            </a:pPr>
            <a:r>
              <a:rPr lang="en-US" altLang="en-US" smtClean="0">
                <a:latin typeface="Comic Sans MS" pitchFamily="66" charset="0"/>
              </a:rPr>
              <a:t>	d) A new colour may indicate a physical or chemical change.</a:t>
            </a:r>
          </a:p>
          <a:p>
            <a:pPr>
              <a:lnSpc>
                <a:spcPct val="90000"/>
              </a:lnSpc>
              <a:buFontTx/>
              <a:buNone/>
            </a:pPr>
            <a:r>
              <a:rPr lang="en-US" altLang="en-US" smtClean="0">
                <a:latin typeface="Comic Sans MS" pitchFamily="66" charset="0"/>
              </a:rPr>
              <a:t>	e) Ability to react with acid is an example of a chemical property. </a:t>
            </a:r>
          </a:p>
        </p:txBody>
      </p:sp>
      <p:sp>
        <p:nvSpPr>
          <p:cNvPr id="20482" name="Rectangle 2"/>
          <p:cNvSpPr>
            <a:spLocks noGrp="1" noChangeArrowheads="1"/>
          </p:cNvSpPr>
          <p:nvPr>
            <p:ph type="title"/>
          </p:nvPr>
        </p:nvSpPr>
        <p:spPr/>
        <p:txBody>
          <a:bodyPr/>
          <a:lstStyle/>
          <a:p>
            <a:r>
              <a:rPr lang="en-US" altLang="en-US" smtClean="0"/>
              <a:t>Page 40 Answers</a:t>
            </a: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685800" y="1752600"/>
            <a:ext cx="7772400" cy="4876800"/>
          </a:xfrm>
        </p:spPr>
        <p:txBody>
          <a:bodyPr/>
          <a:lstStyle/>
          <a:p>
            <a:pPr>
              <a:lnSpc>
                <a:spcPct val="90000"/>
              </a:lnSpc>
              <a:buFontTx/>
              <a:buNone/>
            </a:pPr>
            <a:r>
              <a:rPr lang="en-US" altLang="en-US" smtClean="0">
                <a:latin typeface="Comic Sans MS" pitchFamily="66" charset="0"/>
              </a:rPr>
              <a:t>5.f) No substances are safe to taste in the lab.</a:t>
            </a:r>
          </a:p>
          <a:p>
            <a:pPr>
              <a:lnSpc>
                <a:spcPct val="90000"/>
              </a:lnSpc>
              <a:buFontTx/>
              <a:buNone/>
            </a:pPr>
            <a:r>
              <a:rPr lang="en-US" altLang="en-US" smtClean="0">
                <a:latin typeface="Comic Sans MS" pitchFamily="66" charset="0"/>
              </a:rPr>
              <a:t>	g) Malleability is a physical property.</a:t>
            </a:r>
          </a:p>
          <a:p>
            <a:pPr>
              <a:lnSpc>
                <a:spcPct val="90000"/>
              </a:lnSpc>
              <a:buFontTx/>
              <a:buNone/>
            </a:pPr>
            <a:r>
              <a:rPr lang="en-US" altLang="en-US" smtClean="0">
                <a:latin typeface="Comic Sans MS" pitchFamily="66" charset="0"/>
              </a:rPr>
              <a:t>	h) A physical change is a change of state or form.</a:t>
            </a:r>
          </a:p>
          <a:p>
            <a:pPr>
              <a:lnSpc>
                <a:spcPct val="90000"/>
              </a:lnSpc>
              <a:buFontTx/>
              <a:buNone/>
            </a:pPr>
            <a:r>
              <a:rPr lang="en-US" altLang="en-US" smtClean="0">
                <a:latin typeface="Comic Sans MS" pitchFamily="66" charset="0"/>
              </a:rPr>
              <a:t>	i) Corrosion is the reaction of a metal with oxygen in the air.</a:t>
            </a:r>
          </a:p>
          <a:p>
            <a:pPr>
              <a:lnSpc>
                <a:spcPct val="90000"/>
              </a:lnSpc>
              <a:buFontTx/>
              <a:buNone/>
            </a:pPr>
            <a:r>
              <a:rPr lang="en-US" altLang="en-US" smtClean="0">
                <a:latin typeface="Comic Sans MS" pitchFamily="66" charset="0"/>
              </a:rPr>
              <a:t>	j) Goggles may be taken off if all students have finished their experiments and cleaned up. </a:t>
            </a:r>
          </a:p>
        </p:txBody>
      </p:sp>
      <p:sp>
        <p:nvSpPr>
          <p:cNvPr id="21506" name="Rectangle 2"/>
          <p:cNvSpPr>
            <a:spLocks noGrp="1" noChangeArrowheads="1"/>
          </p:cNvSpPr>
          <p:nvPr>
            <p:ph type="title"/>
          </p:nvPr>
        </p:nvSpPr>
        <p:spPr/>
        <p:txBody>
          <a:bodyPr/>
          <a:lstStyle/>
          <a:p>
            <a:r>
              <a:rPr lang="en-US" altLang="en-US" smtClean="0"/>
              <a:t>Page 40 Answers</a:t>
            </a: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pPr>
              <a:buFontTx/>
              <a:buNone/>
            </a:pPr>
            <a:r>
              <a:rPr lang="en-US" altLang="en-US" smtClean="0">
                <a:latin typeface="Comic Sans MS" pitchFamily="66" charset="0"/>
              </a:rPr>
              <a:t>6. Five clues that indicate a chemical change are:</a:t>
            </a:r>
          </a:p>
          <a:p>
            <a:pPr>
              <a:buFontTx/>
              <a:buNone/>
            </a:pPr>
            <a:r>
              <a:rPr lang="en-US" altLang="en-US" smtClean="0">
                <a:latin typeface="Comic Sans MS" pitchFamily="66" charset="0"/>
              </a:rPr>
              <a:t>		a colour change</a:t>
            </a:r>
          </a:p>
          <a:p>
            <a:pPr>
              <a:buFontTx/>
              <a:buNone/>
            </a:pPr>
            <a:r>
              <a:rPr lang="en-US" altLang="en-US" smtClean="0">
                <a:latin typeface="Comic Sans MS" pitchFamily="66" charset="0"/>
              </a:rPr>
              <a:t>		formation of a gas</a:t>
            </a:r>
          </a:p>
          <a:p>
            <a:pPr>
              <a:buFontTx/>
              <a:buNone/>
            </a:pPr>
            <a:r>
              <a:rPr lang="en-US" altLang="en-US" smtClean="0">
                <a:latin typeface="Comic Sans MS" pitchFamily="66" charset="0"/>
              </a:rPr>
              <a:t>		formation of a precipitate</a:t>
            </a:r>
          </a:p>
          <a:p>
            <a:pPr>
              <a:buFontTx/>
              <a:buNone/>
            </a:pPr>
            <a:r>
              <a:rPr lang="en-US" altLang="en-US" smtClean="0">
                <a:latin typeface="Comic Sans MS" pitchFamily="66" charset="0"/>
              </a:rPr>
              <a:t>		an energy change</a:t>
            </a:r>
          </a:p>
          <a:p>
            <a:pPr>
              <a:buFontTx/>
              <a:buNone/>
            </a:pPr>
            <a:r>
              <a:rPr lang="en-US" altLang="en-US" smtClean="0">
                <a:latin typeface="Comic Sans MS" pitchFamily="66" charset="0"/>
              </a:rPr>
              <a:t>		difficulty of reversing change. </a:t>
            </a:r>
          </a:p>
        </p:txBody>
      </p:sp>
      <p:sp>
        <p:nvSpPr>
          <p:cNvPr id="22530" name="Rectangle 2"/>
          <p:cNvSpPr>
            <a:spLocks noGrp="1" noChangeArrowheads="1"/>
          </p:cNvSpPr>
          <p:nvPr>
            <p:ph type="title"/>
          </p:nvPr>
        </p:nvSpPr>
        <p:spPr/>
        <p:txBody>
          <a:bodyPr/>
          <a:lstStyle/>
          <a:p>
            <a:r>
              <a:rPr lang="en-US" altLang="en-US" smtClean="0"/>
              <a:t>Page 40 Answers</a:t>
            </a: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228600" y="2057400"/>
            <a:ext cx="8610600" cy="4800600"/>
          </a:xfrm>
        </p:spPr>
        <p:txBody>
          <a:bodyPr/>
          <a:lstStyle/>
          <a:p>
            <a:pPr>
              <a:buFontTx/>
              <a:buNone/>
            </a:pPr>
            <a:r>
              <a:rPr lang="en-US" altLang="en-US" smtClean="0">
                <a:latin typeface="Comic Sans MS" pitchFamily="66" charset="0"/>
              </a:rPr>
              <a:t>7. a) physical (change of state)</a:t>
            </a:r>
          </a:p>
          <a:p>
            <a:pPr>
              <a:buFontTx/>
              <a:buNone/>
            </a:pPr>
            <a:r>
              <a:rPr lang="en-US" altLang="en-US" smtClean="0">
                <a:latin typeface="Comic Sans MS" pitchFamily="66" charset="0"/>
              </a:rPr>
              <a:t>	b) Phys. or chem. (soap dissolving grease)</a:t>
            </a:r>
          </a:p>
          <a:p>
            <a:pPr>
              <a:buFontTx/>
              <a:buNone/>
            </a:pPr>
            <a:r>
              <a:rPr lang="en-US" altLang="en-US" smtClean="0">
                <a:latin typeface="Comic Sans MS" pitchFamily="66" charset="0"/>
              </a:rPr>
              <a:t>	c) Phys. or chem. (filament heating up)</a:t>
            </a:r>
          </a:p>
          <a:p>
            <a:pPr>
              <a:buFontTx/>
              <a:buNone/>
            </a:pPr>
            <a:r>
              <a:rPr lang="en-US" altLang="en-US" smtClean="0">
                <a:latin typeface="Comic Sans MS" pitchFamily="66" charset="0"/>
              </a:rPr>
              <a:t>	d) chemical (dough changes into cake)</a:t>
            </a:r>
          </a:p>
          <a:p>
            <a:pPr>
              <a:buFontTx/>
              <a:buNone/>
            </a:pPr>
            <a:r>
              <a:rPr lang="en-US" altLang="en-US" smtClean="0">
                <a:latin typeface="Comic Sans MS" pitchFamily="66" charset="0"/>
              </a:rPr>
              <a:t>	e) chemical (burning)</a:t>
            </a:r>
          </a:p>
          <a:p>
            <a:pPr>
              <a:buFontTx/>
              <a:buNone/>
            </a:pPr>
            <a:r>
              <a:rPr lang="en-US" altLang="en-US" smtClean="0">
                <a:latin typeface="Comic Sans MS" pitchFamily="66" charset="0"/>
              </a:rPr>
              <a:t>	f) chemical (decay/decomposition)</a:t>
            </a:r>
          </a:p>
          <a:p>
            <a:pPr>
              <a:buFontTx/>
              <a:buNone/>
            </a:pPr>
            <a:r>
              <a:rPr lang="en-US" altLang="en-US" smtClean="0">
                <a:latin typeface="Comic Sans MS" pitchFamily="66" charset="0"/>
              </a:rPr>
              <a:t>	g) physical (change of shape)</a:t>
            </a:r>
          </a:p>
          <a:p>
            <a:pPr>
              <a:buFontTx/>
              <a:buNone/>
            </a:pPr>
            <a:r>
              <a:rPr lang="en-US" altLang="en-US" smtClean="0">
                <a:latin typeface="Comic Sans MS" pitchFamily="66" charset="0"/>
              </a:rPr>
              <a:t>	h) chemical (explosion)</a:t>
            </a:r>
          </a:p>
        </p:txBody>
      </p:sp>
      <p:sp>
        <p:nvSpPr>
          <p:cNvPr id="23554" name="Rectangle 2"/>
          <p:cNvSpPr>
            <a:spLocks noGrp="1" noChangeArrowheads="1"/>
          </p:cNvSpPr>
          <p:nvPr>
            <p:ph type="title"/>
          </p:nvPr>
        </p:nvSpPr>
        <p:spPr/>
        <p:txBody>
          <a:bodyPr/>
          <a:lstStyle/>
          <a:p>
            <a:r>
              <a:rPr lang="en-US" altLang="en-US" smtClean="0"/>
              <a:t>Page 40 Answers</a:t>
            </a: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381000" y="1828800"/>
            <a:ext cx="8458200" cy="4724400"/>
          </a:xfrm>
        </p:spPr>
        <p:txBody>
          <a:bodyPr/>
          <a:lstStyle/>
          <a:p>
            <a:pPr>
              <a:buFontTx/>
              <a:buNone/>
            </a:pPr>
            <a:r>
              <a:rPr lang="en-US" altLang="en-US" sz="2800" smtClean="0">
                <a:latin typeface="Comic Sans MS" pitchFamily="66" charset="0"/>
              </a:rPr>
              <a:t>12. This is a physical change. Solid sulfur has melted to form a liquid.</a:t>
            </a:r>
          </a:p>
          <a:p>
            <a:pPr>
              <a:buFontTx/>
              <a:buNone/>
            </a:pPr>
            <a:r>
              <a:rPr lang="en-US" altLang="en-US" sz="2800" smtClean="0">
                <a:latin typeface="Comic Sans MS" pitchFamily="66" charset="0"/>
              </a:rPr>
              <a:t>13. The change is a physical change. The solid and liquid in these state changes have the same melting and freezing points.</a:t>
            </a:r>
          </a:p>
          <a:p>
            <a:pPr>
              <a:buFontTx/>
              <a:buNone/>
            </a:pPr>
            <a:r>
              <a:rPr lang="en-US" altLang="en-US" sz="2800" smtClean="0">
                <a:latin typeface="Comic Sans MS" pitchFamily="66" charset="0"/>
              </a:rPr>
              <a:t>16. Plastic and fiberglass tend to become more brittle and crack in the sunlight over periods of time. Plastics are replacing metals in everything from car body panels to cooking utensils for microwave ovens.</a:t>
            </a:r>
          </a:p>
        </p:txBody>
      </p:sp>
      <p:sp>
        <p:nvSpPr>
          <p:cNvPr id="24578" name="Rectangle 2"/>
          <p:cNvSpPr>
            <a:spLocks noGrp="1" noChangeArrowheads="1"/>
          </p:cNvSpPr>
          <p:nvPr>
            <p:ph type="title"/>
          </p:nvPr>
        </p:nvSpPr>
        <p:spPr/>
        <p:txBody>
          <a:bodyPr/>
          <a:lstStyle/>
          <a:p>
            <a:r>
              <a:rPr lang="en-US" altLang="en-US" smtClean="0"/>
              <a:t>Page 40 Answers</a:t>
            </a: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lstStyle/>
          <a:p>
            <a:pPr>
              <a:buFontTx/>
              <a:buNone/>
            </a:pPr>
            <a:r>
              <a:rPr lang="en-US" altLang="en-US" smtClean="0"/>
              <a:t> </a:t>
            </a:r>
          </a:p>
        </p:txBody>
      </p:sp>
      <p:sp>
        <p:nvSpPr>
          <p:cNvPr id="25602" name="Rectangle 2"/>
          <p:cNvSpPr>
            <a:spLocks noGrp="1" noChangeArrowheads="1"/>
          </p:cNvSpPr>
          <p:nvPr>
            <p:ph type="title"/>
          </p:nvPr>
        </p:nvSpPr>
        <p:spPr>
          <a:xfrm>
            <a:off x="685800" y="2362200"/>
            <a:ext cx="7772400" cy="2362200"/>
          </a:xfrm>
        </p:spPr>
        <p:txBody>
          <a:bodyPr/>
          <a:lstStyle/>
          <a:p>
            <a:pPr algn="ctr"/>
            <a:r>
              <a:rPr lang="en-US" altLang="en-US" smtClean="0"/>
              <a:t> Bill Nye Video: Chemical Reactions </a:t>
            </a:r>
            <a:br>
              <a:rPr lang="en-US" altLang="en-US" smtClean="0"/>
            </a:br>
            <a:r>
              <a:rPr lang="en-US" altLang="en-US" smtClean="0"/>
              <a:t>Ch. 1 Quiz Tomorrow</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lstStyle/>
          <a:p>
            <a:pPr>
              <a:buFontTx/>
              <a:buNone/>
            </a:pPr>
            <a:r>
              <a:rPr lang="en-CA" altLang="en-US" b="1" dirty="0" smtClean="0">
                <a:solidFill>
                  <a:schemeClr val="accent1"/>
                </a:solidFill>
              </a:rPr>
              <a:t>Rusting </a:t>
            </a:r>
            <a:r>
              <a:rPr lang="en-CA" altLang="en-US" dirty="0" smtClean="0"/>
              <a:t> is a </a:t>
            </a:r>
            <a:r>
              <a:rPr lang="en-CA" altLang="en-US" u="sng" dirty="0" smtClean="0"/>
              <a:t>chemical change </a:t>
            </a:r>
            <a:r>
              <a:rPr lang="en-CA" altLang="en-US" dirty="0" smtClean="0"/>
              <a:t>that involves iron, oxygen from air and water, and salt or other minerals that may be dissolved in the water.</a:t>
            </a:r>
          </a:p>
          <a:p>
            <a:pPr>
              <a:buFontTx/>
              <a:buNone/>
            </a:pPr>
            <a:r>
              <a:rPr lang="en-CA" altLang="en-US" dirty="0" smtClean="0"/>
              <a:t>			</a:t>
            </a:r>
            <a:r>
              <a:rPr lang="en-CA" altLang="en-US" dirty="0" smtClean="0">
                <a:solidFill>
                  <a:schemeClr val="accent1"/>
                </a:solidFill>
              </a:rPr>
              <a:t>Fe	+	O</a:t>
            </a:r>
            <a:r>
              <a:rPr lang="en-CA" altLang="en-US" baseline="-25000" dirty="0" smtClean="0">
                <a:solidFill>
                  <a:schemeClr val="accent1"/>
                </a:solidFill>
              </a:rPr>
              <a:t>2</a:t>
            </a:r>
            <a:r>
              <a:rPr lang="en-CA" altLang="en-US" dirty="0" smtClean="0">
                <a:solidFill>
                  <a:schemeClr val="accent1"/>
                </a:solidFill>
              </a:rPr>
              <a:t>	 </a:t>
            </a:r>
            <a:r>
              <a:rPr lang="en-CA" altLang="en-US" dirty="0" smtClean="0">
                <a:solidFill>
                  <a:schemeClr val="accent1"/>
                </a:solidFill>
                <a:sym typeface="Wingdings" pitchFamily="2" charset="2"/>
              </a:rPr>
              <a:t>	 </a:t>
            </a:r>
            <a:r>
              <a:rPr lang="en-CA" altLang="en-US" dirty="0" smtClean="0">
                <a:solidFill>
                  <a:schemeClr val="accent1"/>
                </a:solidFill>
                <a:sym typeface="Wingdings" pitchFamily="2" charset="2"/>
              </a:rPr>
              <a:t>Fe</a:t>
            </a:r>
            <a:r>
              <a:rPr lang="en-CA" altLang="en-US" baseline="-25000" dirty="0" smtClean="0">
                <a:solidFill>
                  <a:schemeClr val="accent1"/>
                </a:solidFill>
                <a:sym typeface="Wingdings" pitchFamily="2" charset="2"/>
              </a:rPr>
              <a:t>2</a:t>
            </a:r>
            <a:r>
              <a:rPr lang="en-CA" altLang="en-US" dirty="0" smtClean="0">
                <a:solidFill>
                  <a:schemeClr val="accent1"/>
                </a:solidFill>
                <a:sym typeface="Wingdings" pitchFamily="2" charset="2"/>
              </a:rPr>
              <a:t>O</a:t>
            </a:r>
            <a:r>
              <a:rPr lang="en-CA" altLang="en-US" baseline="-25000" dirty="0" smtClean="0">
                <a:solidFill>
                  <a:schemeClr val="accent1"/>
                </a:solidFill>
                <a:sym typeface="Wingdings" pitchFamily="2" charset="2"/>
              </a:rPr>
              <a:t>3</a:t>
            </a:r>
          </a:p>
          <a:p>
            <a:pPr>
              <a:buFontTx/>
              <a:buNone/>
            </a:pPr>
            <a:endParaRPr lang="en-CA" altLang="en-US" baseline="-25000" dirty="0" smtClean="0">
              <a:solidFill>
                <a:schemeClr val="accent1"/>
              </a:solidFill>
            </a:endParaRPr>
          </a:p>
          <a:p>
            <a:pPr>
              <a:buFontTx/>
              <a:buNone/>
            </a:pPr>
            <a:r>
              <a:rPr lang="en-CA" altLang="en-US" dirty="0" smtClean="0"/>
              <a:t>Where do we normally see rust?</a:t>
            </a:r>
          </a:p>
        </p:txBody>
      </p:sp>
      <p:sp>
        <p:nvSpPr>
          <p:cNvPr id="5122" name="Rectangle 2"/>
          <p:cNvSpPr>
            <a:spLocks noGrp="1" noChangeArrowheads="1"/>
          </p:cNvSpPr>
          <p:nvPr>
            <p:ph type="title"/>
          </p:nvPr>
        </p:nvSpPr>
        <p:spPr/>
        <p:txBody>
          <a:bodyPr/>
          <a:lstStyle/>
          <a:p>
            <a:r>
              <a:rPr lang="en-CA" altLang="en-US" smtClean="0"/>
              <a:t>Rusting</a:t>
            </a:r>
          </a:p>
        </p:txBody>
      </p:sp>
      <p:pic>
        <p:nvPicPr>
          <p:cNvPr id="5125" name="Picture 5" descr="http://upload.wikimedia.org/wikipedia/commons/9/95/Rust.ro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4038600"/>
            <a:ext cx="3048000" cy="2281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685800" y="2209800"/>
            <a:ext cx="7772400" cy="4343400"/>
          </a:xfrm>
        </p:spPr>
        <p:txBody>
          <a:bodyPr>
            <a:normAutofit/>
          </a:bodyPr>
          <a:lstStyle/>
          <a:p>
            <a:r>
              <a:rPr lang="en-US" altLang="en-US" dirty="0" smtClean="0"/>
              <a:t>Every year, millions of dollars of damage are caused to buildings, vehicles and other iron and steel products.</a:t>
            </a:r>
          </a:p>
          <a:p>
            <a:r>
              <a:rPr lang="en-US" altLang="en-US" dirty="0" smtClean="0"/>
              <a:t>Rust is particularly damaging because of one of its physical </a:t>
            </a:r>
            <a:r>
              <a:rPr lang="en-US" altLang="en-US" dirty="0" smtClean="0"/>
              <a:t>properties. Rust </a:t>
            </a:r>
            <a:r>
              <a:rPr lang="en-US" altLang="en-US" dirty="0" smtClean="0"/>
              <a:t>is </a:t>
            </a:r>
            <a:r>
              <a:rPr lang="en-US" altLang="en-US" dirty="0" smtClean="0">
                <a:solidFill>
                  <a:srgbClr val="FF0000"/>
                </a:solidFill>
              </a:rPr>
              <a:t>porous</a:t>
            </a:r>
            <a:r>
              <a:rPr lang="en-US" altLang="en-US" dirty="0" smtClean="0"/>
              <a:t>, absorbing water like a sponge.</a:t>
            </a:r>
          </a:p>
          <a:p>
            <a:r>
              <a:rPr lang="en-US" altLang="en-US" dirty="0" smtClean="0"/>
              <a:t>When this happens layers flake off, leaving exposed metal to be attacked by oxygen.</a:t>
            </a:r>
          </a:p>
          <a:p>
            <a:r>
              <a:rPr lang="en-US" altLang="en-US" dirty="0" smtClean="0"/>
              <a:t>This continues until the rust eats right through the metal.</a:t>
            </a:r>
          </a:p>
        </p:txBody>
      </p:sp>
      <p:sp>
        <p:nvSpPr>
          <p:cNvPr id="6146" name="Rectangle 2"/>
          <p:cNvSpPr>
            <a:spLocks noGrp="1" noChangeArrowheads="1"/>
          </p:cNvSpPr>
          <p:nvPr>
            <p:ph type="title"/>
          </p:nvPr>
        </p:nvSpPr>
        <p:spPr/>
        <p:txBody>
          <a:bodyPr/>
          <a:lstStyle/>
          <a:p>
            <a:r>
              <a:rPr lang="en-US" altLang="en-US" sz="4400" dirty="0" smtClean="0"/>
              <a:t>Why </a:t>
            </a:r>
            <a:r>
              <a:rPr lang="en-US" altLang="en-US" sz="4400" dirty="0"/>
              <a:t>I</a:t>
            </a:r>
            <a:r>
              <a:rPr lang="en-US" altLang="en-US" sz="4400" dirty="0" smtClean="0"/>
              <a:t>s Rusting </a:t>
            </a:r>
            <a:r>
              <a:rPr lang="en-US" altLang="en-US" sz="4400" dirty="0" smtClean="0"/>
              <a:t>a </a:t>
            </a:r>
            <a:r>
              <a:rPr lang="en-US" altLang="en-US" sz="4400" dirty="0" smtClean="0"/>
              <a:t>Problem</a:t>
            </a:r>
            <a:r>
              <a:rPr lang="en-US" altLang="en-US" sz="4400" dirty="0" smtClean="0"/>
              <a:t>?</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685800" y="2133600"/>
            <a:ext cx="7772400" cy="4495800"/>
          </a:xfrm>
        </p:spPr>
        <p:txBody>
          <a:bodyPr/>
          <a:lstStyle/>
          <a:p>
            <a:r>
              <a:rPr lang="en-US" altLang="en-US" dirty="0" smtClean="0"/>
              <a:t>One way is to </a:t>
            </a:r>
            <a:r>
              <a:rPr lang="en-US" altLang="en-US" dirty="0" smtClean="0">
                <a:solidFill>
                  <a:srgbClr val="FF0000"/>
                </a:solidFill>
              </a:rPr>
              <a:t>paint</a:t>
            </a:r>
            <a:r>
              <a:rPr lang="en-US" altLang="en-US" dirty="0" smtClean="0"/>
              <a:t> it, so the oxygen cannot get to the metal.</a:t>
            </a:r>
          </a:p>
          <a:p>
            <a:endParaRPr lang="en-CA" altLang="en-US" dirty="0" smtClean="0"/>
          </a:p>
          <a:p>
            <a:r>
              <a:rPr lang="en-CA" altLang="en-US" dirty="0" smtClean="0"/>
              <a:t>Use </a:t>
            </a:r>
            <a:r>
              <a:rPr lang="en-CA" altLang="en-US" dirty="0" smtClean="0"/>
              <a:t>alternate materials, such as plastics, </a:t>
            </a:r>
            <a:r>
              <a:rPr lang="en-CA" altLang="en-US" dirty="0" smtClean="0"/>
              <a:t>instead of </a:t>
            </a:r>
            <a:r>
              <a:rPr lang="en-CA" altLang="en-US" dirty="0" smtClean="0"/>
              <a:t>steel.</a:t>
            </a:r>
            <a:endParaRPr lang="en-CA" altLang="en-US" dirty="0" smtClean="0"/>
          </a:p>
          <a:p>
            <a:endParaRPr lang="en-US" altLang="en-US" dirty="0" smtClean="0"/>
          </a:p>
          <a:p>
            <a:r>
              <a:rPr lang="en-US" altLang="en-US" dirty="0" smtClean="0"/>
              <a:t>Also, </a:t>
            </a:r>
            <a:r>
              <a:rPr lang="en-US" altLang="en-US" dirty="0" smtClean="0"/>
              <a:t>the use of alloys of metals (mixtures) to provide a protective layer that prevents rusting</a:t>
            </a:r>
            <a:r>
              <a:rPr lang="en-US" altLang="en-US" dirty="0" smtClean="0"/>
              <a:t>.  </a:t>
            </a:r>
            <a:endParaRPr lang="en-US" altLang="en-US" dirty="0" smtClean="0"/>
          </a:p>
        </p:txBody>
      </p:sp>
      <p:sp>
        <p:nvSpPr>
          <p:cNvPr id="7170" name="Rectangle 2"/>
          <p:cNvSpPr>
            <a:spLocks noGrp="1" noChangeArrowheads="1"/>
          </p:cNvSpPr>
          <p:nvPr>
            <p:ph type="title"/>
          </p:nvPr>
        </p:nvSpPr>
        <p:spPr/>
        <p:txBody>
          <a:bodyPr/>
          <a:lstStyle/>
          <a:p>
            <a:r>
              <a:rPr lang="en-CA" altLang="en-US" smtClean="0"/>
              <a:t>What can we do to prevent rust?</a:t>
            </a:r>
            <a:endParaRPr lang="en-US" altLang="en-US"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2704653"/>
          </a:xfrm>
        </p:spPr>
        <p:txBody>
          <a:bodyPr/>
          <a:lstStyle/>
          <a:p>
            <a:r>
              <a:rPr lang="en-US" dirty="0" smtClean="0"/>
              <a:t>A common tin can </a:t>
            </a:r>
            <a:r>
              <a:rPr lang="en-US" dirty="0" err="1" smtClean="0"/>
              <a:t>can</a:t>
            </a:r>
            <a:r>
              <a:rPr lang="en-US" dirty="0" smtClean="0"/>
              <a:t> take roughly 100 years to degrade (rust) completely while an aluminum can takes about 400 years.</a:t>
            </a:r>
            <a:endParaRPr lang="en-US" dirty="0"/>
          </a:p>
        </p:txBody>
      </p:sp>
      <p:sp>
        <p:nvSpPr>
          <p:cNvPr id="3" name="Title 2"/>
          <p:cNvSpPr>
            <a:spLocks noGrp="1"/>
          </p:cNvSpPr>
          <p:nvPr>
            <p:ph type="title"/>
          </p:nvPr>
        </p:nvSpPr>
        <p:spPr/>
        <p:txBody>
          <a:bodyPr/>
          <a:lstStyle/>
          <a:p>
            <a:r>
              <a:rPr lang="en-US" dirty="0" smtClean="0"/>
              <a:t>Interesting Fact</a:t>
            </a:r>
            <a:endParaRPr lang="en-US" dirty="0"/>
          </a:p>
        </p:txBody>
      </p:sp>
      <p:pic>
        <p:nvPicPr>
          <p:cNvPr id="38914" name="Picture 2" descr="http://www.watsdyke.org.uk/wp-content/uploads/2012/02/tin-ca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6041" y="3733800"/>
            <a:ext cx="2181225" cy="2857501"/>
          </a:xfrm>
          <a:prstGeom prst="rect">
            <a:avLst/>
          </a:prstGeom>
          <a:noFill/>
          <a:extLst>
            <a:ext uri="{909E8E84-426E-40DD-AFC4-6F175D3DCCD1}">
              <a14:hiddenFill xmlns:a14="http://schemas.microsoft.com/office/drawing/2010/main">
                <a:solidFill>
                  <a:srgbClr val="FFFFFF"/>
                </a:solidFill>
              </a14:hiddenFill>
            </a:ext>
          </a:extLst>
        </p:spPr>
      </p:pic>
      <p:pic>
        <p:nvPicPr>
          <p:cNvPr id="38916" name="Picture 4" descr="http://earth911.com/content/uploads/2013/03/aluminum-beverage-can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3733799"/>
            <a:ext cx="2857500" cy="2857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696232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lstStyle/>
          <a:p>
            <a:pPr marL="609600" indent="-609600">
              <a:buFontTx/>
              <a:buAutoNum type="arabicPeriod"/>
            </a:pPr>
            <a:r>
              <a:rPr lang="en-US" altLang="en-US" dirty="0" smtClean="0"/>
              <a:t>Corrosion of automobiles causes millions of dollars of damage every year. Which parts of the automobile corrode most? How can car owner’s reduce the effects of corrosion</a:t>
            </a:r>
            <a:r>
              <a:rPr lang="en-US" altLang="en-US" dirty="0" smtClean="0"/>
              <a:t>?</a:t>
            </a:r>
          </a:p>
          <a:p>
            <a:pPr marL="609600" indent="-609600">
              <a:buFontTx/>
              <a:buAutoNum type="arabicPeriod"/>
            </a:pPr>
            <a:endParaRPr lang="en-US" altLang="en-US" dirty="0" smtClean="0"/>
          </a:p>
          <a:p>
            <a:pPr marL="609600" indent="-609600">
              <a:buFontTx/>
              <a:buAutoNum type="arabicPeriod"/>
            </a:pPr>
            <a:r>
              <a:rPr lang="en-US" altLang="en-US" dirty="0" smtClean="0"/>
              <a:t>Make a list of products you have in your home that corrode: </a:t>
            </a:r>
          </a:p>
        </p:txBody>
      </p:sp>
      <p:sp>
        <p:nvSpPr>
          <p:cNvPr id="8194" name="Rectangle 2"/>
          <p:cNvSpPr>
            <a:spLocks noGrp="1" noChangeArrowheads="1"/>
          </p:cNvSpPr>
          <p:nvPr>
            <p:ph type="title"/>
          </p:nvPr>
        </p:nvSpPr>
        <p:spPr/>
        <p:txBody>
          <a:bodyPr/>
          <a:lstStyle/>
          <a:p>
            <a:r>
              <a:rPr lang="en-US" altLang="en-US" smtClean="0"/>
              <a:t>Questions</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lstStyle/>
          <a:p>
            <a:r>
              <a:rPr lang="en-CA" altLang="en-US" dirty="0" smtClean="0"/>
              <a:t>Aluminum has a chemical property similar to iron in that it reacts with oxygen to form an oxide.  </a:t>
            </a:r>
            <a:endParaRPr lang="en-CA" altLang="en-US" dirty="0" smtClean="0"/>
          </a:p>
          <a:p>
            <a:endParaRPr lang="en-CA" altLang="en-US" dirty="0" smtClean="0"/>
          </a:p>
          <a:p>
            <a:r>
              <a:rPr lang="en-CA" altLang="en-US" dirty="0" smtClean="0"/>
              <a:t>The </a:t>
            </a:r>
            <a:r>
              <a:rPr lang="en-CA" altLang="en-US" b="1" dirty="0" smtClean="0">
                <a:solidFill>
                  <a:schemeClr val="accent1"/>
                </a:solidFill>
              </a:rPr>
              <a:t>aluminum oxide</a:t>
            </a:r>
            <a:r>
              <a:rPr lang="en-CA" altLang="en-US" dirty="0" smtClean="0"/>
              <a:t> that forms is strong and it is unaffected by water. </a:t>
            </a:r>
            <a:endParaRPr lang="en-CA" altLang="en-US" dirty="0" smtClean="0"/>
          </a:p>
          <a:p>
            <a:endParaRPr lang="en-CA" altLang="en-US" dirty="0" smtClean="0"/>
          </a:p>
          <a:p>
            <a:pPr>
              <a:buFontTx/>
              <a:buNone/>
            </a:pPr>
            <a:r>
              <a:rPr lang="en-CA" altLang="en-US" dirty="0" smtClean="0"/>
              <a:t>		        </a:t>
            </a:r>
            <a:r>
              <a:rPr lang="en-CA" altLang="en-US" dirty="0" smtClean="0">
                <a:solidFill>
                  <a:schemeClr val="accent1"/>
                </a:solidFill>
              </a:rPr>
              <a:t>Al	+	</a:t>
            </a:r>
            <a:r>
              <a:rPr lang="en-CA" altLang="en-US" dirty="0" smtClean="0">
                <a:solidFill>
                  <a:schemeClr val="accent1"/>
                </a:solidFill>
              </a:rPr>
              <a:t>2 O</a:t>
            </a:r>
            <a:r>
              <a:rPr lang="en-CA" altLang="en-US" dirty="0" smtClean="0">
                <a:solidFill>
                  <a:schemeClr val="accent1"/>
                </a:solidFill>
              </a:rPr>
              <a:t>	 </a:t>
            </a:r>
            <a:r>
              <a:rPr lang="en-CA" altLang="en-US" dirty="0" smtClean="0">
                <a:solidFill>
                  <a:schemeClr val="accent1"/>
                </a:solidFill>
                <a:sym typeface="Wingdings" pitchFamily="2" charset="2"/>
              </a:rPr>
              <a:t>	 AlO</a:t>
            </a:r>
            <a:r>
              <a:rPr lang="en-CA" altLang="en-US" baseline="-25000" dirty="0" smtClean="0">
                <a:solidFill>
                  <a:schemeClr val="accent1"/>
                </a:solidFill>
                <a:sym typeface="Wingdings" pitchFamily="2" charset="2"/>
              </a:rPr>
              <a:t>2</a:t>
            </a:r>
            <a:endParaRPr lang="en-CA" altLang="en-US" baseline="-25000" dirty="0" smtClean="0">
              <a:solidFill>
                <a:schemeClr val="accent1"/>
              </a:solidFill>
            </a:endParaRPr>
          </a:p>
          <a:p>
            <a:pPr>
              <a:buFontTx/>
              <a:buNone/>
            </a:pPr>
            <a:endParaRPr lang="en-CA" altLang="en-US" dirty="0" smtClean="0"/>
          </a:p>
        </p:txBody>
      </p:sp>
      <p:sp>
        <p:nvSpPr>
          <p:cNvPr id="9218" name="Rectangle 2"/>
          <p:cNvSpPr>
            <a:spLocks noGrp="1" noChangeArrowheads="1"/>
          </p:cNvSpPr>
          <p:nvPr>
            <p:ph type="title"/>
          </p:nvPr>
        </p:nvSpPr>
        <p:spPr/>
        <p:txBody>
          <a:bodyPr/>
          <a:lstStyle/>
          <a:p>
            <a:pPr algn="l"/>
            <a:r>
              <a:rPr lang="en-CA" altLang="en-US" dirty="0" smtClean="0"/>
              <a:t> </a:t>
            </a:r>
            <a:r>
              <a:rPr lang="en-CA" altLang="en-US" sz="4800" dirty="0" smtClean="0"/>
              <a:t>FYI - </a:t>
            </a:r>
            <a:r>
              <a:rPr lang="en-CA" altLang="en-US" sz="4800" dirty="0" smtClean="0"/>
              <a:t>Aluminum Corrosion</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228600" y="2057400"/>
            <a:ext cx="8686800" cy="4114800"/>
          </a:xfrm>
        </p:spPr>
        <p:txBody>
          <a:bodyPr>
            <a:normAutofit/>
          </a:bodyPr>
          <a:lstStyle/>
          <a:p>
            <a:pPr>
              <a:lnSpc>
                <a:spcPct val="90000"/>
              </a:lnSpc>
            </a:pPr>
            <a:r>
              <a:rPr lang="en-CA" altLang="en-US" sz="2200" dirty="0" smtClean="0"/>
              <a:t>Unlike iron and aluminum, silver does not react with oxygen but it does react with sulphur.  </a:t>
            </a:r>
            <a:endParaRPr lang="en-CA" altLang="en-US" sz="2200" dirty="0" smtClean="0"/>
          </a:p>
          <a:p>
            <a:pPr>
              <a:lnSpc>
                <a:spcPct val="90000"/>
              </a:lnSpc>
            </a:pPr>
            <a:endParaRPr lang="en-CA" altLang="en-US" sz="2200" dirty="0" smtClean="0"/>
          </a:p>
          <a:p>
            <a:pPr>
              <a:lnSpc>
                <a:spcPct val="90000"/>
              </a:lnSpc>
            </a:pPr>
            <a:r>
              <a:rPr lang="en-CA" altLang="en-US" sz="2200" dirty="0" smtClean="0"/>
              <a:t>Sulphur is found in</a:t>
            </a:r>
          </a:p>
          <a:p>
            <a:pPr lvl="1">
              <a:lnSpc>
                <a:spcPct val="90000"/>
              </a:lnSpc>
            </a:pPr>
            <a:r>
              <a:rPr lang="en-CA" altLang="en-US" dirty="0" smtClean="0"/>
              <a:t>Mustard</a:t>
            </a:r>
          </a:p>
          <a:p>
            <a:pPr lvl="1">
              <a:lnSpc>
                <a:spcPct val="90000"/>
              </a:lnSpc>
            </a:pPr>
            <a:r>
              <a:rPr lang="en-CA" altLang="en-US" dirty="0" smtClean="0"/>
              <a:t>Eggs</a:t>
            </a:r>
          </a:p>
          <a:p>
            <a:pPr lvl="1">
              <a:lnSpc>
                <a:spcPct val="90000"/>
              </a:lnSpc>
            </a:pPr>
            <a:r>
              <a:rPr lang="en-CA" altLang="en-US" dirty="0" smtClean="0"/>
              <a:t>Acid </a:t>
            </a:r>
            <a:r>
              <a:rPr lang="en-CA" altLang="en-US" dirty="0" smtClean="0"/>
              <a:t>rain</a:t>
            </a:r>
          </a:p>
          <a:p>
            <a:pPr lvl="1">
              <a:lnSpc>
                <a:spcPct val="90000"/>
              </a:lnSpc>
            </a:pPr>
            <a:endParaRPr lang="en-CA" altLang="en-US" dirty="0" smtClean="0"/>
          </a:p>
          <a:p>
            <a:pPr>
              <a:lnSpc>
                <a:spcPct val="90000"/>
              </a:lnSpc>
            </a:pPr>
            <a:r>
              <a:rPr lang="en-CA" altLang="en-US" sz="2200" b="1" dirty="0" smtClean="0">
                <a:solidFill>
                  <a:schemeClr val="accent1"/>
                </a:solidFill>
              </a:rPr>
              <a:t>Silver sulphide</a:t>
            </a:r>
            <a:r>
              <a:rPr lang="en-CA" altLang="en-US" sz="2200" dirty="0" smtClean="0"/>
              <a:t> causes silver to develop a black coating.  </a:t>
            </a:r>
          </a:p>
          <a:p>
            <a:pPr>
              <a:lnSpc>
                <a:spcPct val="90000"/>
              </a:lnSpc>
            </a:pPr>
            <a:r>
              <a:rPr lang="en-CA" altLang="en-US" sz="2200" dirty="0" smtClean="0"/>
              <a:t>The black layer is </a:t>
            </a:r>
            <a:r>
              <a:rPr lang="en-CA" altLang="en-US" sz="2200" dirty="0" smtClean="0"/>
              <a:t>inconvenient </a:t>
            </a:r>
            <a:r>
              <a:rPr lang="en-CA" altLang="en-US" sz="2200" dirty="0" smtClean="0"/>
              <a:t>but it can be removed by polishing the silver.</a:t>
            </a:r>
          </a:p>
        </p:txBody>
      </p:sp>
      <p:sp>
        <p:nvSpPr>
          <p:cNvPr id="10242" name="Rectangle 2"/>
          <p:cNvSpPr>
            <a:spLocks noGrp="1" noChangeArrowheads="1"/>
          </p:cNvSpPr>
          <p:nvPr>
            <p:ph type="title"/>
          </p:nvPr>
        </p:nvSpPr>
        <p:spPr/>
        <p:txBody>
          <a:bodyPr/>
          <a:lstStyle/>
          <a:p>
            <a:r>
              <a:rPr lang="en-CA" altLang="en-US" dirty="0" smtClean="0"/>
              <a:t>FYI - </a:t>
            </a:r>
            <a:r>
              <a:rPr lang="en-CA" altLang="en-US" dirty="0" smtClean="0"/>
              <a:t>Silver </a:t>
            </a:r>
            <a:r>
              <a:rPr lang="en-CA" altLang="en-US" dirty="0" smtClean="0"/>
              <a:t>Tarnish</a:t>
            </a:r>
            <a:endParaRPr lang="en-CA" altLang="en-US" dirty="0" smtClean="0"/>
          </a:p>
        </p:txBody>
      </p:sp>
      <p:pic>
        <p:nvPicPr>
          <p:cNvPr id="10245" name="Picture 5" descr="http://silvertarnishing.com/wp-content/uploads/2011/05/Fig23-Bart-Ag-voor-na-reinig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8187" y="2895600"/>
            <a:ext cx="3121788" cy="17907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974</TotalTime>
  <Words>941</Words>
  <Application>Microsoft Office PowerPoint</Application>
  <PresentationFormat>On-screen Show (4:3)</PresentationFormat>
  <Paragraphs>133</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Times New Roman</vt:lpstr>
      <vt:lpstr>Arial</vt:lpstr>
      <vt:lpstr>Calibri</vt:lpstr>
      <vt:lpstr>Wingdings</vt:lpstr>
      <vt:lpstr>Comic Sans MS</vt:lpstr>
      <vt:lpstr>Hardcover</vt:lpstr>
      <vt:lpstr>Corrosion</vt:lpstr>
      <vt:lpstr>What is corrosion? </vt:lpstr>
      <vt:lpstr>Rusting</vt:lpstr>
      <vt:lpstr>Why Is Rusting a Problem?</vt:lpstr>
      <vt:lpstr>What can we do to prevent rust?</vt:lpstr>
      <vt:lpstr>Interesting Fact</vt:lpstr>
      <vt:lpstr>Questions</vt:lpstr>
      <vt:lpstr> FYI - Aluminum Corrosion</vt:lpstr>
      <vt:lpstr>FYI - Silver Tarnish</vt:lpstr>
      <vt:lpstr>Combustion</vt:lpstr>
      <vt:lpstr>Combustion</vt:lpstr>
      <vt:lpstr>Fire Triangle</vt:lpstr>
      <vt:lpstr>Fossil Fuels</vt:lpstr>
      <vt:lpstr>PowerPoint Presentation</vt:lpstr>
      <vt:lpstr>Combustion and Air Pollution</vt:lpstr>
      <vt:lpstr>Car Combustion and Air Pollution</vt:lpstr>
      <vt:lpstr>What is the Greenhouse Effect?</vt:lpstr>
      <vt:lpstr>Classwork</vt:lpstr>
      <vt:lpstr>Page 40 Answers</vt:lpstr>
      <vt:lpstr>Page 40 Answers</vt:lpstr>
      <vt:lpstr>Page 40 Answers</vt:lpstr>
      <vt:lpstr>Page 40 Answers</vt:lpstr>
      <vt:lpstr>Page 40 Answers</vt:lpstr>
      <vt:lpstr>Page 40 Answers</vt:lpstr>
      <vt:lpstr>Page 40 Answers</vt:lpstr>
      <vt:lpstr> Bill Nye Video: Chemical Reactions  Ch. 1 Quiz Tomorrow</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Grade Nine Science</dc:title>
  <dc:creator>cook</dc:creator>
  <cp:lastModifiedBy>Champion, Andrew    (ASD-W)</cp:lastModifiedBy>
  <cp:revision>63</cp:revision>
  <dcterms:created xsi:type="dcterms:W3CDTF">2003-01-30T05:32:47Z</dcterms:created>
  <dcterms:modified xsi:type="dcterms:W3CDTF">2014-03-12T00:24:16Z</dcterms:modified>
</cp:coreProperties>
</file>