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9"/>
  </p:notes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13" autoAdjust="0"/>
  </p:normalViewPr>
  <p:slideViewPr>
    <p:cSldViewPr snapToGrid="0">
      <p:cViewPr>
        <p:scale>
          <a:sx n="50" d="100"/>
          <a:sy n="50" d="100"/>
        </p:scale>
        <p:origin x="141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4CCBD-4560-4363-AC84-6C1144853A7A}" type="datetimeFigureOut">
              <a:rPr lang="en-CA" smtClean="0"/>
              <a:t>06/02/2017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405F8-39AF-42D6-967D-BDFF639707CE}" type="slidenum">
              <a:rPr lang="en-CA" smtClean="0"/>
              <a:t>‹#›</a:t>
            </a:fld>
            <a:endParaRPr lang="en-CA"/>
          </a:p>
        </p:txBody>
      </p:sp>
    </p:spTree>
    <p:extLst>
      <p:ext uri="{BB962C8B-B14F-4D97-AF65-F5344CB8AC3E}">
        <p14:creationId xmlns:p14="http://schemas.microsoft.com/office/powerpoint/2010/main" val="272741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Neolithic"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historyworld.net/wrldhis/PlainTextHistories.asp?gtrack=pthc&amp;ParagraphID=cnj#cnj" TargetMode="External"/><Relationship Id="rId5" Type="http://schemas.openxmlformats.org/officeDocument/2006/relationships/hyperlink" Target="https://en.wikipedia.org/wiki/Anatolia" TargetMode="External"/><Relationship Id="rId4" Type="http://schemas.openxmlformats.org/officeDocument/2006/relationships/hyperlink" Target="https://en.wikipedia.org/wiki/Proto-c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was used for many things</a:t>
            </a:r>
            <a:r>
              <a:rPr lang="en-US" baseline="0" dirty="0" smtClean="0"/>
              <a:t>, including: warmth, keeping wild animals away, flush out hiding animals to be caught, socializing, and cooking.</a:t>
            </a:r>
          </a:p>
          <a:p>
            <a:r>
              <a:rPr lang="en-US" baseline="0" dirty="0" smtClean="0"/>
              <a:t>Cooking food tasted better, lasted longer and was easier to digest. Cooking food was a very important moment for hominids – homo erectus.</a:t>
            </a:r>
            <a:endParaRPr lang="en-CA" dirty="0"/>
          </a:p>
        </p:txBody>
      </p:sp>
      <p:sp>
        <p:nvSpPr>
          <p:cNvPr id="4" name="Slide Number Placeholder 3"/>
          <p:cNvSpPr>
            <a:spLocks noGrp="1"/>
          </p:cNvSpPr>
          <p:nvPr>
            <p:ph type="sldNum" sz="quarter" idx="10"/>
          </p:nvPr>
        </p:nvSpPr>
        <p:spPr/>
        <p:txBody>
          <a:bodyPr/>
          <a:lstStyle/>
          <a:p>
            <a:fld id="{63C405F8-39AF-42D6-967D-BDFF639707CE}" type="slidenum">
              <a:rPr lang="en-CA" smtClean="0"/>
              <a:t>6</a:t>
            </a:fld>
            <a:endParaRPr lang="en-CA"/>
          </a:p>
        </p:txBody>
      </p:sp>
    </p:spTree>
    <p:extLst>
      <p:ext uri="{BB962C8B-B14F-4D97-AF65-F5344CB8AC3E}">
        <p14:creationId xmlns:p14="http://schemas.microsoft.com/office/powerpoint/2010/main" val="14644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these drawings were found in small difficult to navigate caves. The artists had to carry small “animal fat lamps” into caves and used reeds, sticks and fingers to create their masterpieces </a:t>
            </a:r>
            <a:r>
              <a:rPr lang="en-US" baseline="0" smtClean="0"/>
              <a:t>around 35,000 </a:t>
            </a:r>
            <a:r>
              <a:rPr lang="en-US" baseline="0" dirty="0" smtClean="0"/>
              <a:t>years ago.</a:t>
            </a:r>
          </a:p>
          <a:p>
            <a:r>
              <a:rPr lang="en-US" baseline="0" dirty="0" smtClean="0"/>
              <a:t>It’s unclear as to why these painting were created, some believe it was for “luck” in future hunts, some believe that it could be for magical or religious reasons and some just suggest that it was merely pleasing to the eye.</a:t>
            </a:r>
            <a:endParaRPr lang="en-CA" dirty="0"/>
          </a:p>
        </p:txBody>
      </p:sp>
      <p:sp>
        <p:nvSpPr>
          <p:cNvPr id="4" name="Slide Number Placeholder 3"/>
          <p:cNvSpPr>
            <a:spLocks noGrp="1"/>
          </p:cNvSpPr>
          <p:nvPr>
            <p:ph type="sldNum" sz="quarter" idx="10"/>
          </p:nvPr>
        </p:nvSpPr>
        <p:spPr/>
        <p:txBody>
          <a:bodyPr/>
          <a:lstStyle/>
          <a:p>
            <a:fld id="{63C405F8-39AF-42D6-967D-BDFF639707CE}" type="slidenum">
              <a:rPr lang="en-CA" smtClean="0"/>
              <a:t>8</a:t>
            </a:fld>
            <a:endParaRPr lang="en-CA"/>
          </a:p>
        </p:txBody>
      </p:sp>
    </p:spTree>
    <p:extLst>
      <p:ext uri="{BB962C8B-B14F-4D97-AF65-F5344CB8AC3E}">
        <p14:creationId xmlns:p14="http://schemas.microsoft.com/office/powerpoint/2010/main" val="158153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Catal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Huyuk</a:t>
            </a:r>
            <a:r>
              <a:rPr lang="en-US" sz="1200" b="0" i="0" kern="1200" dirty="0" smtClean="0">
                <a:solidFill>
                  <a:schemeClr val="tx1"/>
                </a:solidFill>
                <a:effectLst/>
                <a:latin typeface="+mn-lt"/>
                <a:ea typeface="+mn-ea"/>
                <a:cs typeface="+mn-cs"/>
              </a:rPr>
              <a:t> was a very large </a:t>
            </a:r>
            <a:r>
              <a:rPr lang="en-US" sz="1200" b="0" i="0" u="none" strike="noStrike" kern="1200" dirty="0" smtClean="0">
                <a:solidFill>
                  <a:schemeClr val="tx1"/>
                </a:solidFill>
                <a:effectLst/>
                <a:latin typeface="+mn-lt"/>
                <a:ea typeface="+mn-ea"/>
                <a:cs typeface="+mn-cs"/>
                <a:hlinkClick r:id="rId3" tooltip="Neolithic"/>
              </a:rPr>
              <a:t>Neolithic</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Proto-city"/>
              </a:rPr>
              <a:t>proto-city</a:t>
            </a:r>
            <a:r>
              <a:rPr lang="en-US" sz="1200" b="0" i="0" kern="1200" dirty="0" smtClean="0">
                <a:solidFill>
                  <a:schemeClr val="tx1"/>
                </a:solidFill>
                <a:effectLst/>
                <a:latin typeface="+mn-lt"/>
                <a:ea typeface="+mn-ea"/>
                <a:cs typeface="+mn-cs"/>
              </a:rPr>
              <a:t> settlement in southern </a:t>
            </a:r>
            <a:r>
              <a:rPr lang="en-US" sz="1200" b="0" i="0" u="none" strike="noStrike" kern="1200" dirty="0" smtClean="0">
                <a:solidFill>
                  <a:schemeClr val="tx1"/>
                </a:solidFill>
                <a:effectLst/>
                <a:latin typeface="+mn-lt"/>
                <a:ea typeface="+mn-ea"/>
                <a:cs typeface="+mn-cs"/>
                <a:hlinkClick r:id="rId5" tooltip="Anatolia"/>
              </a:rPr>
              <a:t>Anatolia</a:t>
            </a:r>
            <a:r>
              <a:rPr lang="en-US" sz="1200" b="0" i="0" kern="1200" dirty="0" smtClean="0">
                <a:solidFill>
                  <a:schemeClr val="tx1"/>
                </a:solidFill>
                <a:effectLst/>
                <a:latin typeface="+mn-lt"/>
                <a:ea typeface="+mn-ea"/>
                <a:cs typeface="+mn-cs"/>
              </a:rPr>
              <a:t>, which existed from approximately 7500 BC to 5700 BC, and flourished around 7000 BC.</a:t>
            </a:r>
          </a:p>
          <a:p>
            <a:r>
              <a:rPr lang="en-US" sz="1200" b="0" i="0" kern="1200" dirty="0" smtClean="0">
                <a:solidFill>
                  <a:schemeClr val="tx1"/>
                </a:solidFill>
                <a:effectLst/>
                <a:latin typeface="+mn-lt"/>
                <a:ea typeface="+mn-ea"/>
                <a:cs typeface="+mn-cs"/>
              </a:rPr>
              <a:t>Each house in </a:t>
            </a:r>
            <a:r>
              <a:rPr lang="en-US" sz="1200" b="0" i="0" kern="1200" dirty="0" err="1" smtClean="0">
                <a:solidFill>
                  <a:schemeClr val="tx1"/>
                </a:solidFill>
                <a:effectLst/>
                <a:latin typeface="+mn-lt"/>
                <a:ea typeface="+mn-ea"/>
                <a:cs typeface="+mn-cs"/>
              </a:rPr>
              <a:t>Catal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Huyuk</a:t>
            </a:r>
            <a:r>
              <a:rPr lang="en-US" sz="1200" b="0" i="0" kern="1200" dirty="0" smtClean="0">
                <a:solidFill>
                  <a:schemeClr val="tx1"/>
                </a:solidFill>
                <a:effectLst/>
                <a:latin typeface="+mn-lt"/>
                <a:ea typeface="+mn-ea"/>
                <a:cs typeface="+mn-cs"/>
              </a:rPr>
              <a:t> has its own oven for the baking of bread. The walls and the floors of the houses are covered in plaster, renewed annually, and the walls in most houses are decorated with panels of red. Rush matting is used on the floors.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furniture is built in with brick platforms for sitting on, working on and sleeping on. Under these platforms the </a:t>
            </a:r>
            <a:r>
              <a:rPr lang="en-US" sz="1200" b="1" i="0" u="none" strike="noStrike" kern="1200" dirty="0" smtClean="0">
                <a:solidFill>
                  <a:schemeClr val="tx1"/>
                </a:solidFill>
                <a:effectLst/>
                <a:latin typeface="+mn-lt"/>
                <a:ea typeface="+mn-ea"/>
                <a:cs typeface="+mn-cs"/>
                <a:hlinkClick r:id="rId6"/>
              </a:rPr>
              <a:t>bones of the dead</a:t>
            </a:r>
            <a:r>
              <a:rPr lang="en-US" sz="1200" b="0" i="0" kern="1200" dirty="0" smtClean="0">
                <a:solidFill>
                  <a:schemeClr val="tx1"/>
                </a:solidFill>
                <a:effectLst/>
                <a:latin typeface="+mn-lt"/>
                <a:ea typeface="+mn-ea"/>
                <a:cs typeface="+mn-cs"/>
              </a:rPr>
              <a:t> are buried, to remain part of the family. </a:t>
            </a:r>
          </a:p>
          <a:p>
            <a:r>
              <a:rPr lang="en-US" sz="1200" b="0" i="0" kern="1200" dirty="0" smtClean="0">
                <a:solidFill>
                  <a:schemeClr val="tx1"/>
                </a:solidFill>
                <a:effectLst/>
                <a:latin typeface="+mn-lt"/>
                <a:ea typeface="+mn-ea"/>
                <a:cs typeface="+mn-cs"/>
              </a:rPr>
              <a:t>Jericho</a:t>
            </a:r>
            <a:r>
              <a:rPr lang="en-US" sz="1200" b="0" i="0" kern="1200" baseline="0" dirty="0" smtClean="0">
                <a:solidFill>
                  <a:schemeClr val="tx1"/>
                </a:solidFill>
                <a:effectLst/>
                <a:latin typeface="+mn-lt"/>
                <a:ea typeface="+mn-ea"/>
                <a:cs typeface="+mn-cs"/>
              </a:rPr>
              <a:t> is the oldest known city, it is dated back to 8000BCE.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CA" dirty="0"/>
          </a:p>
        </p:txBody>
      </p:sp>
      <p:sp>
        <p:nvSpPr>
          <p:cNvPr id="4" name="Slide Number Placeholder 3"/>
          <p:cNvSpPr>
            <a:spLocks noGrp="1"/>
          </p:cNvSpPr>
          <p:nvPr>
            <p:ph type="sldNum" sz="quarter" idx="10"/>
          </p:nvPr>
        </p:nvSpPr>
        <p:spPr/>
        <p:txBody>
          <a:bodyPr/>
          <a:lstStyle/>
          <a:p>
            <a:fld id="{63C405F8-39AF-42D6-967D-BDFF639707CE}" type="slidenum">
              <a:rPr lang="en-CA" smtClean="0"/>
              <a:t>15</a:t>
            </a:fld>
            <a:endParaRPr lang="en-CA"/>
          </a:p>
        </p:txBody>
      </p:sp>
    </p:spTree>
    <p:extLst>
      <p:ext uri="{BB962C8B-B14F-4D97-AF65-F5344CB8AC3E}">
        <p14:creationId xmlns:p14="http://schemas.microsoft.com/office/powerpoint/2010/main" val="127251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Artisans became more skilled and made more refined</a:t>
            </a:r>
            <a:r>
              <a:rPr lang="en-US" baseline="0" dirty="0" smtClean="0"/>
              <a:t> tools. These new tools improved hunting and farming as well as improvements in textiles and pottery.</a:t>
            </a:r>
            <a:endParaRPr lang="en-CA" dirty="0"/>
          </a:p>
        </p:txBody>
      </p:sp>
      <p:sp>
        <p:nvSpPr>
          <p:cNvPr id="4" name="Slide Number Placeholder 3"/>
          <p:cNvSpPr>
            <a:spLocks noGrp="1"/>
          </p:cNvSpPr>
          <p:nvPr>
            <p:ph type="sldNum" sz="quarter" idx="10"/>
          </p:nvPr>
        </p:nvSpPr>
        <p:spPr/>
        <p:txBody>
          <a:bodyPr/>
          <a:lstStyle/>
          <a:p>
            <a:fld id="{63C405F8-39AF-42D6-967D-BDFF639707CE}" type="slidenum">
              <a:rPr lang="en-CA" smtClean="0"/>
              <a:t>16</a:t>
            </a:fld>
            <a:endParaRPr lang="en-CA"/>
          </a:p>
        </p:txBody>
      </p:sp>
    </p:spTree>
    <p:extLst>
      <p:ext uri="{BB962C8B-B14F-4D97-AF65-F5344CB8AC3E}">
        <p14:creationId xmlns:p14="http://schemas.microsoft.com/office/powerpoint/2010/main" val="2136960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36378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6452F-13DF-42E1-933D-0913916DD525}" type="datetimeFigureOut">
              <a:rPr lang="en-CA" smtClean="0"/>
              <a:t>06/02/2017</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296915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137719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3850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172711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B76452F-13DF-42E1-933D-0913916DD525}" type="datetimeFigureOut">
              <a:rPr lang="en-CA" smtClean="0"/>
              <a:t>06/02/2017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306996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B76452F-13DF-42E1-933D-0913916DD525}" type="datetimeFigureOut">
              <a:rPr lang="en-CA" smtClean="0"/>
              <a:t>06/02/2017</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265190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5998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326018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211020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6452F-13DF-42E1-933D-0913916DD525}"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232170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76452F-13DF-42E1-933D-0913916DD525}" type="datetimeFigureOut">
              <a:rPr lang="en-CA" smtClean="0"/>
              <a:t>06/02/2017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144973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76452F-13DF-42E1-933D-0913916DD525}" type="datetimeFigureOut">
              <a:rPr lang="en-CA" smtClean="0"/>
              <a:t>06/02/2017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333253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76452F-13DF-42E1-933D-0913916DD525}" type="datetimeFigureOut">
              <a:rPr lang="en-CA" smtClean="0"/>
              <a:t>06/02/2017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110699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6452F-13DF-42E1-933D-0913916DD525}" type="datetimeFigureOut">
              <a:rPr lang="en-CA" smtClean="0"/>
              <a:t>06/02/2017</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297098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6452F-13DF-42E1-933D-0913916DD525}" type="datetimeFigureOut">
              <a:rPr lang="en-CA" smtClean="0"/>
              <a:t>06/02/2017</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262623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6452F-13DF-42E1-933D-0913916DD525}" type="datetimeFigureOut">
              <a:rPr lang="en-CA" smtClean="0"/>
              <a:t>06/02/2017</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6EAF42-E9EF-4AD1-9495-1748E52C0773}" type="slidenum">
              <a:rPr lang="en-CA" smtClean="0"/>
              <a:t>‹#›</a:t>
            </a:fld>
            <a:endParaRPr lang="en-CA"/>
          </a:p>
        </p:txBody>
      </p:sp>
    </p:spTree>
    <p:extLst>
      <p:ext uri="{BB962C8B-B14F-4D97-AF65-F5344CB8AC3E}">
        <p14:creationId xmlns:p14="http://schemas.microsoft.com/office/powerpoint/2010/main" val="130822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B76452F-13DF-42E1-933D-0913916DD525}" type="datetimeFigureOut">
              <a:rPr lang="en-CA" smtClean="0"/>
              <a:t>06/02/2017</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C6EAF42-E9EF-4AD1-9495-1748E52C0773}" type="slidenum">
              <a:rPr lang="en-CA" smtClean="0"/>
              <a:t>‹#›</a:t>
            </a:fld>
            <a:endParaRPr lang="en-CA"/>
          </a:p>
        </p:txBody>
      </p:sp>
    </p:spTree>
    <p:extLst>
      <p:ext uri="{BB962C8B-B14F-4D97-AF65-F5344CB8AC3E}">
        <p14:creationId xmlns:p14="http://schemas.microsoft.com/office/powerpoint/2010/main" val="226334402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rrlr02YDr5A"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pfwu__PF7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Revolutions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958472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in your notebooks</a:t>
            </a:r>
            <a:endParaRPr lang="en-CA" dirty="0"/>
          </a:p>
        </p:txBody>
      </p:sp>
      <p:sp>
        <p:nvSpPr>
          <p:cNvPr id="3" name="Content Placeholder 2"/>
          <p:cNvSpPr>
            <a:spLocks noGrp="1"/>
          </p:cNvSpPr>
          <p:nvPr>
            <p:ph idx="1"/>
          </p:nvPr>
        </p:nvSpPr>
        <p:spPr>
          <a:xfrm>
            <a:off x="1154954" y="2603500"/>
            <a:ext cx="10300925" cy="3416300"/>
          </a:xfrm>
        </p:spPr>
        <p:txBody>
          <a:bodyPr>
            <a:normAutofit/>
          </a:bodyPr>
          <a:lstStyle/>
          <a:p>
            <a:pPr marL="514350" indent="-514350">
              <a:buFont typeface="+mj-lt"/>
              <a:buAutoNum type="arabicPeriod"/>
            </a:pPr>
            <a:r>
              <a:rPr lang="en-US" sz="2800" dirty="0" smtClean="0"/>
              <a:t>Referring back to the previous slide, what do the paintings reveal about the relationship between early man and animals?</a:t>
            </a:r>
          </a:p>
          <a:p>
            <a:pPr marL="514350" indent="-514350">
              <a:buFont typeface="+mj-lt"/>
              <a:buAutoNum type="arabicPeriod"/>
            </a:pPr>
            <a:r>
              <a:rPr lang="en-US" sz="2800" dirty="0" smtClean="0"/>
              <a:t>What are two important (significant) innovations of Paleolithic peoples?</a:t>
            </a:r>
          </a:p>
          <a:p>
            <a:endParaRPr lang="en-CA" sz="2800" dirty="0"/>
          </a:p>
        </p:txBody>
      </p:sp>
    </p:spTree>
    <p:extLst>
      <p:ext uri="{BB962C8B-B14F-4D97-AF65-F5344CB8AC3E}">
        <p14:creationId xmlns:p14="http://schemas.microsoft.com/office/powerpoint/2010/main" val="267442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Neolithic Revolution</a:t>
            </a:r>
            <a:endParaRPr lang="en-CA" dirty="0"/>
          </a:p>
        </p:txBody>
      </p:sp>
      <p:sp>
        <p:nvSpPr>
          <p:cNvPr id="5" name="Text Placeholder 4"/>
          <p:cNvSpPr>
            <a:spLocks noGrp="1"/>
          </p:cNvSpPr>
          <p:nvPr>
            <p:ph type="body" idx="1"/>
          </p:nvPr>
        </p:nvSpPr>
        <p:spPr/>
        <p:txBody>
          <a:bodyPr/>
          <a:lstStyle/>
          <a:p>
            <a:r>
              <a:rPr lang="en-US" dirty="0" smtClean="0"/>
              <a:t>Agricultural Revolution</a:t>
            </a:r>
            <a:endParaRPr lang="en-CA" dirty="0"/>
          </a:p>
        </p:txBody>
      </p:sp>
    </p:spTree>
    <p:extLst>
      <p:ext uri="{BB962C8B-B14F-4D97-AF65-F5344CB8AC3E}">
        <p14:creationId xmlns:p14="http://schemas.microsoft.com/office/powerpoint/2010/main" val="278954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Agricultural Revolution</a:t>
            </a:r>
            <a:endParaRPr lang="en-CA" dirty="0"/>
          </a:p>
        </p:txBody>
      </p:sp>
      <p:sp>
        <p:nvSpPr>
          <p:cNvPr id="5" name="Content Placeholder 4"/>
          <p:cNvSpPr>
            <a:spLocks noGrp="1"/>
          </p:cNvSpPr>
          <p:nvPr>
            <p:ph idx="1"/>
          </p:nvPr>
        </p:nvSpPr>
        <p:spPr>
          <a:xfrm>
            <a:off x="414068" y="2346385"/>
            <a:ext cx="6469811" cy="3673415"/>
          </a:xfrm>
        </p:spPr>
        <p:txBody>
          <a:bodyPr>
            <a:normAutofit/>
          </a:bodyPr>
          <a:lstStyle/>
          <a:p>
            <a:r>
              <a:rPr lang="en-US" sz="2400" dirty="0" smtClean="0"/>
              <a:t>At the end of the last Ice Age, around 8000 BCE, the known world went through a revolution that lasted until 4000 BCE.</a:t>
            </a:r>
          </a:p>
          <a:p>
            <a:r>
              <a:rPr lang="en-US" sz="2400" dirty="0" smtClean="0"/>
              <a:t>There was a shift in methods of survival, from hunting and gathering to the </a:t>
            </a:r>
            <a:r>
              <a:rPr lang="en-US" sz="2400" u="sng" dirty="0" smtClean="0"/>
              <a:t>keeping of animals and the growing of food on a regular basis </a:t>
            </a:r>
            <a:r>
              <a:rPr lang="en-US" sz="2400" dirty="0" smtClean="0"/>
              <a:t>– what we call </a:t>
            </a:r>
            <a:r>
              <a:rPr lang="en-US" sz="2400" b="1" dirty="0" smtClean="0"/>
              <a:t>systematic agriculture</a:t>
            </a:r>
            <a:r>
              <a:rPr lang="en-US" sz="2400" dirty="0" smtClean="0"/>
              <a:t>.</a:t>
            </a:r>
            <a:endParaRPr lang="en-CA" sz="2400" dirty="0"/>
          </a:p>
        </p:txBody>
      </p:sp>
      <p:pic>
        <p:nvPicPr>
          <p:cNvPr id="1026" name="Picture 2" descr="Image result for neolithic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994" y="2603500"/>
            <a:ext cx="45910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0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Nomads no more</a:t>
            </a:r>
            <a:endParaRPr lang="en-CA" dirty="0"/>
          </a:p>
        </p:txBody>
      </p:sp>
      <p:sp>
        <p:nvSpPr>
          <p:cNvPr id="3" name="Content Placeholder 2"/>
          <p:cNvSpPr>
            <a:spLocks noGrp="1"/>
          </p:cNvSpPr>
          <p:nvPr>
            <p:ph idx="1"/>
          </p:nvPr>
        </p:nvSpPr>
        <p:spPr>
          <a:xfrm>
            <a:off x="861656" y="2379212"/>
            <a:ext cx="9904110" cy="3987081"/>
          </a:xfrm>
        </p:spPr>
        <p:txBody>
          <a:bodyPr>
            <a:normAutofit/>
          </a:bodyPr>
          <a:lstStyle/>
          <a:p>
            <a:r>
              <a:rPr lang="en-US" sz="2400" b="1" dirty="0" smtClean="0"/>
              <a:t>Domestication</a:t>
            </a:r>
            <a:r>
              <a:rPr lang="en-US" sz="2400" dirty="0" smtClean="0"/>
              <a:t> of animals allowed for a regular source of meat, milk and wool.</a:t>
            </a:r>
          </a:p>
          <a:p>
            <a:r>
              <a:rPr lang="en-US" sz="2400" dirty="0" smtClean="0"/>
              <a:t>These domesticated animals helped with planting crops and allowed early humans to take control of their daily lives instead of having to spend countless hours finding food.</a:t>
            </a:r>
          </a:p>
          <a:p>
            <a:r>
              <a:rPr lang="en-US" sz="2400" dirty="0" smtClean="0"/>
              <a:t>Historians believe that this revolution is the </a:t>
            </a:r>
            <a:r>
              <a:rPr lang="en-US" sz="2400" u="sng" dirty="0" smtClean="0"/>
              <a:t>single most important development in human history</a:t>
            </a:r>
            <a:r>
              <a:rPr lang="en-US" sz="2400" dirty="0" smtClean="0"/>
              <a:t>.</a:t>
            </a:r>
          </a:p>
          <a:p>
            <a:r>
              <a:rPr lang="en-US" sz="2400" dirty="0" smtClean="0"/>
              <a:t>This process, despite being called a revolution, was actually a gradual shift from older nomadic lifestyles to a stationary one.</a:t>
            </a:r>
            <a:endParaRPr lang="en-CA" sz="2400" dirty="0"/>
          </a:p>
        </p:txBody>
      </p:sp>
    </p:spTree>
    <p:extLst>
      <p:ext uri="{BB962C8B-B14F-4D97-AF65-F5344CB8AC3E}">
        <p14:creationId xmlns:p14="http://schemas.microsoft.com/office/powerpoint/2010/main" val="271629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realmrmurphy.wikispaces.com/file/view/Agriculture%20Map%203.png/521536294/Agriculture%20Map%2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23" y="-1355733"/>
            <a:ext cx="10836327" cy="891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7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catalhuy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098" y="3335354"/>
            <a:ext cx="4301752" cy="3226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Birth of Villages</a:t>
            </a:r>
            <a:endParaRPr lang="en-CA" dirty="0"/>
          </a:p>
        </p:txBody>
      </p:sp>
      <p:sp>
        <p:nvSpPr>
          <p:cNvPr id="3" name="Content Placeholder 2"/>
          <p:cNvSpPr>
            <a:spLocks noGrp="1"/>
          </p:cNvSpPr>
          <p:nvPr>
            <p:ph idx="1"/>
          </p:nvPr>
        </p:nvSpPr>
        <p:spPr>
          <a:xfrm>
            <a:off x="677958" y="2309548"/>
            <a:ext cx="10827496" cy="3416300"/>
          </a:xfrm>
        </p:spPr>
        <p:txBody>
          <a:bodyPr>
            <a:normAutofit/>
          </a:bodyPr>
          <a:lstStyle/>
          <a:p>
            <a:r>
              <a:rPr lang="en-US" sz="2400" dirty="0" smtClean="0"/>
              <a:t>The shift towards growing crops and raising livestock gave way to the rise of permanent settlements and communities that were home to hundreds and even thousands of residents.</a:t>
            </a:r>
            <a:endParaRPr lang="en-CA" sz="2400" dirty="0"/>
          </a:p>
        </p:txBody>
      </p:sp>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4" y="3589337"/>
            <a:ext cx="4244975" cy="3032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67781" y="5105400"/>
            <a:ext cx="1847850" cy="923330"/>
          </a:xfrm>
          <a:prstGeom prst="rect">
            <a:avLst/>
          </a:prstGeom>
          <a:noFill/>
        </p:spPr>
        <p:txBody>
          <a:bodyPr wrap="square" rtlCol="0">
            <a:spAutoFit/>
          </a:bodyPr>
          <a:lstStyle/>
          <a:p>
            <a:r>
              <a:rPr lang="en-US" dirty="0" err="1" smtClean="0"/>
              <a:t>Catalhuyuks</a:t>
            </a:r>
            <a:r>
              <a:rPr lang="en-US" dirty="0" smtClean="0"/>
              <a:t> found in modern Turkey</a:t>
            </a:r>
            <a:endParaRPr lang="en-CA" dirty="0"/>
          </a:p>
        </p:txBody>
      </p:sp>
    </p:spTree>
    <p:extLst>
      <p:ext uri="{BB962C8B-B14F-4D97-AF65-F5344CB8AC3E}">
        <p14:creationId xmlns:p14="http://schemas.microsoft.com/office/powerpoint/2010/main" val="381567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Neolithic Villages</a:t>
            </a:r>
            <a:endParaRPr lang="en-CA" dirty="0"/>
          </a:p>
        </p:txBody>
      </p:sp>
      <p:sp>
        <p:nvSpPr>
          <p:cNvPr id="3" name="Content Placeholder 2"/>
          <p:cNvSpPr>
            <a:spLocks noGrp="1"/>
          </p:cNvSpPr>
          <p:nvPr>
            <p:ph idx="1"/>
          </p:nvPr>
        </p:nvSpPr>
        <p:spPr>
          <a:xfrm>
            <a:off x="628650" y="2603500"/>
            <a:ext cx="10820400" cy="4006850"/>
          </a:xfrm>
        </p:spPr>
        <p:txBody>
          <a:bodyPr>
            <a:normAutofit/>
          </a:bodyPr>
          <a:lstStyle/>
          <a:p>
            <a:r>
              <a:rPr lang="en-US" sz="2400" dirty="0" smtClean="0"/>
              <a:t>The rise of villages, due to the agricultural revolution, had a tremendous impact on people’s daily lives and gave birth to a barter system, </a:t>
            </a:r>
            <a:r>
              <a:rPr lang="en-US" sz="2400" dirty="0" err="1" smtClean="0"/>
              <a:t>labour</a:t>
            </a:r>
            <a:r>
              <a:rPr lang="en-US" sz="2400" dirty="0" smtClean="0"/>
              <a:t> specialization</a:t>
            </a:r>
          </a:p>
          <a:p>
            <a:r>
              <a:rPr lang="en-US" sz="2400" dirty="0" smtClean="0"/>
              <a:t>Villagers saw the need for wall for protection and storage for goods. Storing excess products encouraged trade and trading encouraged people to learn crafts. This naturally led to the division of </a:t>
            </a:r>
            <a:r>
              <a:rPr lang="en-US" sz="2400" dirty="0" err="1" smtClean="0"/>
              <a:t>labour</a:t>
            </a:r>
            <a:r>
              <a:rPr lang="en-US" sz="2400" dirty="0" smtClean="0"/>
              <a:t>.</a:t>
            </a:r>
          </a:p>
          <a:p>
            <a:endParaRPr lang="en-US" sz="2400" dirty="0" smtClean="0"/>
          </a:p>
          <a:p>
            <a:pPr>
              <a:buFont typeface="Wingdings" panose="05000000000000000000" pitchFamily="2" charset="2"/>
              <a:buChar char="q"/>
            </a:pPr>
            <a:r>
              <a:rPr lang="en-US" sz="2400" b="1" dirty="0" smtClean="0"/>
              <a:t>Artisans – skilled workers</a:t>
            </a:r>
            <a:endParaRPr lang="en-CA" sz="2400" b="1" dirty="0"/>
          </a:p>
        </p:txBody>
      </p:sp>
    </p:spTree>
    <p:extLst>
      <p:ext uri="{BB962C8B-B14F-4D97-AF65-F5344CB8AC3E}">
        <p14:creationId xmlns:p14="http://schemas.microsoft.com/office/powerpoint/2010/main" val="35399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CA" dirty="0"/>
          </a:p>
        </p:txBody>
      </p:sp>
      <p:sp>
        <p:nvSpPr>
          <p:cNvPr id="3" name="Content Placeholder 2"/>
          <p:cNvSpPr>
            <a:spLocks noGrp="1"/>
          </p:cNvSpPr>
          <p:nvPr>
            <p:ph idx="1"/>
          </p:nvPr>
        </p:nvSpPr>
        <p:spPr/>
        <p:txBody>
          <a:bodyPr>
            <a:normAutofit/>
          </a:bodyPr>
          <a:lstStyle/>
          <a:p>
            <a:r>
              <a:rPr lang="en-US" sz="2400" dirty="0" smtClean="0"/>
              <a:t>Read </a:t>
            </a:r>
            <a:r>
              <a:rPr lang="en-US" sz="2400" i="1" dirty="0" smtClean="0"/>
              <a:t>Paleolithic to Neolithic – Descriptions of Daily Life</a:t>
            </a:r>
            <a:r>
              <a:rPr lang="en-US" sz="2400" dirty="0" smtClean="0"/>
              <a:t> and record findings in the chart provided.</a:t>
            </a:r>
            <a:endParaRPr lang="en-CA" sz="2400" dirty="0"/>
          </a:p>
        </p:txBody>
      </p:sp>
    </p:spTree>
    <p:extLst>
      <p:ext uri="{BB962C8B-B14F-4D97-AF65-F5344CB8AC3E}">
        <p14:creationId xmlns:p14="http://schemas.microsoft.com/office/powerpoint/2010/main" val="27721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 You &amp; History</a:t>
            </a:r>
            <a:endParaRPr lang="en-CA" dirty="0"/>
          </a:p>
        </p:txBody>
      </p:sp>
      <p:sp>
        <p:nvSpPr>
          <p:cNvPr id="3" name="Content Placeholder 2"/>
          <p:cNvSpPr>
            <a:spLocks noGrp="1"/>
          </p:cNvSpPr>
          <p:nvPr>
            <p:ph idx="1"/>
          </p:nvPr>
        </p:nvSpPr>
        <p:spPr>
          <a:xfrm>
            <a:off x="173318" y="2240430"/>
            <a:ext cx="11633200" cy="3416300"/>
          </a:xfrm>
        </p:spPr>
        <p:txBody>
          <a:bodyPr>
            <a:normAutofit/>
          </a:bodyPr>
          <a:lstStyle/>
          <a:p>
            <a:r>
              <a:rPr lang="en-US" sz="2400" dirty="0" smtClean="0"/>
              <a:t>Picture yourself alone, in the woods, with nothing.</a:t>
            </a:r>
          </a:p>
          <a:p>
            <a:r>
              <a:rPr lang="en-US" sz="2400" dirty="0" smtClean="0"/>
              <a:t>Could you live in the wild with only tools you made from the items that you can find around you?</a:t>
            </a:r>
            <a:endParaRPr lang="en-CA" sz="24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83" y="3249847"/>
            <a:ext cx="4637928" cy="3478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imitive l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58" y="3870793"/>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9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Paleolithic Age</a:t>
            </a:r>
            <a:endParaRPr lang="en-CA" dirty="0"/>
          </a:p>
        </p:txBody>
      </p:sp>
      <p:sp>
        <p:nvSpPr>
          <p:cNvPr id="3" name="Content Placeholder 2"/>
          <p:cNvSpPr>
            <a:spLocks noGrp="1"/>
          </p:cNvSpPr>
          <p:nvPr>
            <p:ph idx="1"/>
          </p:nvPr>
        </p:nvSpPr>
        <p:spPr/>
        <p:txBody>
          <a:bodyPr>
            <a:normAutofit/>
          </a:bodyPr>
          <a:lstStyle/>
          <a:p>
            <a:r>
              <a:rPr lang="en-US" sz="2400" dirty="0" smtClean="0"/>
              <a:t>Approximately 2,500,000 – 10,000 BCE we, hominids, survived using simple tools created from stone and wood.</a:t>
            </a:r>
          </a:p>
          <a:p>
            <a:r>
              <a:rPr lang="en-US" sz="2400" dirty="0" smtClean="0"/>
              <a:t>Paleolithic is Greek for “old stone” and this age is often called the Old Stone Age.</a:t>
            </a:r>
            <a:endParaRPr lang="en-CA" sz="2400" dirty="0"/>
          </a:p>
        </p:txBody>
      </p:sp>
      <p:pic>
        <p:nvPicPr>
          <p:cNvPr id="2050" name="Picture 2" descr="Image result for simple tools paleolit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352" y="4449860"/>
            <a:ext cx="3448237" cy="230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7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for the Paleolithic humans</a:t>
            </a:r>
            <a:endParaRPr lang="en-CA" dirty="0"/>
          </a:p>
        </p:txBody>
      </p:sp>
      <p:sp>
        <p:nvSpPr>
          <p:cNvPr id="3" name="Content Placeholder 2"/>
          <p:cNvSpPr>
            <a:spLocks noGrp="1"/>
          </p:cNvSpPr>
          <p:nvPr>
            <p:ph idx="1"/>
          </p:nvPr>
        </p:nvSpPr>
        <p:spPr>
          <a:xfrm>
            <a:off x="470648" y="2312894"/>
            <a:ext cx="7826300" cy="3706906"/>
          </a:xfrm>
        </p:spPr>
        <p:txBody>
          <a:bodyPr>
            <a:normAutofit lnSpcReduction="10000"/>
          </a:bodyPr>
          <a:lstStyle/>
          <a:p>
            <a:r>
              <a:rPr lang="en-US" sz="2000" b="1" dirty="0" smtClean="0"/>
              <a:t>Hunting and Gathering </a:t>
            </a:r>
            <a:r>
              <a:rPr lang="en-US" sz="2000" dirty="0" smtClean="0"/>
              <a:t>– a close relationship with the environment led to gathering nuts, berries, grains and green plants as well as hunting medium size game and fish and shellfish in coastal areas.</a:t>
            </a:r>
          </a:p>
          <a:p>
            <a:endParaRPr lang="en-US" sz="2000" dirty="0"/>
          </a:p>
          <a:p>
            <a:r>
              <a:rPr lang="en-US" sz="2000" dirty="0" smtClean="0">
                <a:hlinkClick r:id="rId2"/>
              </a:rPr>
              <a:t>Primitive Technology</a:t>
            </a:r>
            <a:endParaRPr lang="en-US" sz="2000" dirty="0" smtClean="0"/>
          </a:p>
          <a:p>
            <a:endParaRPr lang="en-US" sz="2000" dirty="0" smtClean="0"/>
          </a:p>
          <a:p>
            <a:r>
              <a:rPr lang="en-US" sz="2000" b="1" dirty="0" smtClean="0"/>
              <a:t>Tools</a:t>
            </a:r>
            <a:r>
              <a:rPr lang="en-US" sz="2000" dirty="0" smtClean="0"/>
              <a:t> – hand axes created from stones (ex. flint) and spears allowed hominids to kill larger animals. Bow and arrows came along later in the era as well as harpoons and fishhooks for coastal tribes.</a:t>
            </a:r>
          </a:p>
          <a:p>
            <a:endParaRPr lang="en-CA" sz="2000" dirty="0"/>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419" y="2312894"/>
            <a:ext cx="3367332" cy="26179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imple tools paleolit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238" y="5082988"/>
            <a:ext cx="3866258" cy="220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3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Roles</a:t>
            </a:r>
            <a:endParaRPr lang="en-CA" dirty="0"/>
          </a:p>
        </p:txBody>
      </p:sp>
      <p:sp>
        <p:nvSpPr>
          <p:cNvPr id="3" name="Content Placeholder 2"/>
          <p:cNvSpPr>
            <a:spLocks noGrp="1"/>
          </p:cNvSpPr>
          <p:nvPr>
            <p:ph idx="1"/>
          </p:nvPr>
        </p:nvSpPr>
        <p:spPr>
          <a:xfrm>
            <a:off x="578224" y="2603500"/>
            <a:ext cx="11107270" cy="3416300"/>
          </a:xfrm>
        </p:spPr>
        <p:txBody>
          <a:bodyPr>
            <a:normAutofit/>
          </a:bodyPr>
          <a:lstStyle/>
          <a:p>
            <a:r>
              <a:rPr lang="en-US" sz="2000" b="1" dirty="0" smtClean="0"/>
              <a:t>Roles for Men and Women </a:t>
            </a:r>
            <a:r>
              <a:rPr lang="en-US" sz="2000" dirty="0" smtClean="0"/>
              <a:t>– While it is hard to know for sure we can assume that because women bore and raised children they probably stayed closer to camp. Most historians believe that women were more responsible for gathering  as well as teaching the younger children about what plants, roots, berries and nuts were safe.</a:t>
            </a:r>
          </a:p>
          <a:p>
            <a:r>
              <a:rPr lang="en-US" sz="2000" dirty="0" smtClean="0"/>
              <a:t>As food was a constant need for survival men too had to play a role. It is believed that men had the responsibility to travel longer distances to hunt for animals.</a:t>
            </a:r>
          </a:p>
          <a:p>
            <a:r>
              <a:rPr lang="en-US" sz="2000" dirty="0" smtClean="0"/>
              <a:t>It is likely that both men and woman made decisions about food and both genders played a vital role in the constant search for food.  Both men and women had the task of teaching younger generations about survival.</a:t>
            </a:r>
            <a:endParaRPr lang="en-CA" sz="2000" dirty="0"/>
          </a:p>
        </p:txBody>
      </p:sp>
    </p:spTree>
    <p:extLst>
      <p:ext uri="{BB962C8B-B14F-4D97-AF65-F5344CB8AC3E}">
        <p14:creationId xmlns:p14="http://schemas.microsoft.com/office/powerpoint/2010/main" val="113098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a:t>
            </a:r>
            <a:endParaRPr lang="en-CA" dirty="0"/>
          </a:p>
        </p:txBody>
      </p:sp>
      <p:sp>
        <p:nvSpPr>
          <p:cNvPr id="3" name="Content Placeholder 2"/>
          <p:cNvSpPr>
            <a:spLocks noGrp="1"/>
          </p:cNvSpPr>
          <p:nvPr>
            <p:ph idx="1"/>
          </p:nvPr>
        </p:nvSpPr>
        <p:spPr>
          <a:xfrm>
            <a:off x="172527" y="2420471"/>
            <a:ext cx="8421665" cy="3599329"/>
          </a:xfrm>
        </p:spPr>
        <p:txBody>
          <a:bodyPr>
            <a:noAutofit/>
          </a:bodyPr>
          <a:lstStyle/>
          <a:p>
            <a:r>
              <a:rPr lang="en-US" sz="2400" dirty="0" smtClean="0"/>
              <a:t>Living accommodations were very primitive and adapting to changing seasons and climate forced early hominids to seek shelter in caves. Eventually newer structures were developed to allow some reprieve from the elements.</a:t>
            </a:r>
          </a:p>
          <a:p>
            <a:r>
              <a:rPr lang="en-US" sz="2400" dirty="0" smtClean="0"/>
              <a:t>Animals skins were used as shelter and wood was used in many structures. </a:t>
            </a:r>
          </a:p>
          <a:p>
            <a:r>
              <a:rPr lang="en-US" sz="2400" dirty="0" smtClean="0"/>
              <a:t>Fire was one “discovery” that allowed hominids to flourish and emigrate to new lands and climate. Evidence shows that some </a:t>
            </a:r>
            <a:r>
              <a:rPr lang="en-US" sz="2400" i="1" dirty="0" smtClean="0"/>
              <a:t>homo erectus </a:t>
            </a:r>
            <a:r>
              <a:rPr lang="en-US" sz="2400" dirty="0" smtClean="0"/>
              <a:t>used </a:t>
            </a:r>
            <a:r>
              <a:rPr lang="en-US" sz="2400" dirty="0" smtClean="0">
                <a:hlinkClick r:id="rId3"/>
              </a:rPr>
              <a:t>fire</a:t>
            </a:r>
            <a:r>
              <a:rPr lang="en-US" sz="2400" dirty="0" smtClean="0"/>
              <a:t> as long as 500,000 years ago.</a:t>
            </a:r>
            <a:endParaRPr lang="en-CA" sz="2400" dirty="0"/>
          </a:p>
        </p:txBody>
      </p:sp>
      <p:pic>
        <p:nvPicPr>
          <p:cNvPr id="409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193" y="2813489"/>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9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Drawing</a:t>
            </a:r>
            <a:endParaRPr lang="en-CA" dirty="0"/>
          </a:p>
        </p:txBody>
      </p:sp>
      <p:sp>
        <p:nvSpPr>
          <p:cNvPr id="3" name="Content Placeholder 2"/>
          <p:cNvSpPr>
            <a:spLocks noGrp="1"/>
          </p:cNvSpPr>
          <p:nvPr>
            <p:ph idx="1"/>
          </p:nvPr>
        </p:nvSpPr>
        <p:spPr/>
        <p:txBody>
          <a:bodyPr>
            <a:normAutofit/>
          </a:bodyPr>
          <a:lstStyle/>
          <a:p>
            <a:r>
              <a:rPr lang="en-US" sz="2800" dirty="0" smtClean="0"/>
              <a:t>You choose: draw, as realistic as possible, a bull, horse or deer.</a:t>
            </a:r>
            <a:endParaRPr lang="en-CA" sz="2800" dirty="0"/>
          </a:p>
        </p:txBody>
      </p:sp>
    </p:spTree>
    <p:extLst>
      <p:ext uri="{BB962C8B-B14F-4D97-AF65-F5344CB8AC3E}">
        <p14:creationId xmlns:p14="http://schemas.microsoft.com/office/powerpoint/2010/main" val="11568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Art</a:t>
            </a:r>
            <a:endParaRPr lang="en-CA" dirty="0"/>
          </a:p>
        </p:txBody>
      </p:sp>
      <p:sp>
        <p:nvSpPr>
          <p:cNvPr id="3" name="Content Placeholder 2"/>
          <p:cNvSpPr>
            <a:spLocks noGrp="1"/>
          </p:cNvSpPr>
          <p:nvPr>
            <p:ph idx="1"/>
          </p:nvPr>
        </p:nvSpPr>
        <p:spPr>
          <a:xfrm>
            <a:off x="309566" y="2310202"/>
            <a:ext cx="11560381" cy="3416300"/>
          </a:xfrm>
        </p:spPr>
        <p:txBody>
          <a:bodyPr>
            <a:normAutofit/>
          </a:bodyPr>
          <a:lstStyle/>
          <a:p>
            <a:r>
              <a:rPr lang="en-US" sz="2000" dirty="0" smtClean="0"/>
              <a:t>Art was as much a part of early humans as it is to us. In many places around Europe, caves were discovered that contained “painting” that despite deterioration depicted horses, bulls, stags and other animals.</a:t>
            </a:r>
            <a:endParaRPr lang="en-CA" sz="2000" dirty="0"/>
          </a:p>
        </p:txBody>
      </p:sp>
      <p:pic>
        <p:nvPicPr>
          <p:cNvPr id="5122" name="Picture 2" descr="Image result for lascaux cave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71" y="3276630"/>
            <a:ext cx="57150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hauvet cave pain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76" y="3821502"/>
            <a:ext cx="4724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descr="Image result for lascaux cave 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62"/>
            <a:ext cx="5695950" cy="4286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Image result for lascaux cave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4280"/>
            <a:ext cx="5784837" cy="37048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rehistoric cave pain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80431"/>
            <a:ext cx="668655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prehistoric cave painti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3064183"/>
            <a:ext cx="6665506" cy="459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33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TotalTime>
  <Words>940</Words>
  <Application>Microsoft Office PowerPoint</Application>
  <PresentationFormat>Widescreen</PresentationFormat>
  <Paragraphs>60</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Ion Boardroom</vt:lpstr>
      <vt:lpstr>Early Revolutions</vt:lpstr>
      <vt:lpstr>Thoughts – You &amp; History</vt:lpstr>
      <vt:lpstr>The Paleolithic Age</vt:lpstr>
      <vt:lpstr>Life for the Paleolithic humans</vt:lpstr>
      <vt:lpstr>Gender Roles</vt:lpstr>
      <vt:lpstr>Adapting</vt:lpstr>
      <vt:lpstr>Activity - Drawing</vt:lpstr>
      <vt:lpstr>Creating Art</vt:lpstr>
      <vt:lpstr>PowerPoint Presentation</vt:lpstr>
      <vt:lpstr>Questions – in your notebooks</vt:lpstr>
      <vt:lpstr>The Neolithic Revolution</vt:lpstr>
      <vt:lpstr>Agricultural Revolution</vt:lpstr>
      <vt:lpstr>Nomads no more</vt:lpstr>
      <vt:lpstr>PowerPoint Presentation</vt:lpstr>
      <vt:lpstr>Birth of Villages</vt:lpstr>
      <vt:lpstr>Effects of Neolithic Villages</vt:lpstr>
      <vt:lpstr>Activity</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Revolutions</dc:title>
  <dc:creator>Champion, Andrew    (ASD-W)</dc:creator>
  <cp:lastModifiedBy>Champion, Andrew    (ASD-W)</cp:lastModifiedBy>
  <cp:revision>24</cp:revision>
  <dcterms:created xsi:type="dcterms:W3CDTF">2017-02-05T23:08:17Z</dcterms:created>
  <dcterms:modified xsi:type="dcterms:W3CDTF">2017-02-07T01:19:04Z</dcterms:modified>
</cp:coreProperties>
</file>