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56" r:id="rId2"/>
    <p:sldId id="272" r:id="rId3"/>
    <p:sldId id="257" r:id="rId4"/>
    <p:sldId id="259" r:id="rId5"/>
    <p:sldId id="271" r:id="rId6"/>
    <p:sldId id="273" r:id="rId7"/>
    <p:sldId id="274" r:id="rId8"/>
    <p:sldId id="275" r:id="rId9"/>
    <p:sldId id="258" r:id="rId10"/>
    <p:sldId id="263" r:id="rId11"/>
    <p:sldId id="264" r:id="rId12"/>
    <p:sldId id="270" r:id="rId13"/>
    <p:sldId id="265" r:id="rId14"/>
    <p:sldId id="266" r:id="rId15"/>
    <p:sldId id="276" r:id="rId16"/>
    <p:sldId id="269" r:id="rId17"/>
    <p:sldId id="267" r:id="rId18"/>
    <p:sldId id="268" r:id="rId19"/>
    <p:sldId id="261"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27" autoAdjust="0"/>
  </p:normalViewPr>
  <p:slideViewPr>
    <p:cSldViewPr>
      <p:cViewPr varScale="1">
        <p:scale>
          <a:sx n="52" d="100"/>
          <a:sy n="52" d="100"/>
        </p:scale>
        <p:origin x="184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FE040-08CD-43DB-8667-C08F90D24EDE}" type="datetimeFigureOut">
              <a:rPr lang="en-CA" smtClean="0"/>
              <a:t>12/03/2017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FF532-DFD1-4116-BDFC-DA1D3B5C713E}" type="slidenum">
              <a:rPr lang="en-CA" smtClean="0"/>
              <a:t>‹#›</a:t>
            </a:fld>
            <a:endParaRPr lang="en-CA"/>
          </a:p>
        </p:txBody>
      </p:sp>
    </p:spTree>
    <p:extLst>
      <p:ext uri="{BB962C8B-B14F-4D97-AF65-F5344CB8AC3E}">
        <p14:creationId xmlns:p14="http://schemas.microsoft.com/office/powerpoint/2010/main" val="309842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Hykso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Ra" TargetMode="External"/><Relationship Id="rId4" Type="http://schemas.openxmlformats.org/officeDocument/2006/relationships/hyperlink" Target="https://en.wikipedia.org/wiki/Sun_go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ritannica.com/place/ancient-Egypt"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britannica.com/place/Lower-Egypt" TargetMode="External"/><Relationship Id="rId4" Type="http://schemas.openxmlformats.org/officeDocument/2006/relationships/hyperlink" Target="https://www.britannica.com/topic/Busiri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ncient.eu/Anubis/" TargetMode="External"/><Relationship Id="rId7" Type="http://schemas.openxmlformats.org/officeDocument/2006/relationships/hyperlink" Target="http://www.ancient.eu/nil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ancient.eu/tomb/" TargetMode="External"/><Relationship Id="rId5" Type="http://schemas.openxmlformats.org/officeDocument/2006/relationships/hyperlink" Target="http://www.ancient.eu/First_Dynasty_of_Egypt/" TargetMode="External"/><Relationship Id="rId4" Type="http://schemas.openxmlformats.org/officeDocument/2006/relationships/hyperlink" Target="http://www.ancient.eu/egyp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ncient-egypt-online.com/isi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t>
            </a:r>
            <a:r>
              <a:rPr lang="en-US" dirty="0" err="1" smtClean="0"/>
              <a:t>pg</a:t>
            </a:r>
            <a:r>
              <a:rPr lang="en-US" dirty="0" smtClean="0"/>
              <a:t> 92 from the text:</a:t>
            </a:r>
            <a:r>
              <a:rPr lang="en-US" baseline="0" dirty="0" smtClean="0"/>
              <a:t> Prologue to the Present</a:t>
            </a:r>
          </a:p>
          <a:p>
            <a:r>
              <a:rPr lang="en-US" baseline="0" dirty="0" smtClean="0"/>
              <a:t>There are a few creation stories that seem to conflict with one another and make studying Egyptian religion challenging. Despite this challenge we can learn a lot about Egyptian society and culture.</a:t>
            </a:r>
          </a:p>
          <a:p>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2</a:t>
            </a:fld>
            <a:endParaRPr lang="en-CA"/>
          </a:p>
        </p:txBody>
      </p:sp>
    </p:spTree>
    <p:extLst>
      <p:ext uri="{BB962C8B-B14F-4D97-AF65-F5344CB8AC3E}">
        <p14:creationId xmlns:p14="http://schemas.microsoft.com/office/powerpoint/2010/main" val="3023823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Egyptians</a:t>
            </a:r>
            <a:r>
              <a:rPr lang="en-US" baseline="0" dirty="0" smtClean="0"/>
              <a:t> were often very open to welcoming new gods into their pantheon if newcomers to Egypt couldn’t find an already established god to suit their needs. Egyptians also allowed foreigners to worship their own God/Goddesses. </a:t>
            </a:r>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3</a:t>
            </a:fld>
            <a:endParaRPr lang="en-CA"/>
          </a:p>
        </p:txBody>
      </p:sp>
    </p:spTree>
    <p:extLst>
      <p:ext uri="{BB962C8B-B14F-4D97-AF65-F5344CB8AC3E}">
        <p14:creationId xmlns:p14="http://schemas.microsoft.com/office/powerpoint/2010/main" val="20964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145FF532-DFD1-4116-BDFC-DA1D3B5C713E}" type="slidenum">
              <a:rPr lang="en-CA" smtClean="0"/>
              <a:t>4</a:t>
            </a:fld>
            <a:endParaRPr lang="en-CA"/>
          </a:p>
        </p:txBody>
      </p:sp>
    </p:spTree>
    <p:extLst>
      <p:ext uri="{BB962C8B-B14F-4D97-AF65-F5344CB8AC3E}">
        <p14:creationId xmlns:p14="http://schemas.microsoft.com/office/powerpoint/2010/main" val="234924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Amon-Re</a:t>
            </a:r>
            <a:r>
              <a:rPr lang="en-US" sz="1200" b="0" i="0" kern="1200" baseline="0" dirty="0" smtClean="0">
                <a:solidFill>
                  <a:schemeClr val="tx1"/>
                </a:solidFill>
                <a:effectLst/>
                <a:latin typeface="+mn-lt"/>
                <a:ea typeface="+mn-ea"/>
                <a:cs typeface="+mn-cs"/>
              </a:rPr>
              <a:t> is actually a fusion of two “gods” </a:t>
            </a:r>
            <a:r>
              <a:rPr lang="en-US" sz="1200" b="0" i="0" kern="1200" baseline="0" dirty="0" err="1" smtClean="0">
                <a:solidFill>
                  <a:schemeClr val="tx1"/>
                </a:solidFill>
                <a:effectLst/>
                <a:latin typeface="+mn-lt"/>
                <a:ea typeface="+mn-ea"/>
                <a:cs typeface="+mn-cs"/>
              </a:rPr>
              <a:t>Amun</a:t>
            </a:r>
            <a:r>
              <a:rPr lang="en-US" sz="1200" b="0" i="0" kern="1200" baseline="0" dirty="0" smtClean="0">
                <a:solidFill>
                  <a:schemeClr val="tx1"/>
                </a:solidFill>
                <a:effectLst/>
                <a:latin typeface="+mn-lt"/>
                <a:ea typeface="+mn-ea"/>
                <a:cs typeface="+mn-cs"/>
              </a:rPr>
              <a:t> and Ra as a</a:t>
            </a:r>
            <a:r>
              <a:rPr lang="en-US" sz="1200" b="0" i="0" kern="1200" dirty="0" smtClean="0">
                <a:solidFill>
                  <a:schemeClr val="tx1"/>
                </a:solidFill>
                <a:effectLst/>
                <a:latin typeface="+mn-lt"/>
                <a:ea typeface="+mn-ea"/>
                <a:cs typeface="+mn-cs"/>
              </a:rPr>
              <a:t>fter the rebellion of Thebes against the </a:t>
            </a:r>
            <a:r>
              <a:rPr lang="en-US" sz="1200" b="0" i="0" u="none" strike="noStrike" kern="1200" dirty="0" smtClean="0">
                <a:solidFill>
                  <a:schemeClr val="tx1"/>
                </a:solidFill>
                <a:effectLst/>
                <a:latin typeface="+mn-lt"/>
                <a:ea typeface="+mn-ea"/>
                <a:cs typeface="+mn-cs"/>
                <a:hlinkClick r:id="rId3" tooltip="Hyksos"/>
              </a:rPr>
              <a:t>Hyksos</a:t>
            </a:r>
            <a:r>
              <a:rPr lang="en-US" sz="1200" b="0" i="0" u="none" strike="noStrike"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Amun</a:t>
            </a:r>
            <a:r>
              <a:rPr lang="en-US" sz="1200" b="0" i="0" kern="1200" dirty="0" smtClean="0">
                <a:solidFill>
                  <a:schemeClr val="tx1"/>
                </a:solidFill>
                <a:effectLst/>
                <a:latin typeface="+mn-lt"/>
                <a:ea typeface="+mn-ea"/>
                <a:cs typeface="+mn-cs"/>
              </a:rPr>
              <a:t> acquired </a:t>
            </a:r>
            <a:r>
              <a:rPr lang="en-US" sz="1200" b="0" i="0" u="none" strike="noStrike" kern="1200" dirty="0" smtClean="0">
                <a:solidFill>
                  <a:schemeClr val="tx1"/>
                </a:solidFill>
                <a:effectLst/>
                <a:latin typeface="+mn-lt"/>
                <a:ea typeface="+mn-ea"/>
                <a:cs typeface="+mn-cs"/>
              </a:rPr>
              <a:t>national importance</a:t>
            </a:r>
            <a:r>
              <a:rPr lang="en-US" sz="1200" b="0" i="0" kern="1200" dirty="0" smtClean="0">
                <a:solidFill>
                  <a:schemeClr val="tx1"/>
                </a:solidFill>
                <a:effectLst/>
                <a:latin typeface="+mn-lt"/>
                <a:ea typeface="+mn-ea"/>
                <a:cs typeface="+mn-cs"/>
              </a:rPr>
              <a:t>, expressed in his fusion with the </a:t>
            </a:r>
            <a:r>
              <a:rPr lang="en-US" sz="1200" b="0" i="0" u="none" strike="noStrike" kern="1200" dirty="0" smtClean="0">
                <a:solidFill>
                  <a:schemeClr val="tx1"/>
                </a:solidFill>
                <a:effectLst/>
                <a:latin typeface="+mn-lt"/>
                <a:ea typeface="+mn-ea"/>
                <a:cs typeface="+mn-cs"/>
                <a:hlinkClick r:id="rId4" tooltip="Sun god"/>
              </a:rPr>
              <a:t>Sun god</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Ra"/>
              </a:rPr>
              <a:t>Ra</a:t>
            </a:r>
            <a:r>
              <a:rPr lang="en-US" sz="1200" b="0" i="0" kern="1200" dirty="0" smtClean="0">
                <a:solidFill>
                  <a:schemeClr val="tx1"/>
                </a:solidFill>
                <a:effectLst/>
                <a:latin typeface="+mn-lt"/>
                <a:ea typeface="+mn-ea"/>
                <a:cs typeface="+mn-cs"/>
              </a:rPr>
              <a:t>, as </a:t>
            </a:r>
            <a:r>
              <a:rPr lang="en-US" sz="1200" b="1" i="0" kern="1200" dirty="0" err="1" smtClean="0">
                <a:solidFill>
                  <a:schemeClr val="tx1"/>
                </a:solidFill>
                <a:effectLst/>
                <a:latin typeface="+mn-lt"/>
                <a:ea typeface="+mn-ea"/>
                <a:cs typeface="+mn-cs"/>
              </a:rPr>
              <a:t>Amun</a:t>
            </a:r>
            <a:r>
              <a:rPr lang="en-US" sz="1200" b="1" i="0" kern="1200" dirty="0" smtClean="0">
                <a:solidFill>
                  <a:schemeClr val="tx1"/>
                </a:solidFill>
                <a:effectLst/>
                <a:latin typeface="+mn-lt"/>
                <a:ea typeface="+mn-ea"/>
                <a:cs typeface="+mn-cs"/>
              </a:rPr>
              <a:t>-Ra</a:t>
            </a:r>
            <a:r>
              <a:rPr lang="en-US" sz="1200" b="0" i="0" kern="1200" dirty="0" smtClean="0">
                <a:solidFill>
                  <a:schemeClr val="tx1"/>
                </a:solidFill>
                <a:effectLst/>
                <a:latin typeface="+mn-lt"/>
                <a:ea typeface="+mn-ea"/>
                <a:cs typeface="+mn-cs"/>
              </a:rPr>
              <a:t> or </a:t>
            </a:r>
            <a:r>
              <a:rPr lang="en-US" sz="1200" b="1" i="0" kern="1200" dirty="0" err="1" smtClean="0">
                <a:solidFill>
                  <a:schemeClr val="tx1"/>
                </a:solidFill>
                <a:effectLst/>
                <a:latin typeface="+mn-lt"/>
                <a:ea typeface="+mn-ea"/>
                <a:cs typeface="+mn-cs"/>
              </a:rPr>
              <a:t>Amun</a:t>
            </a:r>
            <a:r>
              <a:rPr lang="en-US" sz="1200" b="1" i="0" kern="1200" dirty="0" smtClean="0">
                <a:solidFill>
                  <a:schemeClr val="tx1"/>
                </a:solidFill>
                <a:effectLst/>
                <a:latin typeface="+mn-lt"/>
                <a:ea typeface="+mn-ea"/>
                <a:cs typeface="+mn-cs"/>
              </a:rPr>
              <a:t>-Re</a:t>
            </a:r>
            <a:r>
              <a:rPr lang="en-US" sz="1200" b="0" i="0" kern="1200" dirty="0" smtClean="0">
                <a:solidFill>
                  <a:schemeClr val="tx1"/>
                </a:solidFill>
                <a:effectLst/>
                <a:latin typeface="+mn-lt"/>
                <a:ea typeface="+mn-ea"/>
                <a:cs typeface="+mn-cs"/>
              </a:rPr>
              <a:t>. As you can see understanding</a:t>
            </a:r>
            <a:r>
              <a:rPr lang="en-US" sz="1200" b="0" i="0" kern="1200" baseline="0" dirty="0" smtClean="0">
                <a:solidFill>
                  <a:schemeClr val="tx1"/>
                </a:solidFill>
                <a:effectLst/>
                <a:latin typeface="+mn-lt"/>
                <a:ea typeface="+mn-ea"/>
                <a:cs typeface="+mn-cs"/>
              </a:rPr>
              <a:t> Egyptian theology is quite challenging.</a:t>
            </a:r>
            <a:endParaRPr lang="en-CA" b="1" dirty="0" smtClean="0"/>
          </a:p>
          <a:p>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5</a:t>
            </a:fld>
            <a:endParaRPr lang="en-CA"/>
          </a:p>
        </p:txBody>
      </p:sp>
    </p:spTree>
    <p:extLst>
      <p:ext uri="{BB962C8B-B14F-4D97-AF65-F5344CB8AC3E}">
        <p14:creationId xmlns:p14="http://schemas.microsoft.com/office/powerpoint/2010/main" val="356642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Isis was initially an obscure goddess who lacked her own dedicated temples, but she grew in importance as the dynastic age progressed, until she became one of the most important deities of ancient Egypt. Her cult subsequently spread throughout the Roman Empire, and Isis was worshipped from England to Afghanistan. She is still revered by pagans today. As mourner, she was a principal deity in rites connected with the dead; as magical healer, she cured the sick and brought the deceased to life; and as mother, she was a role model for all women.</a:t>
            </a:r>
            <a:endParaRPr lang="en-CA" b="1" dirty="0"/>
          </a:p>
        </p:txBody>
      </p:sp>
      <p:sp>
        <p:nvSpPr>
          <p:cNvPr id="4" name="Slide Number Placeholder 3"/>
          <p:cNvSpPr>
            <a:spLocks noGrp="1"/>
          </p:cNvSpPr>
          <p:nvPr>
            <p:ph type="sldNum" sz="quarter" idx="10"/>
          </p:nvPr>
        </p:nvSpPr>
        <p:spPr/>
        <p:txBody>
          <a:bodyPr/>
          <a:lstStyle/>
          <a:p>
            <a:fld id="{145FF532-DFD1-4116-BDFC-DA1D3B5C713E}" type="slidenum">
              <a:rPr lang="en-CA" smtClean="0"/>
              <a:t>6</a:t>
            </a:fld>
            <a:endParaRPr lang="en-CA"/>
          </a:p>
        </p:txBody>
      </p:sp>
    </p:spTree>
    <p:extLst>
      <p:ext uri="{BB962C8B-B14F-4D97-AF65-F5344CB8AC3E}">
        <p14:creationId xmlns:p14="http://schemas.microsoft.com/office/powerpoint/2010/main" val="3345538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Osiris</a:t>
            </a:r>
            <a:r>
              <a:rPr lang="en-US" sz="1200" b="0" i="0" kern="1200" dirty="0" smtClean="0">
                <a:solidFill>
                  <a:schemeClr val="tx1"/>
                </a:solidFill>
                <a:effectLst/>
                <a:latin typeface="+mn-lt"/>
                <a:ea typeface="+mn-ea"/>
                <a:cs typeface="+mn-cs"/>
              </a:rPr>
              <a:t> one of the most important gods of </a:t>
            </a:r>
            <a:r>
              <a:rPr lang="en-US" sz="1200" b="0" i="0" u="sng" kern="1200" dirty="0" smtClean="0">
                <a:solidFill>
                  <a:schemeClr val="tx1"/>
                </a:solidFill>
                <a:effectLst/>
                <a:latin typeface="+mn-lt"/>
                <a:ea typeface="+mn-ea"/>
                <a:cs typeface="+mn-cs"/>
                <a:hlinkClick r:id="rId3"/>
              </a:rPr>
              <a:t>ancient Egypt</a:t>
            </a:r>
            <a:r>
              <a:rPr lang="en-US" sz="1200" b="0" i="0" kern="1200" dirty="0" smtClean="0">
                <a:solidFill>
                  <a:schemeClr val="tx1"/>
                </a:solidFill>
                <a:effectLst/>
                <a:latin typeface="+mn-lt"/>
                <a:ea typeface="+mn-ea"/>
                <a:cs typeface="+mn-cs"/>
              </a:rPr>
              <a:t>. The origin of Osiris is obscure; he was a local god of </a:t>
            </a:r>
            <a:r>
              <a:rPr lang="en-US" sz="1200" b="0" i="0" u="sng" kern="1200" dirty="0" err="1" smtClean="0">
                <a:solidFill>
                  <a:schemeClr val="tx1"/>
                </a:solidFill>
                <a:effectLst/>
                <a:latin typeface="+mn-lt"/>
                <a:ea typeface="+mn-ea"/>
                <a:cs typeface="+mn-cs"/>
                <a:hlinkClick r:id="rId4"/>
              </a:rPr>
              <a:t>Busiris</a:t>
            </a:r>
            <a:r>
              <a:rPr lang="en-US" sz="1200" b="0" i="0" kern="1200" dirty="0" smtClean="0">
                <a:solidFill>
                  <a:schemeClr val="tx1"/>
                </a:solidFill>
                <a:effectLst/>
                <a:latin typeface="+mn-lt"/>
                <a:ea typeface="+mn-ea"/>
                <a:cs typeface="+mn-cs"/>
              </a:rPr>
              <a:t>, in </a:t>
            </a:r>
            <a:r>
              <a:rPr lang="en-US" sz="1200" b="0" i="0" u="sng" kern="1200" dirty="0" smtClean="0">
                <a:solidFill>
                  <a:schemeClr val="tx1"/>
                </a:solidFill>
                <a:effectLst/>
                <a:latin typeface="+mn-lt"/>
                <a:ea typeface="+mn-ea"/>
                <a:cs typeface="+mn-cs"/>
                <a:hlinkClick r:id="rId5"/>
              </a:rPr>
              <a:t>Lower Egypt</a:t>
            </a:r>
            <a:r>
              <a:rPr lang="en-US" sz="1200" b="0" i="0" kern="1200" dirty="0" smtClean="0">
                <a:solidFill>
                  <a:schemeClr val="tx1"/>
                </a:solidFill>
                <a:effectLst/>
                <a:latin typeface="+mn-lt"/>
                <a:ea typeface="+mn-ea"/>
                <a:cs typeface="+mn-cs"/>
              </a:rPr>
              <a:t>, and may have been a personification of underworld fertility. By about 2400 </a:t>
            </a:r>
            <a:r>
              <a:rPr lang="en-US" sz="1200" b="0" i="0" kern="1200" cap="small" dirty="0" err="1" smtClean="0">
                <a:solidFill>
                  <a:schemeClr val="tx1"/>
                </a:solidFill>
                <a:effectLst/>
                <a:latin typeface="+mn-lt"/>
                <a:ea typeface="+mn-ea"/>
                <a:cs typeface="+mn-cs"/>
              </a:rPr>
              <a:t>bce</a:t>
            </a:r>
            <a:r>
              <a:rPr lang="en-US" sz="1200" b="0" i="0" kern="1200" dirty="0" smtClean="0">
                <a:solidFill>
                  <a:schemeClr val="tx1"/>
                </a:solidFill>
                <a:effectLst/>
                <a:latin typeface="+mn-lt"/>
                <a:ea typeface="+mn-ea"/>
                <a:cs typeface="+mn-cs"/>
              </a:rPr>
              <a:t>, however, Osiris clearly played a double role: he was both a god of fertility and the embodiment of the dead and resurrected king. This dual role was in turn combined with the Egyptian concept of divine kingship: the king at death became Osiris, god of the underworld; </a:t>
            </a:r>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7</a:t>
            </a:fld>
            <a:endParaRPr lang="en-CA"/>
          </a:p>
        </p:txBody>
      </p:sp>
    </p:spTree>
    <p:extLst>
      <p:ext uri="{BB962C8B-B14F-4D97-AF65-F5344CB8AC3E}">
        <p14:creationId xmlns:p14="http://schemas.microsoft.com/office/powerpoint/2010/main" val="68535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hlinkClick r:id="rId3"/>
              </a:rPr>
              <a:t>Anubis</a:t>
            </a:r>
            <a:r>
              <a:rPr lang="en-US" sz="1200" b="0" i="0" kern="1200" dirty="0" smtClean="0">
                <a:solidFill>
                  <a:schemeClr val="tx1"/>
                </a:solidFill>
                <a:effectLst/>
                <a:latin typeface="+mn-lt"/>
                <a:ea typeface="+mn-ea"/>
                <a:cs typeface="+mn-cs"/>
              </a:rPr>
              <a:t> is the Egyptian god of mummification and the afterlife as well as the patron god of lost souls and the helpless. He is one of the oldest gods of </a:t>
            </a:r>
            <a:r>
              <a:rPr lang="en-US" sz="1200" b="1" i="0" u="none" strike="noStrike" kern="1200" dirty="0" smtClean="0">
                <a:solidFill>
                  <a:schemeClr val="tx1"/>
                </a:solidFill>
                <a:effectLst/>
                <a:latin typeface="+mn-lt"/>
                <a:ea typeface="+mn-ea"/>
                <a:cs typeface="+mn-cs"/>
                <a:hlinkClick r:id="rId4"/>
              </a:rPr>
              <a:t>Egypt</a:t>
            </a:r>
            <a:r>
              <a:rPr lang="en-US" sz="1200" b="0" i="0" kern="1200" dirty="0" smtClean="0">
                <a:solidFill>
                  <a:schemeClr val="tx1"/>
                </a:solidFill>
                <a:effectLst/>
                <a:latin typeface="+mn-lt"/>
                <a:ea typeface="+mn-ea"/>
                <a:cs typeface="+mn-cs"/>
              </a:rPr>
              <a:t>, who most likely developed from the earlier (and much older) jackal god </a:t>
            </a:r>
            <a:r>
              <a:rPr lang="en-US" sz="1200" b="0" i="0" kern="1200" dirty="0" err="1" smtClean="0">
                <a:solidFill>
                  <a:schemeClr val="tx1"/>
                </a:solidFill>
                <a:effectLst/>
                <a:latin typeface="+mn-lt"/>
                <a:ea typeface="+mn-ea"/>
                <a:cs typeface="+mn-cs"/>
              </a:rPr>
              <a:t>Wepwawet</a:t>
            </a:r>
            <a:r>
              <a:rPr lang="en-US" sz="1200" b="0" i="0" kern="1200" dirty="0" smtClean="0">
                <a:solidFill>
                  <a:schemeClr val="tx1"/>
                </a:solidFill>
                <a:effectLst/>
                <a:latin typeface="+mn-lt"/>
                <a:ea typeface="+mn-ea"/>
                <a:cs typeface="+mn-cs"/>
              </a:rPr>
              <a:t> with whom he is often confused. </a:t>
            </a:r>
          </a:p>
          <a:p>
            <a:r>
              <a:rPr lang="en-US" sz="1200" b="0" i="0" kern="1200" dirty="0" smtClean="0">
                <a:solidFill>
                  <a:schemeClr val="tx1"/>
                </a:solidFill>
                <a:effectLst/>
                <a:latin typeface="+mn-lt"/>
                <a:ea typeface="+mn-ea"/>
                <a:cs typeface="+mn-cs"/>
              </a:rPr>
              <a:t>Anubis' image is seen on royal tombs from the </a:t>
            </a:r>
            <a:r>
              <a:rPr lang="en-US" sz="1200" b="1" i="0" u="none" strike="noStrike" kern="1200" dirty="0" smtClean="0">
                <a:solidFill>
                  <a:schemeClr val="tx1"/>
                </a:solidFill>
                <a:effectLst/>
                <a:latin typeface="+mn-lt"/>
                <a:ea typeface="+mn-ea"/>
                <a:cs typeface="+mn-cs"/>
                <a:hlinkClick r:id="rId5"/>
              </a:rPr>
              <a:t>First Dynasty of Egypt</a:t>
            </a:r>
            <a:r>
              <a:rPr lang="en-US" sz="1200" b="0" i="0" kern="1200" dirty="0" smtClean="0">
                <a:solidFill>
                  <a:schemeClr val="tx1"/>
                </a:solidFill>
                <a:effectLst/>
                <a:latin typeface="+mn-lt"/>
                <a:ea typeface="+mn-ea"/>
                <a:cs typeface="+mn-cs"/>
              </a:rPr>
              <a:t> (c. 3150-2890 BCE) but it is certain he had already developed a cult following prior to this period in order to be invoked on the </a:t>
            </a:r>
            <a:r>
              <a:rPr lang="en-US" sz="1200" b="1" i="0" u="none" strike="noStrike" kern="1200" dirty="0" smtClean="0">
                <a:solidFill>
                  <a:schemeClr val="tx1"/>
                </a:solidFill>
                <a:effectLst/>
                <a:latin typeface="+mn-lt"/>
                <a:ea typeface="+mn-ea"/>
                <a:cs typeface="+mn-cs"/>
                <a:hlinkClick r:id="rId6"/>
              </a:rPr>
              <a:t>tomb</a:t>
            </a:r>
            <a:r>
              <a:rPr lang="en-US" sz="1200" b="0" i="0" kern="1200" dirty="0" smtClean="0">
                <a:solidFill>
                  <a:schemeClr val="tx1"/>
                </a:solidFill>
                <a:effectLst/>
                <a:latin typeface="+mn-lt"/>
                <a:ea typeface="+mn-ea"/>
                <a:cs typeface="+mn-cs"/>
              </a:rPr>
              <a:t>'s walls for protection.</a:t>
            </a:r>
          </a:p>
          <a:p>
            <a:r>
              <a:rPr lang="en-US" sz="1200" b="0" i="0" kern="1200" dirty="0" smtClean="0">
                <a:solidFill>
                  <a:schemeClr val="tx1"/>
                </a:solidFill>
                <a:effectLst/>
                <a:latin typeface="+mn-lt"/>
                <a:ea typeface="+mn-ea"/>
                <a:cs typeface="+mn-cs"/>
              </a:rPr>
              <a:t>His Black appearance symbolized the decay of the body as well as the fertile soil of the </a:t>
            </a:r>
            <a:r>
              <a:rPr lang="en-US" sz="1200" b="1" i="0" u="none" strike="noStrike" kern="1200" dirty="0" smtClean="0">
                <a:solidFill>
                  <a:schemeClr val="tx1"/>
                </a:solidFill>
                <a:effectLst/>
                <a:latin typeface="+mn-lt"/>
                <a:ea typeface="+mn-ea"/>
                <a:cs typeface="+mn-cs"/>
                <a:hlinkClick r:id="rId7"/>
              </a:rPr>
              <a:t>Nile</a:t>
            </a:r>
            <a:r>
              <a:rPr lang="en-US" sz="1200" b="0" i="0" kern="1200" dirty="0" smtClean="0">
                <a:solidFill>
                  <a:schemeClr val="tx1"/>
                </a:solidFill>
                <a:effectLst/>
                <a:latin typeface="+mn-lt"/>
                <a:ea typeface="+mn-ea"/>
                <a:cs typeface="+mn-cs"/>
              </a:rPr>
              <a:t> River Valley which represented regeneration and life.</a:t>
            </a:r>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8</a:t>
            </a:fld>
            <a:endParaRPr lang="en-CA"/>
          </a:p>
        </p:txBody>
      </p:sp>
    </p:spTree>
    <p:extLst>
      <p:ext uri="{BB962C8B-B14F-4D97-AF65-F5344CB8AC3E}">
        <p14:creationId xmlns:p14="http://schemas.microsoft.com/office/powerpoint/2010/main" val="216319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How Anubis Became God of Embalming</a:t>
            </a:r>
          </a:p>
          <a:p>
            <a:r>
              <a:rPr lang="en-US" sz="1200" b="1" i="0" kern="1200" dirty="0" smtClean="0">
                <a:solidFill>
                  <a:schemeClr val="tx1"/>
                </a:solidFill>
                <a:effectLst/>
                <a:latin typeface="+mn-lt"/>
                <a:ea typeface="+mn-ea"/>
                <a:cs typeface="+mn-cs"/>
              </a:rPr>
              <a:t>The mythology of the story varies, but according to legend</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Osiris' brother (Seth), killed Osiris by luring him into a fancy coffin, sealing it shut, and pushing it into the Nile.</a:t>
            </a:r>
          </a:p>
          <a:p>
            <a:r>
              <a:rPr lang="en-US" sz="1200" b="0" i="0" kern="1200" dirty="0" smtClean="0">
                <a:solidFill>
                  <a:schemeClr val="tx1"/>
                </a:solidFill>
                <a:effectLst/>
                <a:latin typeface="+mn-lt"/>
                <a:ea typeface="+mn-ea"/>
                <a:cs typeface="+mn-cs"/>
              </a:rPr>
              <a:t>Osiris' wife and sister (</a:t>
            </a:r>
            <a:r>
              <a:rPr lang="en-US" sz="1200" b="0" i="0" u="none" strike="noStrike" kern="1200" dirty="0" smtClean="0">
                <a:solidFill>
                  <a:schemeClr val="tx1"/>
                </a:solidFill>
                <a:effectLst/>
                <a:latin typeface="+mn-lt"/>
                <a:ea typeface="+mn-ea"/>
                <a:cs typeface="+mn-cs"/>
                <a:hlinkClick r:id="rId3"/>
              </a:rPr>
              <a:t>Isis</a:t>
            </a:r>
            <a:r>
              <a:rPr lang="en-US" sz="1200" b="0" i="0" kern="1200" dirty="0" smtClean="0">
                <a:solidFill>
                  <a:schemeClr val="tx1"/>
                </a:solidFill>
                <a:effectLst/>
                <a:latin typeface="+mn-lt"/>
                <a:ea typeface="+mn-ea"/>
                <a:cs typeface="+mn-cs"/>
              </a:rPr>
              <a:t>), retrieved Osiris’ body on the Phoenician coastline, but an angry Seth chopped up Osiris’ body and scattered it throughout Egypt.</a:t>
            </a:r>
          </a:p>
          <a:p>
            <a:r>
              <a:rPr lang="en-US" sz="1200" b="0" i="0" kern="1200" dirty="0" smtClean="0">
                <a:solidFill>
                  <a:schemeClr val="tx1"/>
                </a:solidFill>
                <a:effectLst/>
                <a:latin typeface="+mn-lt"/>
                <a:ea typeface="+mn-ea"/>
                <a:cs typeface="+mn-cs"/>
              </a:rPr>
              <a:t>Anubis, Isis and </a:t>
            </a:r>
            <a:r>
              <a:rPr lang="en-US" sz="1200" b="0" i="0" kern="1200" dirty="0" err="1" smtClean="0">
                <a:solidFill>
                  <a:schemeClr val="tx1"/>
                </a:solidFill>
                <a:effectLst/>
                <a:latin typeface="+mn-lt"/>
                <a:ea typeface="+mn-ea"/>
                <a:cs typeface="+mn-cs"/>
              </a:rPr>
              <a:t>Nephthys</a:t>
            </a:r>
            <a:r>
              <a:rPr lang="en-US" sz="1200" b="0" i="0" kern="1200" dirty="0" smtClean="0">
                <a:solidFill>
                  <a:schemeClr val="tx1"/>
                </a:solidFill>
                <a:effectLst/>
                <a:latin typeface="+mn-lt"/>
                <a:ea typeface="+mn-ea"/>
                <a:cs typeface="+mn-cs"/>
              </a:rPr>
              <a:t>, set about to find the pieces and were successful (except for Osiris’ phallus).</a:t>
            </a:r>
          </a:p>
          <a:p>
            <a:r>
              <a:rPr lang="en-US" sz="1200" b="0" i="0" kern="1200" dirty="0" smtClean="0">
                <a:solidFill>
                  <a:schemeClr val="tx1"/>
                </a:solidFill>
                <a:effectLst/>
                <a:latin typeface="+mn-lt"/>
                <a:ea typeface="+mn-ea"/>
                <a:cs typeface="+mn-cs"/>
              </a:rPr>
              <a:t>Another Egyptian God called Thoth, helped restore the body and Anubis wrapped Osiris in linen, the action of which bestowed on him the title, “He Who is in the Place of Embalming”.</a:t>
            </a:r>
          </a:p>
          <a:p>
            <a:endParaRPr lang="en-CA" b="1" dirty="0"/>
          </a:p>
        </p:txBody>
      </p:sp>
      <p:sp>
        <p:nvSpPr>
          <p:cNvPr id="4" name="Slide Number Placeholder 3"/>
          <p:cNvSpPr>
            <a:spLocks noGrp="1"/>
          </p:cNvSpPr>
          <p:nvPr>
            <p:ph type="sldNum" sz="quarter" idx="10"/>
          </p:nvPr>
        </p:nvSpPr>
        <p:spPr/>
        <p:txBody>
          <a:bodyPr/>
          <a:lstStyle/>
          <a:p>
            <a:fld id="{145FF532-DFD1-4116-BDFC-DA1D3B5C713E}" type="slidenum">
              <a:rPr lang="en-CA" smtClean="0"/>
              <a:t>12</a:t>
            </a:fld>
            <a:endParaRPr lang="en-CA"/>
          </a:p>
        </p:txBody>
      </p:sp>
    </p:spTree>
    <p:extLst>
      <p:ext uri="{BB962C8B-B14F-4D97-AF65-F5344CB8AC3E}">
        <p14:creationId xmlns:p14="http://schemas.microsoft.com/office/powerpoint/2010/main" val="234417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Sobek</a:t>
            </a:r>
            <a:r>
              <a:rPr lang="en-US" dirty="0" smtClean="0"/>
              <a:t> was the</a:t>
            </a:r>
            <a:r>
              <a:rPr lang="en-US" baseline="0" dirty="0" smtClean="0"/>
              <a:t> god of the Nile</a:t>
            </a:r>
            <a:endParaRPr lang="en-CA" dirty="0"/>
          </a:p>
        </p:txBody>
      </p:sp>
      <p:sp>
        <p:nvSpPr>
          <p:cNvPr id="4" name="Slide Number Placeholder 3"/>
          <p:cNvSpPr>
            <a:spLocks noGrp="1"/>
          </p:cNvSpPr>
          <p:nvPr>
            <p:ph type="sldNum" sz="quarter" idx="10"/>
          </p:nvPr>
        </p:nvSpPr>
        <p:spPr/>
        <p:txBody>
          <a:bodyPr/>
          <a:lstStyle/>
          <a:p>
            <a:fld id="{145FF532-DFD1-4116-BDFC-DA1D3B5C713E}" type="slidenum">
              <a:rPr lang="en-CA" smtClean="0"/>
              <a:t>13</a:t>
            </a:fld>
            <a:endParaRPr lang="en-CA"/>
          </a:p>
        </p:txBody>
      </p:sp>
    </p:spTree>
    <p:extLst>
      <p:ext uri="{BB962C8B-B14F-4D97-AF65-F5344CB8AC3E}">
        <p14:creationId xmlns:p14="http://schemas.microsoft.com/office/powerpoint/2010/main" val="17255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0756CC-F4FA-4CDB-AD6D-5693B69E340C}" type="datetimeFigureOut">
              <a:rPr lang="en-US" smtClean="0"/>
              <a:t>3/12/2017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3439853-5AB0-4504-B151-184F346C9B8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0756CC-F4FA-4CDB-AD6D-5693B69E340C}"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0756CC-F4FA-4CDB-AD6D-5693B69E340C}"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0756CC-F4FA-4CDB-AD6D-5693B69E340C}"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0756CC-F4FA-4CDB-AD6D-5693B69E340C}" type="datetimeFigureOut">
              <a:rPr lang="en-US" smtClean="0"/>
              <a:t>3/12/2017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39853-5AB0-4504-B151-184F346C9B8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0756CC-F4FA-4CDB-AD6D-5693B69E340C}"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0756CC-F4FA-4CDB-AD6D-5693B69E340C}" type="datetimeFigureOut">
              <a:rPr lang="en-US" smtClean="0"/>
              <a:t>3/12/2017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0756CC-F4FA-4CDB-AD6D-5693B69E340C}" type="datetimeFigureOut">
              <a:rPr lang="en-US" smtClean="0"/>
              <a:t>3/12/2017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756CC-F4FA-4CDB-AD6D-5693B69E340C}" type="datetimeFigureOut">
              <a:rPr lang="en-US" smtClean="0"/>
              <a:t>3/12/2017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0756CC-F4FA-4CDB-AD6D-5693B69E340C}"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39853-5AB0-4504-B151-184F346C9B8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0756CC-F4FA-4CDB-AD6D-5693B69E340C}" type="datetimeFigureOut">
              <a:rPr lang="en-US" smtClean="0"/>
              <a:t>3/12/2017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3439853-5AB0-4504-B151-184F346C9B86}"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0756CC-F4FA-4CDB-AD6D-5693B69E340C}" type="datetimeFigureOut">
              <a:rPr lang="en-US" smtClean="0"/>
              <a:t>3/12/2017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3439853-5AB0-4504-B151-184F346C9B86}"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a/url?sa=i&amp;rct=j&amp;q=&amp;esrc=s&amp;frm=1&amp;source=images&amp;cd=&amp;cad=rja&amp;docid=il8gM2xqP6r4rM&amp;tbnid=30gQXx0ZJw70AM:&amp;ved=0CAUQjRw&amp;url=http://www.sodahead.com/fun/why-did-the-ancient-egyptians-venerate-cats-so-much/question-2157535/?link%3Dibaf%26q%3Dcats%26imgurl%3Dwww.freewebs.com%2Fterracity%2Fmosspaw.jpg&amp;ei=ugdKUvmFGta-4AOP6oDQDw&amp;bvm=bv.53217764,d.dmg&amp;psig=AFQjCNH_v9hUCw247AzYxS8hOf-n0lS0bQ&amp;ust=138066968197081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Egyptian_Mummies.as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EGYPTIAN RELIGION</a:t>
            </a:r>
            <a:endParaRPr lang="en-US" dirty="0"/>
          </a:p>
        </p:txBody>
      </p:sp>
      <p:sp>
        <p:nvSpPr>
          <p:cNvPr id="3" name="Subtitle 2"/>
          <p:cNvSpPr>
            <a:spLocks noGrp="1"/>
          </p:cNvSpPr>
          <p:nvPr>
            <p:ph type="subTitle" idx="1"/>
          </p:nvPr>
        </p:nvSpPr>
        <p:spPr/>
        <p:txBody>
          <a:bodyPr/>
          <a:lstStyle/>
          <a:p>
            <a:r>
              <a:rPr lang="en-US" dirty="0" smtClean="0"/>
              <a:t>Gods and Goddesses</a:t>
            </a:r>
          </a:p>
          <a:p>
            <a:r>
              <a:rPr lang="en-US" dirty="0" smtClean="0"/>
              <a:t>Beliefs and Practices</a:t>
            </a:r>
          </a:p>
          <a:p>
            <a:r>
              <a:rPr lang="en-US" dirty="0" smtClean="0"/>
              <a:t>Death and the Afterlife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2"/>
          </p:nvPr>
        </p:nvSpPr>
        <p:spPr/>
        <p:txBody>
          <a:bodyPr/>
          <a:lstStyle/>
          <a:p>
            <a:endParaRPr lang="en-US"/>
          </a:p>
        </p:txBody>
      </p:sp>
      <p:sp>
        <p:nvSpPr>
          <p:cNvPr id="3" name="Content Placeholder 2"/>
          <p:cNvSpPr>
            <a:spLocks noGrp="1"/>
          </p:cNvSpPr>
          <p:nvPr>
            <p:ph sz="half" idx="1"/>
          </p:nvPr>
        </p:nvSpPr>
        <p:spPr>
          <a:xfrm>
            <a:off x="3575050" y="838200"/>
            <a:ext cx="5111750" cy="5410200"/>
          </a:xfrm>
        </p:spPr>
        <p:txBody>
          <a:bodyPr/>
          <a:lstStyle/>
          <a:p>
            <a:r>
              <a:rPr lang="en-GB" dirty="0"/>
              <a:t>The Egyptians imagined a huge scarab beetle rolling the ball of the sun across the sky, which led to an association of the beetle with the sun god </a:t>
            </a:r>
            <a:r>
              <a:rPr lang="en-GB" dirty="0" smtClean="0"/>
              <a:t>Ra.</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895600" cy="4581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20569"/>
            <a:ext cx="4267200" cy="28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180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953000" cy="5715000"/>
          </a:xfrm>
        </p:spPr>
        <p:txBody>
          <a:bodyPr>
            <a:normAutofit/>
          </a:bodyPr>
          <a:lstStyle/>
          <a:p>
            <a:r>
              <a:rPr lang="en-GB" dirty="0"/>
              <a:t>Jackals were often seen in the deserts close to the towns and villages, scavenging whatever food they could from their human neighbours. They were also often found in cemeteries, and for this reason jackals became associated with the dead - as represented by the god </a:t>
            </a:r>
            <a:r>
              <a:rPr lang="en-GB" dirty="0">
                <a:solidFill>
                  <a:schemeClr val="accent3">
                    <a:lumMod val="60000"/>
                    <a:lumOff val="40000"/>
                  </a:schemeClr>
                </a:solidFill>
              </a:rPr>
              <a:t>Anubis</a:t>
            </a:r>
            <a:r>
              <a:rPr lang="en-GB" dirty="0"/>
              <a:t>. This god was worshipped both as the guardian of cemeteries and as the god who presided over the embalming of the dead.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828800"/>
            <a:ext cx="31432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60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271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41057"/>
            <a:ext cx="4267200" cy="4389120"/>
          </a:xfrm>
        </p:spPr>
        <p:txBody>
          <a:bodyPr/>
          <a:lstStyle/>
          <a:p>
            <a:r>
              <a:rPr lang="en-GB" dirty="0"/>
              <a:t>Crocodiles were a real danger to the Egyptians and, like other dangerous animals, were given divine status (in their case as the god </a:t>
            </a:r>
            <a:r>
              <a:rPr lang="en-GB" dirty="0" err="1"/>
              <a:t>Sobek</a:t>
            </a:r>
            <a:r>
              <a:rPr lang="en-GB" dirty="0"/>
              <a:t>) in the hope that in return they would not attack </a:t>
            </a:r>
            <a:r>
              <a:rPr lang="en-GB" dirty="0" smtClean="0"/>
              <a:t>humans.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43400"/>
            <a:ext cx="330517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Image result for sob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816485"/>
            <a:ext cx="2095500"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38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dirty="0" smtClean="0"/>
              <a:t>Cat Connection</a:t>
            </a:r>
            <a:endParaRPr lang="en-US" dirty="0"/>
          </a:p>
        </p:txBody>
      </p:sp>
      <p:sp>
        <p:nvSpPr>
          <p:cNvPr id="3" name="Content Placeholder 2"/>
          <p:cNvSpPr>
            <a:spLocks noGrp="1"/>
          </p:cNvSpPr>
          <p:nvPr>
            <p:ph idx="1"/>
          </p:nvPr>
        </p:nvSpPr>
        <p:spPr>
          <a:xfrm>
            <a:off x="457200" y="1371600"/>
            <a:ext cx="8382000" cy="2895600"/>
          </a:xfrm>
        </p:spPr>
        <p:txBody>
          <a:bodyPr>
            <a:normAutofit/>
          </a:bodyPr>
          <a:lstStyle/>
          <a:p>
            <a:r>
              <a:rPr lang="en-GB" dirty="0"/>
              <a:t>Cats were kept to protect food stores from rats, mice and snakes, and were kept as pets. They are shown in paintings beneath their owners' chairs, or on their laps. Egyptian cats resembled modern tabby cats. The Egyptian name for cat is '</a:t>
            </a:r>
            <a:r>
              <a:rPr lang="en-GB" dirty="0" err="1"/>
              <a:t>miw</a:t>
            </a:r>
            <a:r>
              <a:rPr lang="en-GB" dirty="0"/>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630215"/>
            <a:ext cx="4495800" cy="2950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89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1935480"/>
            <a:ext cx="4572000" cy="4389120"/>
          </a:xfrm>
        </p:spPr>
        <p:txBody>
          <a:bodyPr/>
          <a:lstStyle/>
          <a:p>
            <a:r>
              <a:rPr lang="en-GB" dirty="0"/>
              <a:t>Cats also had a symbolic or religious meaning, as represented by the goddess </a:t>
            </a:r>
            <a:r>
              <a:rPr lang="en-GB" dirty="0">
                <a:solidFill>
                  <a:schemeClr val="accent3">
                    <a:lumMod val="75000"/>
                  </a:schemeClr>
                </a:solidFill>
              </a:rPr>
              <a:t>Bastet</a:t>
            </a:r>
            <a:r>
              <a:rPr lang="en-GB" dirty="0"/>
              <a:t>, Goddess of Warfare, and in later periods of Egyptian history cat mummies were used as offerings to the gods.</a:t>
            </a:r>
          </a:p>
          <a:p>
            <a:endParaRPr lang="en-CA" dirty="0"/>
          </a:p>
        </p:txBody>
      </p:sp>
      <p:pic>
        <p:nvPicPr>
          <p:cNvPr id="4" name="Picture 2" descr="http://photo-dict.faqs.org/photofiles/list/4187/5594Egyptian_cat_statu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138" y="1514296"/>
            <a:ext cx="3516764" cy="478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91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730" y="1066800"/>
            <a:ext cx="6097269" cy="533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4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4800600" cy="5410200"/>
          </a:xfrm>
        </p:spPr>
        <p:txBody>
          <a:bodyPr>
            <a:normAutofit/>
          </a:bodyPr>
          <a:lstStyle/>
          <a:p>
            <a:r>
              <a:rPr lang="en-GB" dirty="0"/>
              <a:t>'Man's best friend' was considered not just as a family pet, but was also used for hunting, or for guard duty, from the earliest periods of Egyptian history</a:t>
            </a:r>
            <a:r>
              <a:rPr lang="en-GB" dirty="0" smtClean="0"/>
              <a:t>.</a:t>
            </a:r>
          </a:p>
          <a:p>
            <a:endParaRPr lang="en-GB" dirty="0"/>
          </a:p>
          <a:p>
            <a:r>
              <a:rPr lang="en-GB" dirty="0"/>
              <a:t>Pet dogs were well looked after, given names such as '</a:t>
            </a:r>
            <a:r>
              <a:rPr lang="en-GB" dirty="0" err="1"/>
              <a:t>Blackey</a:t>
            </a:r>
            <a:r>
              <a:rPr lang="en-GB" dirty="0"/>
              <a:t>' or 'Brave One', and often provided with elaborate leather </a:t>
            </a:r>
            <a:r>
              <a:rPr lang="en-GB" dirty="0" smtClean="0"/>
              <a:t>collars.</a:t>
            </a:r>
            <a:endParaRPr lang="en-GB"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543" y="380093"/>
            <a:ext cx="33623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368" y="4191000"/>
            <a:ext cx="28575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118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28600"/>
            <a:ext cx="4800600" cy="649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668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Death and the Afterlife</a:t>
            </a:r>
            <a:endParaRPr lang="en-US" b="1" dirty="0"/>
          </a:p>
        </p:txBody>
      </p:sp>
      <p:sp>
        <p:nvSpPr>
          <p:cNvPr id="3" name="Content Placeholder 2"/>
          <p:cNvSpPr>
            <a:spLocks noGrp="1"/>
          </p:cNvSpPr>
          <p:nvPr>
            <p:ph idx="1"/>
          </p:nvPr>
        </p:nvSpPr>
        <p:spPr>
          <a:xfrm>
            <a:off x="457200" y="1295400"/>
            <a:ext cx="4191000" cy="5029200"/>
          </a:xfrm>
        </p:spPr>
        <p:txBody>
          <a:bodyPr>
            <a:normAutofit fontScale="92500" lnSpcReduction="10000"/>
          </a:bodyPr>
          <a:lstStyle/>
          <a:p>
            <a:r>
              <a:rPr lang="en-US" dirty="0" smtClean="0"/>
              <a:t>Egyptian burial practices were a way to ensure that the person who had died could continue to enjoy living in the afterlife.</a:t>
            </a:r>
          </a:p>
          <a:p>
            <a:r>
              <a:rPr lang="en-US" dirty="0" smtClean="0"/>
              <a:t>For a person to pass on to the afterlife, it was believed that the body had to be preserved in a recognizable form.</a:t>
            </a:r>
          </a:p>
          <a:p>
            <a:r>
              <a:rPr lang="en-US" dirty="0" smtClean="0"/>
              <a:t>Before mummification, the dry desert provided this as it removed moisture and prevented decay.</a:t>
            </a:r>
            <a:endParaRPr lang="en-US" dirty="0"/>
          </a:p>
        </p:txBody>
      </p:sp>
      <p:pic>
        <p:nvPicPr>
          <p:cNvPr id="1026" name="Picture 2" descr="http://www.utexas.edu/courses/denbow/egycadimages/bkdead2.jpg"/>
          <p:cNvPicPr>
            <a:picLocks noChangeAspect="1" noChangeArrowheads="1"/>
          </p:cNvPicPr>
          <p:nvPr/>
        </p:nvPicPr>
        <p:blipFill>
          <a:blip r:embed="rId2" cstate="print"/>
          <a:srcRect/>
          <a:stretch>
            <a:fillRect/>
          </a:stretch>
        </p:blipFill>
        <p:spPr bwMode="auto">
          <a:xfrm>
            <a:off x="4876799" y="2133600"/>
            <a:ext cx="4024045" cy="3581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a:t>
            </a:r>
            <a:endParaRPr lang="en-CA" dirty="0"/>
          </a:p>
        </p:txBody>
      </p:sp>
      <p:sp>
        <p:nvSpPr>
          <p:cNvPr id="3" name="Content Placeholder 2"/>
          <p:cNvSpPr>
            <a:spLocks noGrp="1"/>
          </p:cNvSpPr>
          <p:nvPr>
            <p:ph idx="1"/>
          </p:nvPr>
        </p:nvSpPr>
        <p:spPr/>
        <p:txBody>
          <a:bodyPr/>
          <a:lstStyle/>
          <a:p>
            <a:r>
              <a:rPr lang="en-US" dirty="0" smtClean="0"/>
              <a:t>Much like any religion, the Egyptians had there very own creation story, or stories…</a:t>
            </a:r>
            <a:endParaRPr lang="en-CA"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24200"/>
            <a:ext cx="5230238" cy="328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9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Assignment</a:t>
            </a:r>
            <a:endParaRPr lang="en-CA" dirty="0"/>
          </a:p>
        </p:txBody>
      </p:sp>
      <p:sp>
        <p:nvSpPr>
          <p:cNvPr id="3" name="Content Placeholder 2"/>
          <p:cNvSpPr>
            <a:spLocks noGrp="1"/>
          </p:cNvSpPr>
          <p:nvPr>
            <p:ph idx="1"/>
          </p:nvPr>
        </p:nvSpPr>
        <p:spPr/>
        <p:txBody>
          <a:bodyPr/>
          <a:lstStyle/>
          <a:p>
            <a:r>
              <a:rPr lang="en-US" dirty="0" smtClean="0"/>
              <a:t>Using the following video and page 97 from your text illustrate the key stages in the mummification process.</a:t>
            </a:r>
          </a:p>
          <a:p>
            <a:endParaRPr lang="en-US" dirty="0"/>
          </a:p>
          <a:p>
            <a:r>
              <a:rPr lang="en-US" dirty="0" smtClean="0">
                <a:hlinkClick r:id="rId2" action="ppaction://hlinkfile"/>
              </a:rPr>
              <a:t>Video</a:t>
            </a:r>
            <a:endParaRPr lang="en-CA" dirty="0"/>
          </a:p>
        </p:txBody>
      </p:sp>
    </p:spTree>
    <p:extLst>
      <p:ext uri="{BB962C8B-B14F-4D97-AF65-F5344CB8AC3E}">
        <p14:creationId xmlns:p14="http://schemas.microsoft.com/office/powerpoint/2010/main" val="4284405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t>Gods and Goddesses	</a:t>
            </a:r>
            <a:endParaRPr lang="en-US" b="1" dirty="0"/>
          </a:p>
        </p:txBody>
      </p:sp>
      <p:sp>
        <p:nvSpPr>
          <p:cNvPr id="3" name="Content Placeholder 2"/>
          <p:cNvSpPr>
            <a:spLocks noGrp="1"/>
          </p:cNvSpPr>
          <p:nvPr>
            <p:ph idx="1"/>
          </p:nvPr>
        </p:nvSpPr>
        <p:spPr>
          <a:xfrm>
            <a:off x="381000" y="1371600"/>
            <a:ext cx="8305800" cy="2286000"/>
          </a:xfrm>
        </p:spPr>
        <p:txBody>
          <a:bodyPr>
            <a:normAutofit/>
          </a:bodyPr>
          <a:lstStyle/>
          <a:p>
            <a:r>
              <a:rPr lang="en-US" dirty="0" smtClean="0"/>
              <a:t>The ancient Egyptians believed that immortal beings influenced all aspects of nature and human activity.</a:t>
            </a:r>
          </a:p>
          <a:p>
            <a:r>
              <a:rPr lang="en-US" dirty="0" smtClean="0"/>
              <a:t>As a result, they worshipped many different deities</a:t>
            </a:r>
            <a:r>
              <a:rPr lang="en-US" dirty="0" smtClean="0"/>
              <a:t>… more </a:t>
            </a:r>
            <a:r>
              <a:rPr lang="en-US" dirty="0" smtClean="0"/>
              <a:t>than 80 gods and goddesses. (</a:t>
            </a:r>
            <a:r>
              <a:rPr lang="en-US" dirty="0" smtClean="0">
                <a:solidFill>
                  <a:srgbClr val="FF0000"/>
                </a:solidFill>
              </a:rPr>
              <a:t>polytheistic</a:t>
            </a:r>
            <a:r>
              <a:rPr lang="en-US" dirty="0" smtClean="0"/>
              <a:t>)</a:t>
            </a:r>
          </a:p>
          <a:p>
            <a:endParaRPr lang="en-US" dirty="0"/>
          </a:p>
        </p:txBody>
      </p:sp>
      <p:pic>
        <p:nvPicPr>
          <p:cNvPr id="17410" name="Picture 2" descr="http://www.allegyptiangods.com/wp-content/uploads/logo1_opt.jpg"/>
          <p:cNvPicPr>
            <a:picLocks noChangeAspect="1" noChangeArrowheads="1"/>
          </p:cNvPicPr>
          <p:nvPr/>
        </p:nvPicPr>
        <p:blipFill>
          <a:blip r:embed="rId3" cstate="print"/>
          <a:srcRect/>
          <a:stretch>
            <a:fillRect/>
          </a:stretch>
        </p:blipFill>
        <p:spPr bwMode="auto">
          <a:xfrm>
            <a:off x="1676400" y="3810000"/>
            <a:ext cx="5638800" cy="272696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Amon-Re</a:t>
            </a:r>
            <a:endParaRPr lang="en-US" b="1" dirty="0"/>
          </a:p>
        </p:txBody>
      </p:sp>
      <p:sp>
        <p:nvSpPr>
          <p:cNvPr id="3" name="Content Placeholder 2"/>
          <p:cNvSpPr>
            <a:spLocks noGrp="1"/>
          </p:cNvSpPr>
          <p:nvPr>
            <p:ph idx="1"/>
          </p:nvPr>
        </p:nvSpPr>
        <p:spPr>
          <a:xfrm>
            <a:off x="457200" y="2286000"/>
            <a:ext cx="5410200" cy="4267200"/>
          </a:xfrm>
        </p:spPr>
        <p:txBody>
          <a:bodyPr>
            <a:normAutofit/>
          </a:bodyPr>
          <a:lstStyle/>
          <a:p>
            <a:r>
              <a:rPr lang="en-US" dirty="0" smtClean="0"/>
              <a:t>Re, or </a:t>
            </a:r>
            <a:r>
              <a:rPr lang="en-US" b="1" dirty="0" smtClean="0"/>
              <a:t>Amon-Re</a:t>
            </a:r>
            <a:r>
              <a:rPr lang="en-US" dirty="0" smtClean="0"/>
              <a:t> was the chief god of the Egyptian pantheon. </a:t>
            </a:r>
          </a:p>
          <a:p>
            <a:r>
              <a:rPr lang="en-US" dirty="0" smtClean="0"/>
              <a:t>He was relied upon for a good harvest. </a:t>
            </a:r>
          </a:p>
          <a:p>
            <a:r>
              <a:rPr lang="en-US" dirty="0" smtClean="0"/>
              <a:t>He </a:t>
            </a:r>
            <a:r>
              <a:rPr lang="en-US" dirty="0" smtClean="0"/>
              <a:t>had a </a:t>
            </a:r>
            <a:r>
              <a:rPr lang="en-US" dirty="0" smtClean="0"/>
              <a:t>“</a:t>
            </a:r>
            <a:r>
              <a:rPr lang="en-US" dirty="0" smtClean="0"/>
              <a:t>m</a:t>
            </a:r>
            <a:r>
              <a:rPr lang="en-US" dirty="0" smtClean="0"/>
              <a:t>ysterious” nature, Amon means “hidden”.</a:t>
            </a:r>
          </a:p>
          <a:p>
            <a:r>
              <a:rPr lang="en-US" dirty="0" smtClean="0"/>
              <a:t>It was during the New Kingdom that Amon-Re became the principle god of Egypt.</a:t>
            </a:r>
            <a:endParaRPr lang="en-US" dirty="0" smtClean="0"/>
          </a:p>
        </p:txBody>
      </p:sp>
      <p:pic>
        <p:nvPicPr>
          <p:cNvPr id="2050" name="Picture 2" descr="Amu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90600"/>
            <a:ext cx="1905000" cy="5038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4389120"/>
          </a:xfrm>
        </p:spPr>
        <p:txBody>
          <a:bodyPr/>
          <a:lstStyle/>
          <a:p>
            <a:r>
              <a:rPr lang="en-US" dirty="0" err="1" smtClean="0"/>
              <a:t>Amon</a:t>
            </a:r>
            <a:r>
              <a:rPr lang="en-US" dirty="0" smtClean="0"/>
              <a:t>-Re, the sun god and chief god of the Egyptian pantheon was a combination of </a:t>
            </a:r>
            <a:r>
              <a:rPr lang="en-US" dirty="0" err="1" smtClean="0"/>
              <a:t>Amon</a:t>
            </a:r>
            <a:r>
              <a:rPr lang="en-US" dirty="0" smtClean="0"/>
              <a:t> and Re, two independent sun and creator gods that were worshipped by tribes in early ancient Egypt.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19400"/>
            <a:ext cx="2674643"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s://upload.wikimedia.org/wikipedia/commons/thumb/6/6d/Fragment_of_a_stela_showing_Amun_enthroned._Mut%2C_wearing_the_double_crown%2C_stands_behind_him._Both_are_being_offered_by_Ramesses_I%2C_now_lost._From_Egypt._The_Petrie_Museum_of_Egyptian_Archaeology%2C_London.jpg/800px-thumbna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2504" y="2571751"/>
            <a:ext cx="3078096" cy="428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463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2608"/>
            <a:ext cx="8229600" cy="1143000"/>
          </a:xfrm>
        </p:spPr>
        <p:txBody>
          <a:bodyPr>
            <a:noAutofit/>
          </a:bodyPr>
          <a:lstStyle/>
          <a:p>
            <a:r>
              <a:rPr lang="en-US" sz="4000" b="1" dirty="0" smtClean="0"/>
              <a:t>Isis</a:t>
            </a:r>
            <a:r>
              <a:rPr lang="en-CA" sz="4000" dirty="0"/>
              <a:t/>
            </a:r>
            <a:br>
              <a:rPr lang="en-CA" sz="4000" dirty="0"/>
            </a:br>
            <a:endParaRPr lang="en-CA" sz="4000" dirty="0"/>
          </a:p>
        </p:txBody>
      </p:sp>
      <p:sp>
        <p:nvSpPr>
          <p:cNvPr id="3" name="Content Placeholder 2"/>
          <p:cNvSpPr>
            <a:spLocks noGrp="1"/>
          </p:cNvSpPr>
          <p:nvPr>
            <p:ph idx="1"/>
          </p:nvPr>
        </p:nvSpPr>
        <p:spPr>
          <a:xfrm>
            <a:off x="609600" y="1600200"/>
            <a:ext cx="4724400" cy="4744528"/>
          </a:xfrm>
        </p:spPr>
        <p:txBody>
          <a:bodyPr/>
          <a:lstStyle/>
          <a:p>
            <a:r>
              <a:rPr lang="en-US" dirty="0" smtClean="0"/>
              <a:t>Isis was the goddess of female fertility and the protector of children.</a:t>
            </a:r>
          </a:p>
          <a:p>
            <a:endParaRPr lang="en-US" dirty="0" smtClean="0"/>
          </a:p>
          <a:p>
            <a:r>
              <a:rPr lang="en-US" dirty="0" smtClean="0"/>
              <a:t>Despite her association with being a mother and wife her </a:t>
            </a:r>
            <a:r>
              <a:rPr lang="en-US" dirty="0"/>
              <a:t>chief aspect was that of a great magician, </a:t>
            </a:r>
            <a:r>
              <a:rPr lang="en-US" dirty="0" smtClean="0"/>
              <a:t>whose power</a:t>
            </a:r>
            <a:r>
              <a:rPr lang="en-US" dirty="0"/>
              <a:t> </a:t>
            </a:r>
            <a:r>
              <a:rPr lang="en-US" dirty="0" smtClean="0"/>
              <a:t>surpassed</a:t>
            </a:r>
            <a:r>
              <a:rPr lang="en-US" dirty="0"/>
              <a:t> that of all other deities.</a:t>
            </a:r>
            <a:endParaRPr lang="en-US" dirty="0" smtClean="0"/>
          </a:p>
          <a:p>
            <a:endParaRPr lang="en-CA" dirty="0"/>
          </a:p>
        </p:txBody>
      </p:sp>
      <p:pic>
        <p:nvPicPr>
          <p:cNvPr id="3074" name="Picture 2" descr="Image result for isis godd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90600"/>
            <a:ext cx="2819400" cy="562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69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04088"/>
            <a:ext cx="7315200" cy="1143000"/>
          </a:xfrm>
        </p:spPr>
        <p:txBody>
          <a:bodyPr>
            <a:noAutofit/>
          </a:bodyPr>
          <a:lstStyle/>
          <a:p>
            <a:r>
              <a:rPr lang="en-US" sz="3600" b="1" dirty="0" smtClean="0"/>
              <a:t>Osiris</a:t>
            </a:r>
            <a:r>
              <a:rPr lang="en-US" sz="3600" dirty="0"/>
              <a:t/>
            </a:r>
            <a:br>
              <a:rPr lang="en-US" sz="3600" dirty="0"/>
            </a:br>
            <a:endParaRPr lang="en-CA" sz="3600" dirty="0"/>
          </a:p>
        </p:txBody>
      </p:sp>
      <p:sp>
        <p:nvSpPr>
          <p:cNvPr id="3" name="Content Placeholder 2"/>
          <p:cNvSpPr>
            <a:spLocks noGrp="1"/>
          </p:cNvSpPr>
          <p:nvPr>
            <p:ph idx="1"/>
          </p:nvPr>
        </p:nvSpPr>
        <p:spPr>
          <a:xfrm>
            <a:off x="457200" y="1935480"/>
            <a:ext cx="4724400" cy="4389120"/>
          </a:xfrm>
        </p:spPr>
        <p:txBody>
          <a:bodyPr/>
          <a:lstStyle/>
          <a:p>
            <a:r>
              <a:rPr lang="en-US" b="1" dirty="0"/>
              <a:t>Osiris-</a:t>
            </a:r>
            <a:r>
              <a:rPr lang="en-US" dirty="0"/>
              <a:t> ruler of vegetation and the dead</a:t>
            </a:r>
            <a:r>
              <a:rPr lang="en-US" dirty="0" smtClean="0"/>
              <a:t>.</a:t>
            </a:r>
          </a:p>
          <a:p>
            <a:endParaRPr lang="en-US" dirty="0" smtClean="0"/>
          </a:p>
          <a:p>
            <a:r>
              <a:rPr lang="en-US" dirty="0" smtClean="0"/>
              <a:t>He is often depicted as a mummy.</a:t>
            </a:r>
          </a:p>
          <a:p>
            <a:endParaRPr lang="en-US" dirty="0" smtClean="0"/>
          </a:p>
          <a:p>
            <a:r>
              <a:rPr lang="en-US" dirty="0" smtClean="0"/>
              <a:t>He is often seen with green or black skin as it represents the fertile soil along the Nile river.</a:t>
            </a:r>
            <a:endParaRPr lang="en-US" dirty="0"/>
          </a:p>
          <a:p>
            <a:endParaRPr lang="en-CA" dirty="0"/>
          </a:p>
        </p:txBody>
      </p:sp>
      <p:pic>
        <p:nvPicPr>
          <p:cNvPr id="4098" name="Picture 2" descr="Image result for osi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2628900" cy="571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392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Anubis</a:t>
            </a:r>
            <a:endParaRPr lang="en-CA" sz="3600" dirty="0"/>
          </a:p>
        </p:txBody>
      </p:sp>
      <p:sp>
        <p:nvSpPr>
          <p:cNvPr id="3" name="Content Placeholder 2"/>
          <p:cNvSpPr>
            <a:spLocks noGrp="1"/>
          </p:cNvSpPr>
          <p:nvPr>
            <p:ph idx="1"/>
          </p:nvPr>
        </p:nvSpPr>
        <p:spPr>
          <a:xfrm>
            <a:off x="457200" y="1935480"/>
            <a:ext cx="4343400" cy="4389120"/>
          </a:xfrm>
        </p:spPr>
        <p:txBody>
          <a:bodyPr/>
          <a:lstStyle/>
          <a:p>
            <a:r>
              <a:rPr lang="en-US" dirty="0" smtClean="0"/>
              <a:t>Anubis was the guide of the afterlife.</a:t>
            </a:r>
          </a:p>
          <a:p>
            <a:r>
              <a:rPr lang="en-US" dirty="0" smtClean="0"/>
              <a:t>He presided over the embalming rituals and heard praises on behalf of the dead.</a:t>
            </a:r>
            <a:endParaRPr lang="en-CA" dirty="0"/>
          </a:p>
        </p:txBody>
      </p:sp>
      <p:pic>
        <p:nvPicPr>
          <p:cNvPr id="5122" name="Picture 2" descr="Image result for anub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35718"/>
            <a:ext cx="2705100" cy="579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2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Association with Animals</a:t>
            </a:r>
            <a:endParaRPr lang="en-US" b="1" dirty="0"/>
          </a:p>
        </p:txBody>
      </p:sp>
      <p:sp>
        <p:nvSpPr>
          <p:cNvPr id="3" name="Content Placeholder 2"/>
          <p:cNvSpPr>
            <a:spLocks noGrp="1"/>
          </p:cNvSpPr>
          <p:nvPr>
            <p:ph idx="1"/>
          </p:nvPr>
        </p:nvSpPr>
        <p:spPr>
          <a:xfrm>
            <a:off x="457200" y="1935479"/>
            <a:ext cx="4572000" cy="4635757"/>
          </a:xfrm>
        </p:spPr>
        <p:txBody>
          <a:bodyPr/>
          <a:lstStyle/>
          <a:p>
            <a:r>
              <a:rPr lang="en-US" dirty="0" smtClean="0"/>
              <a:t>Many deities were associated with animals.</a:t>
            </a:r>
          </a:p>
          <a:p>
            <a:r>
              <a:rPr lang="en-US" dirty="0" smtClean="0"/>
              <a:t>  They were pictured with human bodies and animal heads.</a:t>
            </a:r>
          </a:p>
          <a:p>
            <a:pPr lvl="1"/>
            <a:r>
              <a:rPr lang="en-US" dirty="0" smtClean="0"/>
              <a:t>Dog/cat= loyalty</a:t>
            </a:r>
          </a:p>
          <a:p>
            <a:pPr lvl="1"/>
            <a:r>
              <a:rPr lang="en-US" dirty="0" smtClean="0"/>
              <a:t>Crocodile/serpent= fear</a:t>
            </a:r>
          </a:p>
          <a:p>
            <a:pPr lvl="1"/>
            <a:r>
              <a:rPr lang="en-US" dirty="0" smtClean="0"/>
              <a:t>Hawk/falcon= swiftness</a:t>
            </a:r>
          </a:p>
          <a:p>
            <a:pPr lvl="1"/>
            <a:endParaRPr lang="en-US" dirty="0"/>
          </a:p>
        </p:txBody>
      </p:sp>
      <p:pic>
        <p:nvPicPr>
          <p:cNvPr id="16386" name="Picture 2" descr="http://www.love-egypt.com/images/animal-god-2.jpg"/>
          <p:cNvPicPr>
            <a:picLocks noChangeAspect="1" noChangeArrowheads="1"/>
          </p:cNvPicPr>
          <p:nvPr/>
        </p:nvPicPr>
        <p:blipFill>
          <a:blip r:embed="rId2" cstate="print"/>
          <a:srcRect/>
          <a:stretch>
            <a:fillRect/>
          </a:stretch>
        </p:blipFill>
        <p:spPr bwMode="auto">
          <a:xfrm>
            <a:off x="7315200" y="685800"/>
            <a:ext cx="1612900" cy="2994618"/>
          </a:xfrm>
          <a:prstGeom prst="rect">
            <a:avLst/>
          </a:prstGeom>
          <a:noFill/>
        </p:spPr>
      </p:pic>
      <p:pic>
        <p:nvPicPr>
          <p:cNvPr id="16390" name="Picture 6" descr="http://images.epilogue.net/users/lisahunt/Horus_thesun_AD.jpg"/>
          <p:cNvPicPr>
            <a:picLocks noChangeAspect="1" noChangeArrowheads="1"/>
          </p:cNvPicPr>
          <p:nvPr/>
        </p:nvPicPr>
        <p:blipFill>
          <a:blip r:embed="rId3" cstate="print"/>
          <a:srcRect/>
          <a:stretch>
            <a:fillRect/>
          </a:stretch>
        </p:blipFill>
        <p:spPr bwMode="auto">
          <a:xfrm>
            <a:off x="5029200" y="1905000"/>
            <a:ext cx="2070100" cy="3059446"/>
          </a:xfrm>
          <a:prstGeom prst="rect">
            <a:avLst/>
          </a:prstGeom>
          <a:noFill/>
        </p:spPr>
      </p:pic>
      <p:pic>
        <p:nvPicPr>
          <p:cNvPr id="16392" name="Picture 8" descr="http://www.bluegorgon.com/Sobek.jpg"/>
          <p:cNvPicPr>
            <a:picLocks noChangeAspect="1" noChangeArrowheads="1"/>
          </p:cNvPicPr>
          <p:nvPr/>
        </p:nvPicPr>
        <p:blipFill>
          <a:blip r:embed="rId4" cstate="print"/>
          <a:srcRect/>
          <a:stretch>
            <a:fillRect/>
          </a:stretch>
        </p:blipFill>
        <p:spPr bwMode="auto">
          <a:xfrm>
            <a:off x="7239000" y="4267200"/>
            <a:ext cx="1676400" cy="230403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415</TotalTime>
  <Words>1037</Words>
  <Application>Microsoft Office PowerPoint</Application>
  <PresentationFormat>On-screen Show (4:3)</PresentationFormat>
  <Paragraphs>76</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Constantia</vt:lpstr>
      <vt:lpstr>Wingdings 2</vt:lpstr>
      <vt:lpstr>Flow</vt:lpstr>
      <vt:lpstr>EGYPTIAN RELIGION</vt:lpstr>
      <vt:lpstr>In the Beginning…</vt:lpstr>
      <vt:lpstr>Gods and Goddesses </vt:lpstr>
      <vt:lpstr>Amon-Re</vt:lpstr>
      <vt:lpstr>PowerPoint Presentation</vt:lpstr>
      <vt:lpstr>Isis </vt:lpstr>
      <vt:lpstr>Osiris </vt:lpstr>
      <vt:lpstr>Anubis</vt:lpstr>
      <vt:lpstr>Association with Animals</vt:lpstr>
      <vt:lpstr>PowerPoint Presentation</vt:lpstr>
      <vt:lpstr>PowerPoint Presentation</vt:lpstr>
      <vt:lpstr>PowerPoint Presentation</vt:lpstr>
      <vt:lpstr>PowerPoint Presentation</vt:lpstr>
      <vt:lpstr>Cat Connection</vt:lpstr>
      <vt:lpstr>PowerPoint Presentation</vt:lpstr>
      <vt:lpstr>PowerPoint Presentation</vt:lpstr>
      <vt:lpstr>PowerPoint Presentation</vt:lpstr>
      <vt:lpstr>PowerPoint Presentation</vt:lpstr>
      <vt:lpstr>Death and the Afterlife</vt:lpstr>
      <vt:lpstr>In-Class Assignment</vt:lpstr>
    </vt:vector>
  </TitlesOfParts>
  <Company>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EGYPTIAN RELIGION</dc:title>
  <dc:creator>Champion, Andrew    (ASD-W)</dc:creator>
  <cp:lastModifiedBy>Champion, Andrew    (ASD-W)</cp:lastModifiedBy>
  <cp:revision>25</cp:revision>
  <dcterms:created xsi:type="dcterms:W3CDTF">2010-02-24T13:52:53Z</dcterms:created>
  <dcterms:modified xsi:type="dcterms:W3CDTF">2017-03-13T01:31:47Z</dcterms:modified>
</cp:coreProperties>
</file>