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11644-A37C-4C54-A752-1C8150728AB3}" type="datetimeFigureOut">
              <a:rPr lang="en-CA" smtClean="0"/>
              <a:t>2017-10-03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49411E-8CF9-4249-9769-199D9692B7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963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411E-8CF9-4249-9769-199D9692B7AD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0807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411E-8CF9-4249-9769-199D9692B7AD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8890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411E-8CF9-4249-9769-199D9692B7AD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1559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411E-8CF9-4249-9769-199D9692B7AD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5950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411E-8CF9-4249-9769-199D9692B7AD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0484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Ericson also named Labrador</a:t>
            </a:r>
            <a:r>
              <a:rPr lang="en-CA" baseline="0" dirty="0" smtClean="0"/>
              <a:t> </a:t>
            </a:r>
            <a:r>
              <a:rPr lang="en-CA" i="1" baseline="0" dirty="0" smtClean="0"/>
              <a:t>Markland</a:t>
            </a:r>
            <a:r>
              <a:rPr lang="en-CA" baseline="0" dirty="0" smtClean="0"/>
              <a:t>, because of the abundance of trees.</a:t>
            </a:r>
          </a:p>
          <a:p>
            <a:r>
              <a:rPr lang="en-CA" baseline="0" dirty="0" smtClean="0"/>
              <a:t>Leif’s travels served as inspiration to later travelers as European’s went in search of the New World.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411E-8CF9-4249-9769-199D9692B7AD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7462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L’Anse Aux Meadows</a:t>
            </a:r>
            <a:r>
              <a:rPr lang="en-CA" baseline="0" dirty="0" smtClean="0"/>
              <a:t> was discovered by two Norwegians who retraced Leif Ericson’s voyage to Newfoundland. They unearthed 8 dwellings and hundreds of artifacts.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411E-8CF9-4249-9769-199D9692B7AD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8862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How does this image depict the native populations?</a:t>
            </a:r>
            <a:r>
              <a:rPr lang="en-CA" baseline="0" dirty="0" smtClean="0"/>
              <a:t> And how about Cartier and his men?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411E-8CF9-4249-9769-199D9692B7AD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5586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Cartier</a:t>
            </a:r>
            <a:r>
              <a:rPr lang="en-CA" baseline="0" dirty="0" smtClean="0"/>
              <a:t> met with Haudenosaunee (Iroquois) leader </a:t>
            </a:r>
            <a:r>
              <a:rPr lang="en-CA" baseline="0" dirty="0" err="1" smtClean="0"/>
              <a:t>Donnacona</a:t>
            </a:r>
            <a:r>
              <a:rPr lang="en-CA" baseline="0" dirty="0" smtClean="0"/>
              <a:t> while travelling up the St. Lawrence River. The chief knew what was happening and Cartier had to resort to bribing and lying to </a:t>
            </a:r>
            <a:r>
              <a:rPr lang="en-CA" baseline="0" dirty="0" err="1" smtClean="0"/>
              <a:t>Donnacona</a:t>
            </a:r>
            <a:r>
              <a:rPr lang="en-CA" baseline="0" dirty="0" smtClean="0"/>
              <a:t> by insisting that the cross was a navigational marker. Cartier brought two of </a:t>
            </a:r>
            <a:r>
              <a:rPr lang="en-CA" baseline="0" dirty="0" err="1" smtClean="0"/>
              <a:t>Donnacona’s</a:t>
            </a:r>
            <a:r>
              <a:rPr lang="en-CA" baseline="0" dirty="0" smtClean="0"/>
              <a:t> sons back to France with him. Some argue it was kidnapping…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411E-8CF9-4249-9769-199D9692B7AD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5894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411E-8CF9-4249-9769-199D9692B7AD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0005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quest for the NW Passage often ended</a:t>
            </a:r>
            <a:r>
              <a:rPr lang="en-CA" baseline="0" dirty="0" smtClean="0"/>
              <a:t> in disaster </a:t>
            </a:r>
            <a:r>
              <a:rPr lang="en-CA" baseline="0" smtClean="0"/>
              <a:t>or failure.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411E-8CF9-4249-9769-199D9692B7AD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6696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News of the abundance of fish spread quickly and soon other countries were sending boats to the Grand Banks to drop nets and return home with full loads of Cod</a:t>
            </a:r>
            <a:r>
              <a:rPr lang="en-CA" baseline="0" dirty="0" smtClean="0"/>
              <a:t> fish.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411E-8CF9-4249-9769-199D9692B7AD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5185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411E-8CF9-4249-9769-199D9692B7AD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6809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65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76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198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32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067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355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491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500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5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463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53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7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6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8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269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49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81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77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maps/place/L'Anse+aux+Meadows+National+Historic+Site/@51.5956928,-55.5356029,472m/data=!3m1!1e3!4m5!3m4!1s0x4b83fe0a2139815d:0x5937d96089cd0f43!8m2!3d51.5956928!4d-55.533414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s8G9sFOK5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First Contact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5934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 descr="Image result for christians in the new wor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33" y="1257299"/>
            <a:ext cx="85725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Trade and Money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dirty="0" smtClean="0"/>
              <a:t>In the early years of exploration many countries believed that finding new lands would lead to increase trade and, in turn, wealth.</a:t>
            </a:r>
          </a:p>
          <a:p>
            <a:r>
              <a:rPr lang="en-CA" sz="2000" dirty="0" smtClean="0"/>
              <a:t>North America served as an opportunity to exploit the land and resources to supply a steady stream of raw materials. </a:t>
            </a:r>
          </a:p>
          <a:p>
            <a:r>
              <a:rPr lang="en-CA" sz="2000" dirty="0" smtClean="0"/>
              <a:t>The raw materials would supply the manufacturing factories back in the home countries and new, permanent, settlements would act as an excellent market to sell finished goods.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46021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191" y="816506"/>
            <a:ext cx="8761413" cy="706964"/>
          </a:xfrm>
        </p:spPr>
        <p:txBody>
          <a:bodyPr/>
          <a:lstStyle/>
          <a:p>
            <a:r>
              <a:rPr lang="en-CA" dirty="0" smtClean="0"/>
              <a:t>Competition – The Race is On!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5988796" cy="3416300"/>
          </a:xfrm>
        </p:spPr>
        <p:txBody>
          <a:bodyPr>
            <a:normAutofit/>
          </a:bodyPr>
          <a:lstStyle/>
          <a:p>
            <a:r>
              <a:rPr lang="en-CA" sz="2000" dirty="0" smtClean="0"/>
              <a:t>Another way to increase the influence and power of the home countries is to claim and occupy new land. </a:t>
            </a:r>
          </a:p>
          <a:p>
            <a:r>
              <a:rPr lang="en-CA" sz="2000" b="1" dirty="0" smtClean="0"/>
              <a:t>Colonialism</a:t>
            </a:r>
            <a:r>
              <a:rPr lang="en-CA" sz="2000" dirty="0" smtClean="0"/>
              <a:t>, the control and exploitation of a territory through settlement, increased in intensity during the 17</a:t>
            </a:r>
            <a:r>
              <a:rPr lang="en-CA" sz="2000" baseline="30000" dirty="0" smtClean="0"/>
              <a:t>th</a:t>
            </a:r>
            <a:r>
              <a:rPr lang="en-CA" sz="2000" dirty="0" smtClean="0"/>
              <a:t> century.</a:t>
            </a:r>
          </a:p>
          <a:p>
            <a:r>
              <a:rPr lang="en-CA" sz="2000" dirty="0" smtClean="0"/>
              <a:t>Spain, Britain, France, and Portugal all claimed territories in the New World.</a:t>
            </a:r>
            <a:endParaRPr lang="en-CA" sz="2000" dirty="0"/>
          </a:p>
        </p:txBody>
      </p:sp>
      <p:pic>
        <p:nvPicPr>
          <p:cNvPr id="6146" name="Picture 2" descr="Image result for colonialism in north ame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59" y="1304924"/>
            <a:ext cx="4144216" cy="533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3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Reminder and Questions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1" y="2503488"/>
            <a:ext cx="10052050" cy="3416300"/>
          </a:xfrm>
        </p:spPr>
        <p:txBody>
          <a:bodyPr>
            <a:normAutofit/>
          </a:bodyPr>
          <a:lstStyle/>
          <a:p>
            <a:r>
              <a:rPr lang="en-CA" sz="2400" dirty="0" smtClean="0"/>
              <a:t>These three reasons for colonialism – mercantilism, competition, and the desire to spread Christianity – changed the history of North America forever.</a:t>
            </a:r>
          </a:p>
          <a:p>
            <a:endParaRPr lang="en-CA" sz="2400" dirty="0"/>
          </a:p>
          <a:p>
            <a:pPr marL="457200" indent="-457200">
              <a:buFont typeface="+mj-lt"/>
              <a:buAutoNum type="arabicPeriod"/>
            </a:pPr>
            <a:r>
              <a:rPr lang="en-CA" sz="2400" dirty="0" smtClean="0"/>
              <a:t>How may the doctrine of </a:t>
            </a:r>
            <a:r>
              <a:rPr lang="en-CA" sz="2400" i="1" dirty="0" smtClean="0"/>
              <a:t>terra nullius</a:t>
            </a:r>
            <a:r>
              <a:rPr lang="en-CA" sz="2400" dirty="0" smtClean="0"/>
              <a:t> have affected the behaviour of Europeans toward First Peoples?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 smtClean="0"/>
              <a:t>Instead of “Age of Discovery” how else may this time period be remembered?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76209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Vikings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4" y="2603500"/>
            <a:ext cx="9480550" cy="3416300"/>
          </a:xfrm>
        </p:spPr>
        <p:txBody>
          <a:bodyPr>
            <a:noAutofit/>
          </a:bodyPr>
          <a:lstStyle/>
          <a:p>
            <a:r>
              <a:rPr lang="en-CA" sz="2000" dirty="0" smtClean="0"/>
              <a:t>In 986 CE, </a:t>
            </a:r>
            <a:r>
              <a:rPr lang="en-CA" sz="2000" dirty="0" err="1" smtClean="0"/>
              <a:t>Bjarni</a:t>
            </a:r>
            <a:r>
              <a:rPr lang="en-CA" sz="2000" dirty="0" smtClean="0"/>
              <a:t> </a:t>
            </a:r>
            <a:r>
              <a:rPr lang="en-CA" sz="2000" dirty="0" err="1" smtClean="0"/>
              <a:t>Herjolsson</a:t>
            </a:r>
            <a:r>
              <a:rPr lang="en-CA" sz="2000" dirty="0" smtClean="0"/>
              <a:t>, while sailing to Greenland from Iceland, was blown off course by a storm and reported seeing land that was not Greenland.</a:t>
            </a:r>
          </a:p>
          <a:p>
            <a:r>
              <a:rPr lang="en-CA" sz="2000" dirty="0" smtClean="0"/>
              <a:t>Years later, another Viking, Leif Ericson, followed </a:t>
            </a:r>
            <a:r>
              <a:rPr lang="en-CA" sz="2000" dirty="0" err="1" smtClean="0"/>
              <a:t>Herjolsson’s</a:t>
            </a:r>
            <a:r>
              <a:rPr lang="en-CA" sz="2000" dirty="0" smtClean="0"/>
              <a:t> route and landed in modern day Newfoundland and called the region Vinland. </a:t>
            </a:r>
          </a:p>
          <a:p>
            <a:r>
              <a:rPr lang="en-CA" sz="2000" dirty="0" smtClean="0"/>
              <a:t>Leif’s stay was marked by both hostile confrontations with First Natives and peaceful trading with others.</a:t>
            </a:r>
          </a:p>
          <a:p>
            <a:r>
              <a:rPr lang="en-CA" sz="2000" dirty="0" smtClean="0"/>
              <a:t>His settlement at </a:t>
            </a:r>
            <a:r>
              <a:rPr lang="en-CA" sz="2000" dirty="0" smtClean="0">
                <a:hlinkClick r:id="rId3"/>
              </a:rPr>
              <a:t>L’Anse Aux Meadows</a:t>
            </a:r>
            <a:r>
              <a:rPr lang="en-CA" sz="2000" dirty="0" smtClean="0"/>
              <a:t>, was the first European settlement in North America. 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4063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l'anse aux meado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54" y="2231986"/>
            <a:ext cx="6020678" cy="408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119" y="582159"/>
            <a:ext cx="8761413" cy="706964"/>
          </a:xfrm>
        </p:spPr>
        <p:txBody>
          <a:bodyPr/>
          <a:lstStyle/>
          <a:p>
            <a:r>
              <a:rPr lang="en-CA" sz="3200" dirty="0" smtClean="0"/>
              <a:t>World Heritage Site – L’Anse aux Meadows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 descr="Image result for l'anse aux meado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67280"/>
            <a:ext cx="7656512" cy="50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'anse aux meadow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39" y="1680632"/>
            <a:ext cx="4565960" cy="36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'anse aux meadow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87" y="4134002"/>
            <a:ext cx="3810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5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7743578" cy="706964"/>
          </a:xfrm>
        </p:spPr>
        <p:txBody>
          <a:bodyPr/>
          <a:lstStyle/>
          <a:p>
            <a:r>
              <a:rPr lang="en-CA" sz="4000" dirty="0" smtClean="0"/>
              <a:t>The Doctrine of Terra Nullius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7118188" cy="3416300"/>
          </a:xfrm>
        </p:spPr>
        <p:txBody>
          <a:bodyPr>
            <a:normAutofit/>
          </a:bodyPr>
          <a:lstStyle/>
          <a:p>
            <a:r>
              <a:rPr lang="en-CA" sz="2000" dirty="0" smtClean="0"/>
              <a:t>European explorers approached the New World with the confident feeling of superiority of European cultures. They believed that the “New World” </a:t>
            </a:r>
            <a:r>
              <a:rPr lang="en-CA" sz="2000" u="sng" dirty="0" smtClean="0"/>
              <a:t>land belonged to no one</a:t>
            </a:r>
            <a:r>
              <a:rPr lang="en-CA" sz="2000" dirty="0" smtClean="0"/>
              <a:t>( Terra Nullius).</a:t>
            </a:r>
          </a:p>
          <a:p>
            <a:r>
              <a:rPr lang="en-CA" sz="2000" dirty="0" smtClean="0"/>
              <a:t>They claimed the land for their home countries despite knowing that their were already people here.</a:t>
            </a:r>
          </a:p>
          <a:p>
            <a:r>
              <a:rPr lang="en-CA" sz="2000" dirty="0" smtClean="0"/>
              <a:t>Many European explorers believed that, because First Nations people were not Christian, the land couldn’t belong to them. </a:t>
            </a:r>
            <a:endParaRPr lang="en-CA" sz="2000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43" y="2228456"/>
            <a:ext cx="3342368" cy="416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85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Mine!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8138" y="2482321"/>
            <a:ext cx="3743325" cy="3416300"/>
          </a:xfrm>
        </p:spPr>
        <p:txBody>
          <a:bodyPr>
            <a:noAutofit/>
          </a:bodyPr>
          <a:lstStyle/>
          <a:p>
            <a:r>
              <a:rPr lang="en-CA" sz="2400" dirty="0" smtClean="0"/>
              <a:t>Cartier claiming land for France in 1534 by erecting a giant cross. </a:t>
            </a:r>
          </a:p>
          <a:p>
            <a:endParaRPr lang="en-CA" sz="2400" dirty="0"/>
          </a:p>
          <a:p>
            <a:r>
              <a:rPr lang="en-CA" sz="2400" dirty="0" smtClean="0"/>
              <a:t>How do you think this went over with the First Nation peoples?</a:t>
            </a:r>
            <a:endParaRPr lang="en-CA" sz="2400" dirty="0"/>
          </a:p>
        </p:txBody>
      </p:sp>
      <p:pic>
        <p:nvPicPr>
          <p:cNvPr id="2050" name="Picture 2" descr="Image result for cartier claiming land in the new wor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45" y="1771649"/>
            <a:ext cx="6941911" cy="483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81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Giovanni </a:t>
            </a:r>
            <a:r>
              <a:rPr lang="en-CA" dirty="0" err="1" smtClean="0"/>
              <a:t>Caboto</a:t>
            </a:r>
            <a:r>
              <a:rPr lang="en-CA" dirty="0" smtClean="0"/>
              <a:t> – John Cabot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477" y="2417763"/>
            <a:ext cx="10278173" cy="3416300"/>
          </a:xfrm>
        </p:spPr>
        <p:txBody>
          <a:bodyPr>
            <a:normAutofit/>
          </a:bodyPr>
          <a:lstStyle/>
          <a:p>
            <a:r>
              <a:rPr lang="en-CA" sz="2400" dirty="0" smtClean="0"/>
              <a:t>Because Constantinople was sacked by Muslims in 1453, many European countries were cut off from the east. </a:t>
            </a:r>
          </a:p>
          <a:p>
            <a:r>
              <a:rPr lang="en-CA" sz="2400" dirty="0" smtClean="0"/>
              <a:t>To remedy this problem many countries funded expeditions to seek a </a:t>
            </a:r>
            <a:r>
              <a:rPr lang="en-CA" sz="2400" b="1" dirty="0" smtClean="0"/>
              <a:t>Northwest Passage </a:t>
            </a:r>
            <a:r>
              <a:rPr lang="en-CA" sz="2400" dirty="0" smtClean="0"/>
              <a:t>to Asia.</a:t>
            </a:r>
          </a:p>
          <a:p>
            <a:r>
              <a:rPr lang="en-CA" sz="2400" dirty="0" smtClean="0"/>
              <a:t>England, after hearing about Columbus, hired Cabot to find this passage first and open up trade with the East again.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6726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 descr="Image result for northwest pass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7" y="973668"/>
            <a:ext cx="8491002" cy="529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5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Cabot and New </a:t>
            </a:r>
            <a:r>
              <a:rPr lang="en-CA" dirty="0" err="1" smtClean="0"/>
              <a:t>Founde</a:t>
            </a:r>
            <a:r>
              <a:rPr lang="en-CA" dirty="0" smtClean="0"/>
              <a:t> Land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03499"/>
            <a:ext cx="6066971" cy="3826329"/>
          </a:xfrm>
        </p:spPr>
        <p:txBody>
          <a:bodyPr>
            <a:normAutofit/>
          </a:bodyPr>
          <a:lstStyle/>
          <a:p>
            <a:r>
              <a:rPr lang="en-CA" sz="2000" dirty="0" smtClean="0"/>
              <a:t>In 1497 Cabot and his crew of 18 arrived in Newfoundland aboard the </a:t>
            </a:r>
            <a:r>
              <a:rPr lang="en-CA" sz="2000" i="1" dirty="0" smtClean="0"/>
              <a:t>Matthew</a:t>
            </a:r>
            <a:r>
              <a:rPr lang="en-CA" sz="2000" dirty="0" smtClean="0"/>
              <a:t>. Upon his landing he erected a cross and a banner in the name of King Henry VII. </a:t>
            </a:r>
          </a:p>
          <a:p>
            <a:endParaRPr lang="en-CA" sz="2000" dirty="0" smtClean="0"/>
          </a:p>
          <a:p>
            <a:r>
              <a:rPr lang="en-CA" sz="2000" dirty="0" smtClean="0"/>
              <a:t>While Cabot didn’t find the Northwest Passage he did find something just as valuable…Cod.</a:t>
            </a:r>
          </a:p>
          <a:p>
            <a:endParaRPr lang="en-CA" sz="2000" dirty="0" smtClean="0"/>
          </a:p>
          <a:p>
            <a:r>
              <a:rPr lang="en-CA" sz="2000" dirty="0" smtClean="0"/>
              <a:t> </a:t>
            </a:r>
            <a:r>
              <a:rPr lang="en-CA" sz="2000" dirty="0" smtClean="0">
                <a:hlinkClick r:id="rId3"/>
              </a:rPr>
              <a:t>Heritage Minute</a:t>
            </a:r>
            <a:endParaRPr lang="en-CA" sz="2000" dirty="0"/>
          </a:p>
        </p:txBody>
      </p:sp>
      <p:pic>
        <p:nvPicPr>
          <p:cNvPr id="4098" name="Picture 2" descr="Image result for king henry v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131" y="2196948"/>
            <a:ext cx="2157435" cy="263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cabot and cod fi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239" y="3512457"/>
            <a:ext cx="3698308" cy="279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96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Religion, Trade and Competition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As these early explorers returned to Europe with stories of “Indians”, many religious groups believed it was their God given duty to spread the Christian faith to this unknown cultures.</a:t>
            </a:r>
          </a:p>
          <a:p>
            <a:r>
              <a:rPr lang="en-CA" sz="2400" dirty="0" smtClean="0"/>
              <a:t>These groups, disregarding the culture and diverse spiritual traditions of the First Peoples, insisted on “helping” these people.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24473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356</TotalTime>
  <Words>778</Words>
  <Application>Microsoft Office PowerPoint</Application>
  <PresentationFormat>Widescreen</PresentationFormat>
  <Paragraphs>61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Ion Boardroom</vt:lpstr>
      <vt:lpstr>First Contact</vt:lpstr>
      <vt:lpstr>Vikings</vt:lpstr>
      <vt:lpstr>World Heritage Site – L’Anse aux Meadows</vt:lpstr>
      <vt:lpstr>The Doctrine of Terra Nullius</vt:lpstr>
      <vt:lpstr>Mine!</vt:lpstr>
      <vt:lpstr>Giovanni Caboto – John Cabot</vt:lpstr>
      <vt:lpstr>PowerPoint Presentation</vt:lpstr>
      <vt:lpstr>Cabot and New Founde Land</vt:lpstr>
      <vt:lpstr>Religion, Trade and Competition</vt:lpstr>
      <vt:lpstr>PowerPoint Presentation</vt:lpstr>
      <vt:lpstr>Trade and Money</vt:lpstr>
      <vt:lpstr>Competition – The Race is On!</vt:lpstr>
      <vt:lpstr>Reminder and 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Contact</dc:title>
  <dc:creator>Champion, Andrew    (ASD-W)</dc:creator>
  <cp:lastModifiedBy>Champion, Andrew    (ASD-W)</cp:lastModifiedBy>
  <cp:revision>17</cp:revision>
  <cp:lastPrinted>2017-10-03T11:10:07Z</cp:lastPrinted>
  <dcterms:created xsi:type="dcterms:W3CDTF">2017-10-02T23:28:52Z</dcterms:created>
  <dcterms:modified xsi:type="dcterms:W3CDTF">2017-10-03T15:35:27Z</dcterms:modified>
</cp:coreProperties>
</file>