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9" r:id="rId3"/>
    <p:sldId id="260" r:id="rId4"/>
    <p:sldId id="261" r:id="rId5"/>
    <p:sldId id="262" r:id="rId6"/>
    <p:sldId id="263" r:id="rId7"/>
    <p:sldId id="258" r:id="rId8"/>
    <p:sldId id="257"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767" autoAdjust="0"/>
  </p:normalViewPr>
  <p:slideViewPr>
    <p:cSldViewPr snapToGrid="0">
      <p:cViewPr varScale="1">
        <p:scale>
          <a:sx n="63" d="100"/>
          <a:sy n="63" d="100"/>
        </p:scale>
        <p:origin x="9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86832-D261-4289-939C-FECC874B31A8}" type="datetimeFigureOut">
              <a:rPr lang="en-CA" smtClean="0"/>
              <a:t>03/10/2016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BA061-F1C7-4B29-94B5-1BA806A97DAB}" type="slidenum">
              <a:rPr lang="en-CA" smtClean="0"/>
              <a:t>‹#›</a:t>
            </a:fld>
            <a:endParaRPr lang="en-CA"/>
          </a:p>
        </p:txBody>
      </p:sp>
    </p:spTree>
    <p:extLst>
      <p:ext uri="{BB962C8B-B14F-4D97-AF65-F5344CB8AC3E}">
        <p14:creationId xmlns:p14="http://schemas.microsoft.com/office/powerpoint/2010/main" val="164829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1923:</a:t>
            </a:r>
            <a:r>
              <a:rPr lang="en-US" baseline="0" dirty="0" smtClean="0"/>
              <a:t> new Ford car was $440 ($5211 in todays money)</a:t>
            </a:r>
            <a:endParaRPr lang="en-CA" dirty="0"/>
          </a:p>
        </p:txBody>
      </p:sp>
      <p:sp>
        <p:nvSpPr>
          <p:cNvPr id="4" name="Slide Number Placeholder 3"/>
          <p:cNvSpPr>
            <a:spLocks noGrp="1"/>
          </p:cNvSpPr>
          <p:nvPr>
            <p:ph type="sldNum" sz="quarter" idx="10"/>
          </p:nvPr>
        </p:nvSpPr>
        <p:spPr/>
        <p:txBody>
          <a:bodyPr/>
          <a:lstStyle/>
          <a:p>
            <a:fld id="{10FBA061-F1C7-4B29-94B5-1BA806A97DAB}" type="slidenum">
              <a:rPr lang="en-CA" smtClean="0"/>
              <a:t>3</a:t>
            </a:fld>
            <a:endParaRPr lang="en-CA"/>
          </a:p>
        </p:txBody>
      </p:sp>
    </p:spTree>
    <p:extLst>
      <p:ext uri="{BB962C8B-B14F-4D97-AF65-F5344CB8AC3E}">
        <p14:creationId xmlns:p14="http://schemas.microsoft.com/office/powerpoint/2010/main" val="118185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Cars made</a:t>
            </a:r>
            <a:r>
              <a:rPr lang="en-US" baseline="0" dirty="0" smtClean="0"/>
              <a:t> travel much easier – city dwellers could travel into the country and those in the country could visit the city to shop and spend money.</a:t>
            </a:r>
            <a:endParaRPr lang="en-CA" dirty="0"/>
          </a:p>
        </p:txBody>
      </p:sp>
      <p:sp>
        <p:nvSpPr>
          <p:cNvPr id="4" name="Slide Number Placeholder 3"/>
          <p:cNvSpPr>
            <a:spLocks noGrp="1"/>
          </p:cNvSpPr>
          <p:nvPr>
            <p:ph type="sldNum" sz="quarter" idx="10"/>
          </p:nvPr>
        </p:nvSpPr>
        <p:spPr/>
        <p:txBody>
          <a:bodyPr/>
          <a:lstStyle/>
          <a:p>
            <a:fld id="{10FBA061-F1C7-4B29-94B5-1BA806A97DAB}" type="slidenum">
              <a:rPr lang="en-CA" smtClean="0"/>
              <a:t>4</a:t>
            </a:fld>
            <a:endParaRPr lang="en-CA"/>
          </a:p>
        </p:txBody>
      </p:sp>
    </p:spTree>
    <p:extLst>
      <p:ext uri="{BB962C8B-B14F-4D97-AF65-F5344CB8AC3E}">
        <p14:creationId xmlns:p14="http://schemas.microsoft.com/office/powerpoint/2010/main" val="322607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Canadians now owe $1.65 for every dollar of disposable income they have.</a:t>
            </a:r>
          </a:p>
          <a:p>
            <a:r>
              <a:rPr lang="en-US" sz="1200" b="0" i="0" kern="1200" dirty="0" smtClean="0">
                <a:solidFill>
                  <a:schemeClr val="tx1"/>
                </a:solidFill>
                <a:effectLst/>
                <a:latin typeface="+mn-lt"/>
                <a:ea typeface="+mn-ea"/>
                <a:cs typeface="+mn-cs"/>
              </a:rPr>
              <a:t>Disposable Income</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income remaining after deduction of taxes and other mandatory charges, available to be spent or saved as one wishes.</a:t>
            </a:r>
            <a:endParaRPr lang="en-CA" dirty="0"/>
          </a:p>
        </p:txBody>
      </p:sp>
      <p:sp>
        <p:nvSpPr>
          <p:cNvPr id="4" name="Slide Number Placeholder 3"/>
          <p:cNvSpPr>
            <a:spLocks noGrp="1"/>
          </p:cNvSpPr>
          <p:nvPr>
            <p:ph type="sldNum" sz="quarter" idx="10"/>
          </p:nvPr>
        </p:nvSpPr>
        <p:spPr/>
        <p:txBody>
          <a:bodyPr/>
          <a:lstStyle/>
          <a:p>
            <a:fld id="{10FBA061-F1C7-4B29-94B5-1BA806A97DAB}" type="slidenum">
              <a:rPr lang="en-CA" smtClean="0"/>
              <a:t>6</a:t>
            </a:fld>
            <a:endParaRPr lang="en-CA"/>
          </a:p>
        </p:txBody>
      </p:sp>
    </p:spTree>
    <p:extLst>
      <p:ext uri="{BB962C8B-B14F-4D97-AF65-F5344CB8AC3E}">
        <p14:creationId xmlns:p14="http://schemas.microsoft.com/office/powerpoint/2010/main" val="268079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D56B321-019F-4353-AEE4-3355B4B64A17}" type="datetimeFigureOut">
              <a:rPr lang="en-CA" smtClean="0"/>
              <a:t>03/10/2016</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19004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6B321-019F-4353-AEE4-3355B4B64A17}" type="datetimeFigureOut">
              <a:rPr lang="en-CA" smtClean="0"/>
              <a:t>03/10/2016</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420319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6B321-019F-4353-AEE4-3355B4B64A17}" type="datetimeFigureOut">
              <a:rPr lang="en-CA" smtClean="0"/>
              <a:t>03/10/2016</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85002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6B321-019F-4353-AEE4-3355B4B64A17}" type="datetimeFigureOut">
              <a:rPr lang="en-CA" smtClean="0"/>
              <a:t>03/10/2016</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725526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6B321-019F-4353-AEE4-3355B4B64A17}" type="datetimeFigureOut">
              <a:rPr lang="en-CA" smtClean="0"/>
              <a:t>03/10/2016</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66043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56B321-019F-4353-AEE4-3355B4B64A17}" type="datetimeFigureOut">
              <a:rPr lang="en-CA" smtClean="0"/>
              <a:t>03/10/2016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6821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56B321-019F-4353-AEE4-3355B4B64A17}" type="datetimeFigureOut">
              <a:rPr lang="en-CA" smtClean="0"/>
              <a:t>03/10/2016</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26927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D56B321-019F-4353-AEE4-3355B4B64A17}" type="datetimeFigureOut">
              <a:rPr lang="en-CA" smtClean="0"/>
              <a:t>03/10/2016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349317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56B321-019F-4353-AEE4-3355B4B64A17}" type="datetimeFigureOut">
              <a:rPr lang="en-CA" smtClean="0"/>
              <a:t>03/10/2016</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244440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56B321-019F-4353-AEE4-3355B4B64A17}" type="datetimeFigureOut">
              <a:rPr lang="en-CA" smtClean="0"/>
              <a:t>03/10/2016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270958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6B321-019F-4353-AEE4-3355B4B64A17}" type="datetimeFigureOut">
              <a:rPr lang="en-CA" smtClean="0"/>
              <a:t>03/10/2016</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91584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56B321-019F-4353-AEE4-3355B4B64A17}" type="datetimeFigureOut">
              <a:rPr lang="en-CA" smtClean="0"/>
              <a:t>03/10/2016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11750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56B321-019F-4353-AEE4-3355B4B64A17}" type="datetimeFigureOut">
              <a:rPr lang="en-CA" smtClean="0"/>
              <a:t>03/10/2016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224770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56B321-019F-4353-AEE4-3355B4B64A17}" type="datetimeFigureOut">
              <a:rPr lang="en-CA" smtClean="0"/>
              <a:t>03/10/2016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381050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6B321-019F-4353-AEE4-3355B4B64A17}" type="datetimeFigureOut">
              <a:rPr lang="en-CA" smtClean="0"/>
              <a:t>03/10/2016</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153661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6B321-019F-4353-AEE4-3355B4B64A17}" type="datetimeFigureOut">
              <a:rPr lang="en-CA" smtClean="0"/>
              <a:t>03/10/2016</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244693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6B321-019F-4353-AEE4-3355B4B64A17}" type="datetimeFigureOut">
              <a:rPr lang="en-CA" smtClean="0"/>
              <a:t>03/10/2016</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6E40752-1244-4ED6-89EC-07AB4D6560FC}" type="slidenum">
              <a:rPr lang="en-CA" smtClean="0"/>
              <a:t>‹#›</a:t>
            </a:fld>
            <a:endParaRPr lang="en-CA"/>
          </a:p>
        </p:txBody>
      </p:sp>
    </p:spTree>
    <p:extLst>
      <p:ext uri="{BB962C8B-B14F-4D97-AF65-F5344CB8AC3E}">
        <p14:creationId xmlns:p14="http://schemas.microsoft.com/office/powerpoint/2010/main" val="129545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D56B321-019F-4353-AEE4-3355B4B64A17}" type="datetimeFigureOut">
              <a:rPr lang="en-CA" smtClean="0"/>
              <a:t>03/10/2016</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6E40752-1244-4ED6-89EC-07AB4D6560FC}" type="slidenum">
              <a:rPr lang="en-CA" smtClean="0"/>
              <a:t>‹#›</a:t>
            </a:fld>
            <a:endParaRPr lang="en-CA"/>
          </a:p>
        </p:txBody>
      </p:sp>
    </p:spTree>
    <p:extLst>
      <p:ext uri="{BB962C8B-B14F-4D97-AF65-F5344CB8AC3E}">
        <p14:creationId xmlns:p14="http://schemas.microsoft.com/office/powerpoint/2010/main" val="292884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Haves and Have </a:t>
            </a:r>
            <a:r>
              <a:rPr lang="en-US" dirty="0" err="1" smtClean="0"/>
              <a:t>Nots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99108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in the Workplace</a:t>
            </a:r>
            <a:endParaRPr lang="en-CA" dirty="0"/>
          </a:p>
        </p:txBody>
      </p:sp>
      <p:sp>
        <p:nvSpPr>
          <p:cNvPr id="3" name="Content Placeholder 2"/>
          <p:cNvSpPr>
            <a:spLocks noGrp="1"/>
          </p:cNvSpPr>
          <p:nvPr>
            <p:ph idx="1"/>
          </p:nvPr>
        </p:nvSpPr>
        <p:spPr>
          <a:xfrm>
            <a:off x="682514" y="2329180"/>
            <a:ext cx="10945606" cy="3416300"/>
          </a:xfrm>
        </p:spPr>
        <p:txBody>
          <a:bodyPr>
            <a:normAutofit/>
          </a:bodyPr>
          <a:lstStyle/>
          <a:p>
            <a:r>
              <a:rPr lang="en-US" sz="2200" dirty="0" smtClean="0"/>
              <a:t>Child labor laws have recently helped to improve conditions in most public workplaces but some children worked in family businesses in deplorable conditions. By 1929, laws were put into place that prevented children under the age of 14 from working in factories and mines in most provinces.</a:t>
            </a:r>
            <a:endParaRPr lang="en-CA" sz="2200" dirty="0"/>
          </a:p>
        </p:txBody>
      </p:sp>
      <p:pic>
        <p:nvPicPr>
          <p:cNvPr id="9218" name="Picture 2" descr="Image result for child labor in the 19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33" y="3786384"/>
            <a:ext cx="4098401" cy="293445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child labor in the 1920s in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308" y="3760331"/>
            <a:ext cx="4218305" cy="298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Nations  </a:t>
            </a:r>
            <a:endParaRPr lang="en-CA" dirty="0"/>
          </a:p>
        </p:txBody>
      </p:sp>
      <p:sp>
        <p:nvSpPr>
          <p:cNvPr id="3" name="Content Placeholder 2"/>
          <p:cNvSpPr>
            <a:spLocks noGrp="1"/>
          </p:cNvSpPr>
          <p:nvPr>
            <p:ph idx="1"/>
          </p:nvPr>
        </p:nvSpPr>
        <p:spPr/>
        <p:txBody>
          <a:bodyPr>
            <a:normAutofit/>
          </a:bodyPr>
          <a:lstStyle/>
          <a:p>
            <a:r>
              <a:rPr lang="en-US" sz="2200" dirty="0" smtClean="0"/>
              <a:t>We will discuss the First Nations community at various times throughout this semester. For today your goal is the read(</a:t>
            </a:r>
            <a:r>
              <a:rPr lang="en-US" sz="2200" dirty="0" err="1" smtClean="0"/>
              <a:t>pg</a:t>
            </a:r>
            <a:r>
              <a:rPr lang="en-US" sz="2200" dirty="0" smtClean="0"/>
              <a:t> 92), take notes on key points, and answer question 1 on page 93. </a:t>
            </a:r>
          </a:p>
          <a:p>
            <a:endParaRPr lang="en-US" sz="2200" dirty="0" smtClean="0"/>
          </a:p>
          <a:p>
            <a:r>
              <a:rPr lang="en-US" sz="2200" dirty="0" smtClean="0"/>
              <a:t>In addition to your answer be sure to look at Figure 6.10 and respond to the question; </a:t>
            </a:r>
            <a:r>
              <a:rPr lang="en-US" sz="2200" i="1" dirty="0" smtClean="0"/>
              <a:t>What messages would it send to First Nations and to other Canadians?</a:t>
            </a:r>
            <a:endParaRPr lang="en-CA" sz="2200" i="1" dirty="0"/>
          </a:p>
        </p:txBody>
      </p:sp>
    </p:spTree>
    <p:extLst>
      <p:ext uri="{BB962C8B-B14F-4D97-AF65-F5344CB8AC3E}">
        <p14:creationId xmlns:p14="http://schemas.microsoft.com/office/powerpoint/2010/main" val="86841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Haves</a:t>
            </a:r>
            <a:endParaRPr lang="en-CA" dirty="0"/>
          </a:p>
        </p:txBody>
      </p:sp>
      <p:sp>
        <p:nvSpPr>
          <p:cNvPr id="3" name="Content Placeholder 2"/>
          <p:cNvSpPr>
            <a:spLocks noGrp="1"/>
          </p:cNvSpPr>
          <p:nvPr>
            <p:ph idx="1"/>
          </p:nvPr>
        </p:nvSpPr>
        <p:spPr>
          <a:xfrm>
            <a:off x="703730" y="2662518"/>
            <a:ext cx="7001436" cy="3514445"/>
          </a:xfrm>
        </p:spPr>
        <p:txBody>
          <a:bodyPr>
            <a:normAutofit/>
          </a:bodyPr>
          <a:lstStyle/>
          <a:p>
            <a:r>
              <a:rPr lang="en-US" sz="2800" dirty="0" smtClean="0"/>
              <a:t>For some the prosperity of the post war economic boom made life easier and more enjoyable than ever before.</a:t>
            </a:r>
          </a:p>
          <a:p>
            <a:endParaRPr lang="en-US" sz="2800" dirty="0" smtClean="0"/>
          </a:p>
          <a:p>
            <a:r>
              <a:rPr lang="en-US" sz="2800" dirty="0" smtClean="0"/>
              <a:t>New technology and inventions were readily available…for those who could afford it.</a:t>
            </a:r>
            <a:endParaRPr lang="en-CA" sz="2800" dirty="0"/>
          </a:p>
        </p:txBody>
      </p:sp>
      <p:pic>
        <p:nvPicPr>
          <p:cNvPr id="1026" name="Picture 2" descr="Image result for the haves 19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8541" y="1352925"/>
            <a:ext cx="3622846" cy="482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30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the High Life</a:t>
            </a:r>
            <a:endParaRPr lang="en-CA" dirty="0"/>
          </a:p>
        </p:txBody>
      </p:sp>
      <p:sp>
        <p:nvSpPr>
          <p:cNvPr id="3" name="Content Placeholder 2"/>
          <p:cNvSpPr>
            <a:spLocks noGrp="1"/>
          </p:cNvSpPr>
          <p:nvPr>
            <p:ph idx="1"/>
          </p:nvPr>
        </p:nvSpPr>
        <p:spPr>
          <a:xfrm>
            <a:off x="3966882" y="2227869"/>
            <a:ext cx="7974106" cy="4630131"/>
          </a:xfrm>
        </p:spPr>
        <p:txBody>
          <a:bodyPr>
            <a:noAutofit/>
          </a:bodyPr>
          <a:lstStyle/>
          <a:p>
            <a:r>
              <a:rPr lang="en-US" sz="2800" dirty="0" smtClean="0"/>
              <a:t>As the economy in some parts in Canada flourished so did peoples spending habits. </a:t>
            </a:r>
            <a:r>
              <a:rPr lang="en-US" sz="2800" b="1" dirty="0" smtClean="0"/>
              <a:t>Instalment plans </a:t>
            </a:r>
            <a:r>
              <a:rPr lang="en-US" sz="2800" dirty="0" smtClean="0"/>
              <a:t>allowed some people to pay-off purchases over a set amount of time.</a:t>
            </a:r>
          </a:p>
          <a:p>
            <a:r>
              <a:rPr lang="en-US" sz="2800" dirty="0" smtClean="0"/>
              <a:t>If farmers wanted to purchase new equipment they could </a:t>
            </a:r>
            <a:r>
              <a:rPr lang="en-US" sz="2800" u="sng" dirty="0" smtClean="0"/>
              <a:t>borrow</a:t>
            </a:r>
            <a:r>
              <a:rPr lang="en-US" sz="2800" dirty="0" smtClean="0"/>
              <a:t> money in order to get the equipment now and make money to pay it off later on.</a:t>
            </a:r>
          </a:p>
          <a:p>
            <a:r>
              <a:rPr lang="en-US" sz="2800" dirty="0" smtClean="0"/>
              <a:t>As the “good times” continued many families believed that going into </a:t>
            </a:r>
            <a:r>
              <a:rPr lang="en-US" sz="2800" u="sng" dirty="0" smtClean="0"/>
              <a:t>debt</a:t>
            </a:r>
            <a:r>
              <a:rPr lang="en-US" sz="2800" dirty="0" smtClean="0"/>
              <a:t> to purchase a new car was no problem. </a:t>
            </a:r>
            <a:endParaRPr lang="en-CA" sz="2800" dirty="0"/>
          </a:p>
        </p:txBody>
      </p:sp>
      <p:pic>
        <p:nvPicPr>
          <p:cNvPr id="2050" name="Picture 2" descr="Image result for 1920s spending hab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78" y="2227869"/>
            <a:ext cx="2878150" cy="416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2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to Consider</a:t>
            </a:r>
            <a:endParaRPr lang="en-CA" dirty="0"/>
          </a:p>
        </p:txBody>
      </p:sp>
      <p:sp>
        <p:nvSpPr>
          <p:cNvPr id="3" name="Content Placeholder 2"/>
          <p:cNvSpPr>
            <a:spLocks noGrp="1"/>
          </p:cNvSpPr>
          <p:nvPr>
            <p:ph idx="1"/>
          </p:nvPr>
        </p:nvSpPr>
        <p:spPr>
          <a:xfrm>
            <a:off x="233082" y="2348753"/>
            <a:ext cx="11958918" cy="3503407"/>
          </a:xfrm>
        </p:spPr>
        <p:txBody>
          <a:bodyPr>
            <a:normAutofit/>
          </a:bodyPr>
          <a:lstStyle/>
          <a:p>
            <a:r>
              <a:rPr lang="en-US" sz="2400" dirty="0" smtClean="0"/>
              <a:t>The surge in new vehicles had a fairly large impact on the lives of Canadians.  How do you think vehicles impacted Canadian society?  </a:t>
            </a:r>
            <a:endParaRPr lang="en-CA" sz="2400" dirty="0"/>
          </a:p>
        </p:txBody>
      </p:sp>
      <p:pic>
        <p:nvPicPr>
          <p:cNvPr id="3074" name="Picture 2" descr="Image result for 1920s c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94" y="3303979"/>
            <a:ext cx="5059426" cy="31469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1920s c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303979"/>
            <a:ext cx="4175760" cy="314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61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t>
            </a:r>
            <a:r>
              <a:rPr lang="en-US" dirty="0"/>
              <a:t>Y</a:t>
            </a:r>
            <a:r>
              <a:rPr lang="en-US" dirty="0" smtClean="0"/>
              <a:t>ou Hear Me Now?</a:t>
            </a:r>
            <a:endParaRPr lang="en-CA" dirty="0"/>
          </a:p>
        </p:txBody>
      </p:sp>
      <p:sp>
        <p:nvSpPr>
          <p:cNvPr id="3" name="Content Placeholder 2"/>
          <p:cNvSpPr>
            <a:spLocks noGrp="1"/>
          </p:cNvSpPr>
          <p:nvPr>
            <p:ph idx="1"/>
          </p:nvPr>
        </p:nvSpPr>
        <p:spPr>
          <a:xfrm>
            <a:off x="215154" y="2603500"/>
            <a:ext cx="7420088" cy="3416300"/>
          </a:xfrm>
        </p:spPr>
        <p:txBody>
          <a:bodyPr>
            <a:noAutofit/>
          </a:bodyPr>
          <a:lstStyle/>
          <a:p>
            <a:r>
              <a:rPr lang="en-US" sz="2400" dirty="0" smtClean="0"/>
              <a:t>The 20s was when the telephone gained some popularity.  In 1920 only 1 in 4 families had a phone but by 1929, in many regions in Canada, 3 in 4 families had a phone.</a:t>
            </a:r>
          </a:p>
          <a:p>
            <a:endParaRPr lang="en-US" sz="2400" dirty="0" smtClean="0"/>
          </a:p>
          <a:p>
            <a:r>
              <a:rPr lang="en-US" sz="2400" dirty="0" smtClean="0"/>
              <a:t>While long distance calls were expensive and unreliable being able to communicate with people in other regions was </a:t>
            </a:r>
            <a:r>
              <a:rPr lang="en-US" sz="2400" dirty="0" smtClean="0"/>
              <a:t>an </a:t>
            </a:r>
            <a:r>
              <a:rPr lang="en-US" sz="2400" dirty="0" smtClean="0"/>
              <a:t>incredible leap from other primitive forms of communicating.</a:t>
            </a:r>
            <a:endParaRPr lang="en-CA" sz="2400" dirty="0"/>
          </a:p>
        </p:txBody>
      </p:sp>
      <p:pic>
        <p:nvPicPr>
          <p:cNvPr id="4098" name="Picture 2" descr="Image result for telephones 19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329" y="2039937"/>
            <a:ext cx="3648075"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9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CA" dirty="0"/>
          </a:p>
        </p:txBody>
      </p:sp>
      <p:sp>
        <p:nvSpPr>
          <p:cNvPr id="3" name="Content Placeholder 2"/>
          <p:cNvSpPr>
            <a:spLocks noGrp="1"/>
          </p:cNvSpPr>
          <p:nvPr>
            <p:ph idx="1"/>
          </p:nvPr>
        </p:nvSpPr>
        <p:spPr>
          <a:xfrm>
            <a:off x="469154" y="2313940"/>
            <a:ext cx="8825659" cy="3416300"/>
          </a:xfrm>
        </p:spPr>
        <p:txBody>
          <a:bodyPr>
            <a:normAutofit/>
          </a:bodyPr>
          <a:lstStyle/>
          <a:p>
            <a:r>
              <a:rPr lang="en-US" sz="2400" dirty="0" smtClean="0"/>
              <a:t>Many families in the 1920s started to go into debt from making purchases that they didn’t have the money to pay for. What problems do you anticipate may arise for some of these families?</a:t>
            </a:r>
          </a:p>
          <a:p>
            <a:endParaRPr lang="en-US" sz="2400" dirty="0"/>
          </a:p>
          <a:p>
            <a:r>
              <a:rPr lang="en-US" sz="2400" dirty="0" smtClean="0"/>
              <a:t>Do people follow similar habits today? </a:t>
            </a:r>
            <a:endParaRPr lang="en-CA" sz="2400" dirty="0"/>
          </a:p>
        </p:txBody>
      </p:sp>
      <p:pic>
        <p:nvPicPr>
          <p:cNvPr id="5122" name="Picture 2" descr="Image result for de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1933" y="2359390"/>
            <a:ext cx="2651760" cy="400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60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Working Poor</a:t>
            </a:r>
            <a:endParaRPr lang="en-CA" dirty="0"/>
          </a:p>
        </p:txBody>
      </p:sp>
      <p:sp>
        <p:nvSpPr>
          <p:cNvPr id="3" name="Content Placeholder 2"/>
          <p:cNvSpPr>
            <a:spLocks noGrp="1"/>
          </p:cNvSpPr>
          <p:nvPr>
            <p:ph idx="1"/>
          </p:nvPr>
        </p:nvSpPr>
        <p:spPr>
          <a:xfrm>
            <a:off x="472440" y="2298700"/>
            <a:ext cx="11125200" cy="3416300"/>
          </a:xfrm>
        </p:spPr>
        <p:txBody>
          <a:bodyPr>
            <a:normAutofit/>
          </a:bodyPr>
          <a:lstStyle/>
          <a:p>
            <a:r>
              <a:rPr lang="en-US" sz="2200" dirty="0" smtClean="0"/>
              <a:t>While it appears that the 20s were great for many Canadians it isn’t so great for others.</a:t>
            </a:r>
          </a:p>
          <a:p>
            <a:r>
              <a:rPr lang="en-US" sz="2200" dirty="0" smtClean="0"/>
              <a:t>In rural regions in Canada many families had to sell their products or barter with storekeepers for the basic necessities. In urban areas many poorer families struggled with day-to-day activities and often went with electricity and even food.</a:t>
            </a:r>
          </a:p>
          <a:p>
            <a:r>
              <a:rPr lang="en-US" sz="2200" dirty="0" smtClean="0"/>
              <a:t>May African Canadians and Canadians of Asian descent found themselves among the working poor.</a:t>
            </a:r>
            <a:endParaRPr lang="en-CA" sz="2200" dirty="0"/>
          </a:p>
        </p:txBody>
      </p:sp>
      <p:pic>
        <p:nvPicPr>
          <p:cNvPr id="6146" name="Picture 2" descr="Image result for poor people in canada 19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095" y="4333529"/>
            <a:ext cx="3644585" cy="23673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african canadians 19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567" y="4531345"/>
            <a:ext cx="38100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60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the 1920s</a:t>
            </a:r>
            <a:endParaRPr lang="en-CA" dirty="0"/>
          </a:p>
        </p:txBody>
      </p:sp>
      <p:sp>
        <p:nvSpPr>
          <p:cNvPr id="3" name="Content Placeholder 2"/>
          <p:cNvSpPr>
            <a:spLocks noGrp="1"/>
          </p:cNvSpPr>
          <p:nvPr>
            <p:ph idx="1"/>
          </p:nvPr>
        </p:nvSpPr>
        <p:spPr>
          <a:xfrm>
            <a:off x="502920" y="2603500"/>
            <a:ext cx="7299960" cy="3416300"/>
          </a:xfrm>
        </p:spPr>
        <p:txBody>
          <a:bodyPr>
            <a:normAutofit/>
          </a:bodyPr>
          <a:lstStyle/>
          <a:p>
            <a:r>
              <a:rPr lang="en-US" sz="2200" dirty="0" smtClean="0"/>
              <a:t>During WW1 many women found themselves in factories and other sources of employment but that was short lived as returning soldiers forced women out of the  workplace in many regions in Canada.</a:t>
            </a:r>
          </a:p>
          <a:p>
            <a:r>
              <a:rPr lang="en-US" sz="2200" dirty="0" smtClean="0"/>
              <a:t>Most girls left school by grade 8 and were expected to help raise the family at home or work. However, when the time came, women were expected to leave jobs to become wives and mothers.</a:t>
            </a:r>
            <a:endParaRPr lang="en-CA" sz="2200" dirty="0"/>
          </a:p>
        </p:txBody>
      </p:sp>
      <p:pic>
        <p:nvPicPr>
          <p:cNvPr id="7170" name="Picture 2" descr="Image result for telephone operators canada 19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9415" y="1680632"/>
            <a:ext cx="3334385" cy="43276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40357" y="6019800"/>
            <a:ext cx="4415824" cy="369332"/>
          </a:xfrm>
          <a:prstGeom prst="rect">
            <a:avLst/>
          </a:prstGeom>
          <a:noFill/>
        </p:spPr>
        <p:txBody>
          <a:bodyPr wrap="none" rtlCol="0">
            <a:spAutoFit/>
          </a:bodyPr>
          <a:lstStyle/>
          <a:p>
            <a:r>
              <a:rPr lang="en-US" dirty="0" smtClean="0"/>
              <a:t>Women did find jobs as telephone operators.</a:t>
            </a:r>
            <a:endParaRPr lang="en-CA" dirty="0"/>
          </a:p>
        </p:txBody>
      </p:sp>
    </p:spTree>
    <p:extLst>
      <p:ext uri="{BB962C8B-B14F-4D97-AF65-F5344CB8AC3E}">
        <p14:creationId xmlns:p14="http://schemas.microsoft.com/office/powerpoint/2010/main" val="330741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the Workforce</a:t>
            </a:r>
            <a:endParaRPr lang="en-CA" dirty="0"/>
          </a:p>
        </p:txBody>
      </p:sp>
      <p:sp>
        <p:nvSpPr>
          <p:cNvPr id="3" name="Content Placeholder 2"/>
          <p:cNvSpPr>
            <a:spLocks noGrp="1"/>
          </p:cNvSpPr>
          <p:nvPr>
            <p:ph idx="1"/>
          </p:nvPr>
        </p:nvSpPr>
        <p:spPr>
          <a:xfrm>
            <a:off x="411480" y="2603500"/>
            <a:ext cx="7559041" cy="3416300"/>
          </a:xfrm>
        </p:spPr>
        <p:txBody>
          <a:bodyPr>
            <a:normAutofit/>
          </a:bodyPr>
          <a:lstStyle/>
          <a:p>
            <a:r>
              <a:rPr lang="en-US" sz="2200" dirty="0" smtClean="0"/>
              <a:t>In addition to telephone operators educated women found career opportunities as teachers, nurses, bookkeepers or secretaries.  Those women with any skills training found employment as domestic help, or as clerks in offices, stores, or factories.</a:t>
            </a:r>
          </a:p>
          <a:p>
            <a:r>
              <a:rPr lang="en-US" sz="2200" dirty="0" smtClean="0"/>
              <a:t>Women with university degrees were rare in the 20s but by 1930 women made up nearly a quarter (23.5%) of university graduates. Despite similar education backgrounds women were usually paid far less than men in similar jobs.</a:t>
            </a:r>
            <a:endParaRPr lang="en-CA" sz="2200" dirty="0"/>
          </a:p>
        </p:txBody>
      </p:sp>
      <p:pic>
        <p:nvPicPr>
          <p:cNvPr id="8194" name="Picture 2" descr="Image result for careers for women in 19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521" y="2755900"/>
            <a:ext cx="4041318" cy="271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684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342</TotalTime>
  <Words>724</Words>
  <Application>Microsoft Office PowerPoint</Application>
  <PresentationFormat>Widescreen</PresentationFormat>
  <Paragraphs>43</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 3</vt:lpstr>
      <vt:lpstr>Ion Boardroom</vt:lpstr>
      <vt:lpstr>The Haves and Have Nots</vt:lpstr>
      <vt:lpstr>The Haves</vt:lpstr>
      <vt:lpstr>Living the High Life</vt:lpstr>
      <vt:lpstr>Question to Consider</vt:lpstr>
      <vt:lpstr>Can You Hear Me Now?</vt:lpstr>
      <vt:lpstr>Question</vt:lpstr>
      <vt:lpstr>The Working Poor</vt:lpstr>
      <vt:lpstr>Women in the 1920s</vt:lpstr>
      <vt:lpstr>Women in the Workforce</vt:lpstr>
      <vt:lpstr>Children in the Workplace</vt:lpstr>
      <vt:lpstr>The First Nations  </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Haves and Have Nots</dc:title>
  <dc:creator>Champion, Andrew    (ASD-W)</dc:creator>
  <cp:lastModifiedBy>Champion, Andrew    (ASD-W)</cp:lastModifiedBy>
  <cp:revision>21</cp:revision>
  <dcterms:created xsi:type="dcterms:W3CDTF">2016-09-25T18:29:05Z</dcterms:created>
  <dcterms:modified xsi:type="dcterms:W3CDTF">2016-10-03T22:44:21Z</dcterms:modified>
</cp:coreProperties>
</file>