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4"/>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83696" autoAdjust="0"/>
  </p:normalViewPr>
  <p:slideViewPr>
    <p:cSldViewPr snapToGrid="0">
      <p:cViewPr varScale="1">
        <p:scale>
          <a:sx n="59" d="100"/>
          <a:sy n="59" d="100"/>
        </p:scale>
        <p:origin x="10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94161D-AB2D-4839-B92F-EE4985429D63}" type="datetimeFigureOut">
              <a:rPr lang="en-CA" smtClean="0"/>
              <a:t>2017-12-20</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18DEBA-58A4-4BD2-B8CA-58882AD9BE42}" type="slidenum">
              <a:rPr lang="en-CA" smtClean="0"/>
              <a:t>‹#›</a:t>
            </a:fld>
            <a:endParaRPr lang="en-CA"/>
          </a:p>
        </p:txBody>
      </p:sp>
    </p:spTree>
    <p:extLst>
      <p:ext uri="{BB962C8B-B14F-4D97-AF65-F5344CB8AC3E}">
        <p14:creationId xmlns:p14="http://schemas.microsoft.com/office/powerpoint/2010/main" val="147219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D18DEBA-58A4-4BD2-B8CA-58882AD9BE42}" type="slidenum">
              <a:rPr lang="en-CA" smtClean="0"/>
              <a:t>1</a:t>
            </a:fld>
            <a:endParaRPr lang="en-CA"/>
          </a:p>
        </p:txBody>
      </p:sp>
    </p:spTree>
    <p:extLst>
      <p:ext uri="{BB962C8B-B14F-4D97-AF65-F5344CB8AC3E}">
        <p14:creationId xmlns:p14="http://schemas.microsoft.com/office/powerpoint/2010/main" val="2257854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teacher in Hamburg described the emotional response of the audience at</a:t>
            </a:r>
            <a:r>
              <a:rPr lang="en-CA" baseline="0" dirty="0" smtClean="0"/>
              <a:t> one of Hitler’s rallies, “when the speech was over, there was roaring enthusiasm and applause…How many look up to him with touching faith as their helper, their saviour, their deliverer from the unbearable distress”</a:t>
            </a:r>
            <a:endParaRPr lang="en-CA" dirty="0"/>
          </a:p>
        </p:txBody>
      </p:sp>
      <p:sp>
        <p:nvSpPr>
          <p:cNvPr id="4" name="Slide Number Placeholder 3"/>
          <p:cNvSpPr>
            <a:spLocks noGrp="1"/>
          </p:cNvSpPr>
          <p:nvPr>
            <p:ph type="sldNum" sz="quarter" idx="10"/>
          </p:nvPr>
        </p:nvSpPr>
        <p:spPr/>
        <p:txBody>
          <a:bodyPr/>
          <a:lstStyle/>
          <a:p>
            <a:fld id="{AD18DEBA-58A4-4BD2-B8CA-58882AD9BE42}" type="slidenum">
              <a:rPr lang="en-CA" smtClean="0"/>
              <a:t>10</a:t>
            </a:fld>
            <a:endParaRPr lang="en-CA"/>
          </a:p>
        </p:txBody>
      </p:sp>
    </p:spTree>
    <p:extLst>
      <p:ext uri="{BB962C8B-B14F-4D97-AF65-F5344CB8AC3E}">
        <p14:creationId xmlns:p14="http://schemas.microsoft.com/office/powerpoint/2010/main" val="1061226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*Little did they know that when Hitler was appointed Chancellor</a:t>
            </a:r>
            <a:r>
              <a:rPr lang="en-CA" baseline="0" dirty="0" smtClean="0"/>
              <a:t> he continued to expand his own powers and influences, all the while his supporters formed paramilitary groups who fought protestors in the streets. Hitler claimed the potential of a Communist takeover and that only he could restore law and order. </a:t>
            </a:r>
            <a:endParaRPr lang="en-CA" dirty="0"/>
          </a:p>
        </p:txBody>
      </p:sp>
      <p:sp>
        <p:nvSpPr>
          <p:cNvPr id="4" name="Slide Number Placeholder 3"/>
          <p:cNvSpPr>
            <a:spLocks noGrp="1"/>
          </p:cNvSpPr>
          <p:nvPr>
            <p:ph type="sldNum" sz="quarter" idx="10"/>
          </p:nvPr>
        </p:nvSpPr>
        <p:spPr/>
        <p:txBody>
          <a:bodyPr/>
          <a:lstStyle/>
          <a:p>
            <a:fld id="{AD18DEBA-58A4-4BD2-B8CA-58882AD9BE42}" type="slidenum">
              <a:rPr lang="en-CA" smtClean="0"/>
              <a:t>11</a:t>
            </a:fld>
            <a:endParaRPr lang="en-CA"/>
          </a:p>
        </p:txBody>
      </p:sp>
    </p:spTree>
    <p:extLst>
      <p:ext uri="{BB962C8B-B14F-4D97-AF65-F5344CB8AC3E}">
        <p14:creationId xmlns:p14="http://schemas.microsoft.com/office/powerpoint/2010/main" val="558643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CA" dirty="0" smtClean="0"/>
              <a:t>The “Enabling Act” was only supposed to give Hitler the ability to ignore the constitution for 4 years while he regained control and dealt with Germany’s civil problems. </a:t>
            </a:r>
          </a:p>
          <a:p>
            <a:pPr marL="174708" indent="-174708">
              <a:buFont typeface="Arial" panose="020B0604020202020204" pitchFamily="34" charset="0"/>
              <a:buChar char="•"/>
            </a:pPr>
            <a:r>
              <a:rPr lang="en-CA" dirty="0" smtClean="0"/>
              <a:t>In</a:t>
            </a:r>
            <a:r>
              <a:rPr lang="en-CA" baseline="0" dirty="0" smtClean="0"/>
              <a:t> addition to the early changes Hitler rounded up many of his early radical supporter and potential rivals and they were executed.</a:t>
            </a:r>
          </a:p>
          <a:p>
            <a:pPr marL="174708" indent="-174708">
              <a:buFont typeface="Arial" panose="020B0604020202020204" pitchFamily="34" charset="0"/>
              <a:buChar char="•"/>
            </a:pPr>
            <a:r>
              <a:rPr lang="en-CA" baseline="0" dirty="0" smtClean="0"/>
              <a:t>The Nazi party also wasted no time setting up Concentration Camps which held individuals who opposed these new changes. Jewish people were removed from the civil service as they were blamed for the economic woes of Germany.</a:t>
            </a:r>
            <a:endParaRPr lang="en-CA" dirty="0"/>
          </a:p>
        </p:txBody>
      </p:sp>
      <p:sp>
        <p:nvSpPr>
          <p:cNvPr id="4" name="Slide Number Placeholder 3"/>
          <p:cNvSpPr>
            <a:spLocks noGrp="1"/>
          </p:cNvSpPr>
          <p:nvPr>
            <p:ph type="sldNum" sz="quarter" idx="10"/>
          </p:nvPr>
        </p:nvSpPr>
        <p:spPr/>
        <p:txBody>
          <a:bodyPr/>
          <a:lstStyle/>
          <a:p>
            <a:fld id="{AD18DEBA-58A4-4BD2-B8CA-58882AD9BE42}" type="slidenum">
              <a:rPr lang="en-CA" smtClean="0"/>
              <a:t>12</a:t>
            </a:fld>
            <a:endParaRPr lang="en-CA"/>
          </a:p>
        </p:txBody>
      </p:sp>
    </p:spTree>
    <p:extLst>
      <p:ext uri="{BB962C8B-B14F-4D97-AF65-F5344CB8AC3E}">
        <p14:creationId xmlns:p14="http://schemas.microsoft.com/office/powerpoint/2010/main" val="3054198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D18DEBA-58A4-4BD2-B8CA-58882AD9BE42}" type="slidenum">
              <a:rPr lang="en-CA" smtClean="0"/>
              <a:t>2</a:t>
            </a:fld>
            <a:endParaRPr lang="en-CA"/>
          </a:p>
        </p:txBody>
      </p:sp>
    </p:spTree>
    <p:extLst>
      <p:ext uri="{BB962C8B-B14F-4D97-AF65-F5344CB8AC3E}">
        <p14:creationId xmlns:p14="http://schemas.microsoft.com/office/powerpoint/2010/main" val="1285304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Quote is from a “tramp” in the hostel where Hitler stayed</a:t>
            </a:r>
            <a:r>
              <a:rPr lang="en-CA" baseline="0" dirty="0" smtClean="0"/>
              <a:t> in 1909</a:t>
            </a:r>
          </a:p>
          <a:p>
            <a:r>
              <a:rPr lang="en-CA" baseline="0" dirty="0" smtClean="0"/>
              <a:t>For the next 4 years (1909-1913) survived by painting postcards and selling them in the street of Vienna. He quickly left Vienna to avoid joining the National Service and crossed the border to Munich, Germany.</a:t>
            </a:r>
            <a:endParaRPr lang="en-CA" dirty="0"/>
          </a:p>
        </p:txBody>
      </p:sp>
      <p:sp>
        <p:nvSpPr>
          <p:cNvPr id="4" name="Slide Number Placeholder 3"/>
          <p:cNvSpPr>
            <a:spLocks noGrp="1"/>
          </p:cNvSpPr>
          <p:nvPr>
            <p:ph type="sldNum" sz="quarter" idx="10"/>
          </p:nvPr>
        </p:nvSpPr>
        <p:spPr/>
        <p:txBody>
          <a:bodyPr/>
          <a:lstStyle/>
          <a:p>
            <a:fld id="{AD18DEBA-58A4-4BD2-B8CA-58882AD9BE42}" type="slidenum">
              <a:rPr lang="en-CA" smtClean="0"/>
              <a:t>3</a:t>
            </a:fld>
            <a:endParaRPr lang="en-CA"/>
          </a:p>
        </p:txBody>
      </p:sp>
    </p:spTree>
    <p:extLst>
      <p:ext uri="{BB962C8B-B14F-4D97-AF65-F5344CB8AC3E}">
        <p14:creationId xmlns:p14="http://schemas.microsoft.com/office/powerpoint/2010/main" val="1023238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D18DEBA-58A4-4BD2-B8CA-58882AD9BE42}" type="slidenum">
              <a:rPr lang="en-CA" smtClean="0"/>
              <a:t>4</a:t>
            </a:fld>
            <a:endParaRPr lang="en-CA"/>
          </a:p>
        </p:txBody>
      </p:sp>
    </p:spTree>
    <p:extLst>
      <p:ext uri="{BB962C8B-B14F-4D97-AF65-F5344CB8AC3E}">
        <p14:creationId xmlns:p14="http://schemas.microsoft.com/office/powerpoint/2010/main" val="3234119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German Workers’</a:t>
            </a:r>
            <a:r>
              <a:rPr lang="en-CA" baseline="0" dirty="0" smtClean="0"/>
              <a:t> Party had on 6 members and very little money for funding. Hitler joined this party as he liked their ideas and he had been spying on them as a V-Man, an army spy that was hired to investigate new political parties.</a:t>
            </a:r>
          </a:p>
          <a:p>
            <a:endParaRPr lang="en-CA" dirty="0"/>
          </a:p>
        </p:txBody>
      </p:sp>
      <p:sp>
        <p:nvSpPr>
          <p:cNvPr id="4" name="Slide Number Placeholder 3"/>
          <p:cNvSpPr>
            <a:spLocks noGrp="1"/>
          </p:cNvSpPr>
          <p:nvPr>
            <p:ph type="sldNum" sz="quarter" idx="10"/>
          </p:nvPr>
        </p:nvSpPr>
        <p:spPr/>
        <p:txBody>
          <a:bodyPr/>
          <a:lstStyle/>
          <a:p>
            <a:fld id="{AD18DEBA-58A4-4BD2-B8CA-58882AD9BE42}" type="slidenum">
              <a:rPr lang="en-CA" smtClean="0"/>
              <a:t>5</a:t>
            </a:fld>
            <a:endParaRPr lang="en-CA"/>
          </a:p>
        </p:txBody>
      </p:sp>
    </p:spTree>
    <p:extLst>
      <p:ext uri="{BB962C8B-B14F-4D97-AF65-F5344CB8AC3E}">
        <p14:creationId xmlns:p14="http://schemas.microsoft.com/office/powerpoint/2010/main" val="128035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Which of these</a:t>
            </a:r>
            <a:r>
              <a:rPr lang="en-CA" baseline="0" dirty="0" smtClean="0"/>
              <a:t> points are nationalistic? Socialist?</a:t>
            </a:r>
          </a:p>
          <a:p>
            <a:r>
              <a:rPr lang="en-CA" baseline="0" dirty="0" smtClean="0"/>
              <a:t>What kinds of people would be attracted to the Nazi Party by these points?</a:t>
            </a:r>
            <a:endParaRPr lang="en-CA" dirty="0"/>
          </a:p>
        </p:txBody>
      </p:sp>
      <p:sp>
        <p:nvSpPr>
          <p:cNvPr id="4" name="Slide Number Placeholder 3"/>
          <p:cNvSpPr>
            <a:spLocks noGrp="1"/>
          </p:cNvSpPr>
          <p:nvPr>
            <p:ph type="sldNum" sz="quarter" idx="10"/>
          </p:nvPr>
        </p:nvSpPr>
        <p:spPr/>
        <p:txBody>
          <a:bodyPr/>
          <a:lstStyle/>
          <a:p>
            <a:fld id="{AD18DEBA-58A4-4BD2-B8CA-58882AD9BE42}" type="slidenum">
              <a:rPr lang="en-CA" smtClean="0"/>
              <a:t>6</a:t>
            </a:fld>
            <a:endParaRPr lang="en-CA"/>
          </a:p>
        </p:txBody>
      </p:sp>
    </p:spTree>
    <p:extLst>
      <p:ext uri="{BB962C8B-B14F-4D97-AF65-F5344CB8AC3E}">
        <p14:creationId xmlns:p14="http://schemas.microsoft.com/office/powerpoint/2010/main" val="623401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Of the 55,000 members in 1923, 15,000 of them were in the party militia.</a:t>
            </a:r>
            <a:endParaRPr lang="en-CA" dirty="0"/>
          </a:p>
        </p:txBody>
      </p:sp>
      <p:sp>
        <p:nvSpPr>
          <p:cNvPr id="4" name="Slide Number Placeholder 3"/>
          <p:cNvSpPr>
            <a:spLocks noGrp="1"/>
          </p:cNvSpPr>
          <p:nvPr>
            <p:ph type="sldNum" sz="quarter" idx="10"/>
          </p:nvPr>
        </p:nvSpPr>
        <p:spPr/>
        <p:txBody>
          <a:bodyPr/>
          <a:lstStyle/>
          <a:p>
            <a:fld id="{AD18DEBA-58A4-4BD2-B8CA-58882AD9BE42}" type="slidenum">
              <a:rPr lang="en-CA" smtClean="0"/>
              <a:t>7</a:t>
            </a:fld>
            <a:endParaRPr lang="en-CA"/>
          </a:p>
        </p:txBody>
      </p:sp>
    </p:spTree>
    <p:extLst>
      <p:ext uri="{BB962C8B-B14F-4D97-AF65-F5344CB8AC3E}">
        <p14:creationId xmlns:p14="http://schemas.microsoft.com/office/powerpoint/2010/main" val="181931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theory upholds the right of superior individuals to gain authoritarian</a:t>
            </a:r>
            <a:r>
              <a:rPr lang="en-CA" baseline="0" dirty="0" smtClean="0"/>
              <a:t> leadership over the masses.</a:t>
            </a:r>
            <a:endParaRPr lang="en-CA" dirty="0"/>
          </a:p>
        </p:txBody>
      </p:sp>
      <p:sp>
        <p:nvSpPr>
          <p:cNvPr id="4" name="Slide Number Placeholder 3"/>
          <p:cNvSpPr>
            <a:spLocks noGrp="1"/>
          </p:cNvSpPr>
          <p:nvPr>
            <p:ph type="sldNum" sz="quarter" idx="10"/>
          </p:nvPr>
        </p:nvSpPr>
        <p:spPr/>
        <p:txBody>
          <a:bodyPr/>
          <a:lstStyle/>
          <a:p>
            <a:fld id="{AD18DEBA-58A4-4BD2-B8CA-58882AD9BE42}" type="slidenum">
              <a:rPr lang="en-CA" smtClean="0"/>
              <a:t>8</a:t>
            </a:fld>
            <a:endParaRPr lang="en-CA"/>
          </a:p>
        </p:txBody>
      </p:sp>
    </p:spTree>
    <p:extLst>
      <p:ext uri="{BB962C8B-B14F-4D97-AF65-F5344CB8AC3E}">
        <p14:creationId xmlns:p14="http://schemas.microsoft.com/office/powerpoint/2010/main" val="3793774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“Nordic farmers and warriors”</a:t>
            </a:r>
            <a:r>
              <a:rPr lang="en-CA" baseline="0" dirty="0" smtClean="0"/>
              <a:t> refers to the ancient migration of Aryan peoples, whom the Nazis considered to be a master race.</a:t>
            </a:r>
            <a:endParaRPr lang="en-CA" dirty="0"/>
          </a:p>
        </p:txBody>
      </p:sp>
      <p:sp>
        <p:nvSpPr>
          <p:cNvPr id="4" name="Slide Number Placeholder 3"/>
          <p:cNvSpPr>
            <a:spLocks noGrp="1"/>
          </p:cNvSpPr>
          <p:nvPr>
            <p:ph type="sldNum" sz="quarter" idx="10"/>
          </p:nvPr>
        </p:nvSpPr>
        <p:spPr/>
        <p:txBody>
          <a:bodyPr/>
          <a:lstStyle/>
          <a:p>
            <a:fld id="{AD18DEBA-58A4-4BD2-B8CA-58882AD9BE42}" type="slidenum">
              <a:rPr lang="en-CA" smtClean="0"/>
              <a:t>9</a:t>
            </a:fld>
            <a:endParaRPr lang="en-CA"/>
          </a:p>
        </p:txBody>
      </p:sp>
    </p:spTree>
    <p:extLst>
      <p:ext uri="{BB962C8B-B14F-4D97-AF65-F5344CB8AC3E}">
        <p14:creationId xmlns:p14="http://schemas.microsoft.com/office/powerpoint/2010/main" val="186007527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12/20/2017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12/20/2017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12/20/2017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12/20/2017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12/20/2017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12/20/2017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5tGKfIJwrh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Rise of Totalitarianism</a:t>
            </a:r>
            <a:endParaRPr lang="en-CA" dirty="0"/>
          </a:p>
        </p:txBody>
      </p:sp>
      <p:sp>
        <p:nvSpPr>
          <p:cNvPr id="3" name="Subtitle 2"/>
          <p:cNvSpPr>
            <a:spLocks noGrp="1"/>
          </p:cNvSpPr>
          <p:nvPr>
            <p:ph type="subTitle" idx="1"/>
          </p:nvPr>
        </p:nvSpPr>
        <p:spPr/>
        <p:txBody>
          <a:bodyPr/>
          <a:lstStyle/>
          <a:p>
            <a:r>
              <a:rPr lang="en-CA" dirty="0" smtClean="0"/>
              <a:t>Hitler and Nazi Germany</a:t>
            </a:r>
            <a:endParaRPr lang="en-CA" dirty="0"/>
          </a:p>
        </p:txBody>
      </p:sp>
    </p:spTree>
    <p:extLst>
      <p:ext uri="{BB962C8B-B14F-4D97-AF65-F5344CB8AC3E}">
        <p14:creationId xmlns:p14="http://schemas.microsoft.com/office/powerpoint/2010/main" val="3744024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rise of Nazism</a:t>
            </a:r>
            <a:endParaRPr lang="en-CA" dirty="0"/>
          </a:p>
        </p:txBody>
      </p:sp>
      <p:sp>
        <p:nvSpPr>
          <p:cNvPr id="3" name="Content Placeholder 2"/>
          <p:cNvSpPr>
            <a:spLocks noGrp="1"/>
          </p:cNvSpPr>
          <p:nvPr>
            <p:ph idx="1"/>
          </p:nvPr>
        </p:nvSpPr>
        <p:spPr>
          <a:xfrm>
            <a:off x="168442" y="2121408"/>
            <a:ext cx="10959806" cy="4050792"/>
          </a:xfrm>
        </p:spPr>
        <p:txBody>
          <a:bodyPr>
            <a:noAutofit/>
          </a:bodyPr>
          <a:lstStyle/>
          <a:p>
            <a:r>
              <a:rPr lang="en-CA" sz="2800" dirty="0" smtClean="0">
                <a:latin typeface="Calibri" panose="020F0502020204030204" pitchFamily="34" charset="0"/>
                <a:cs typeface="Calibri" panose="020F0502020204030204" pitchFamily="34" charset="0"/>
              </a:rPr>
              <a:t>While in prison, Hitler realized that the only way that his Nazi party would be successful was to obtain power through legal means and not by overthrowing the current Weimar Republic.</a:t>
            </a:r>
          </a:p>
          <a:p>
            <a:r>
              <a:rPr lang="en-CA" sz="2800" dirty="0" smtClean="0">
                <a:latin typeface="Calibri" panose="020F0502020204030204" pitchFamily="34" charset="0"/>
                <a:cs typeface="Calibri" panose="020F0502020204030204" pitchFamily="34" charset="0"/>
              </a:rPr>
              <a:t>When he was released from prison Hitler expanded his party’s base and within 3 years the party had grown to over 800,000 members and became the largest party in the </a:t>
            </a:r>
            <a:r>
              <a:rPr lang="en-CA" sz="2800" dirty="0" smtClean="0">
                <a:solidFill>
                  <a:srgbClr val="FF0000"/>
                </a:solidFill>
                <a:latin typeface="Calibri" panose="020F0502020204030204" pitchFamily="34" charset="0"/>
                <a:cs typeface="Calibri" panose="020F0502020204030204" pitchFamily="34" charset="0"/>
              </a:rPr>
              <a:t>Reichstag</a:t>
            </a:r>
            <a:r>
              <a:rPr lang="en-CA" sz="2800" dirty="0" smtClean="0">
                <a:latin typeface="Calibri" panose="020F0502020204030204" pitchFamily="34" charset="0"/>
                <a:cs typeface="Calibri" panose="020F0502020204030204" pitchFamily="34" charset="0"/>
              </a:rPr>
              <a:t> – the German Parliament.</a:t>
            </a:r>
          </a:p>
          <a:p>
            <a:r>
              <a:rPr lang="en-CA" sz="2800" dirty="0" smtClean="0">
                <a:latin typeface="Calibri" panose="020F0502020204030204" pitchFamily="34" charset="0"/>
                <a:cs typeface="Calibri" panose="020F0502020204030204" pitchFamily="34" charset="0"/>
              </a:rPr>
              <a:t>Germany’s continued economic struggle coupled with Hitler’s promise to end the struggle and his appeal to nationalism and militarism allowed him to convince more German citizen to join his cause.</a:t>
            </a:r>
          </a:p>
          <a:p>
            <a:endParaRPr lang="en-CA"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80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Nazi Take Control</a:t>
            </a:r>
            <a:endParaRPr lang="en-CA" dirty="0"/>
          </a:p>
        </p:txBody>
      </p:sp>
      <p:sp>
        <p:nvSpPr>
          <p:cNvPr id="3" name="Content Placeholder 2"/>
          <p:cNvSpPr>
            <a:spLocks noGrp="1"/>
          </p:cNvSpPr>
          <p:nvPr>
            <p:ph idx="1"/>
          </p:nvPr>
        </p:nvSpPr>
        <p:spPr>
          <a:xfrm>
            <a:off x="326898" y="2046331"/>
            <a:ext cx="8170405" cy="4050792"/>
          </a:xfrm>
        </p:spPr>
        <p:txBody>
          <a:bodyPr>
            <a:normAutofit fontScale="92500" lnSpcReduction="10000"/>
          </a:bodyPr>
          <a:lstStyle/>
          <a:p>
            <a:r>
              <a:rPr lang="en-CA" sz="2800" dirty="0" smtClean="0">
                <a:latin typeface="Calibri" panose="020F0502020204030204" pitchFamily="34" charset="0"/>
                <a:cs typeface="Calibri" panose="020F0502020204030204" pitchFamily="34" charset="0"/>
              </a:rPr>
              <a:t>Hitler ran for president in 1932 but lost to decorated war hero General von Hindenburg but still managed to obtain 36% of the vote.</a:t>
            </a:r>
          </a:p>
          <a:p>
            <a:endParaRPr lang="en-CA" sz="2800" dirty="0" smtClean="0">
              <a:latin typeface="Calibri" panose="020F0502020204030204" pitchFamily="34" charset="0"/>
              <a:cs typeface="Calibri" panose="020F0502020204030204" pitchFamily="34" charset="0"/>
            </a:endParaRPr>
          </a:p>
          <a:p>
            <a:r>
              <a:rPr lang="en-CA" sz="2800" dirty="0" smtClean="0">
                <a:latin typeface="Calibri" panose="020F0502020204030204" pitchFamily="34" charset="0"/>
                <a:cs typeface="Calibri" panose="020F0502020204030204" pitchFamily="34" charset="0"/>
              </a:rPr>
              <a:t>The very next year, under pressure from advisors and business leaders Hindenburg appointed Hitler as Chancellor in an attempt to use Hitler’s popularity to further their goals. *</a:t>
            </a:r>
          </a:p>
          <a:p>
            <a:endParaRPr lang="en-CA" sz="2800" dirty="0">
              <a:latin typeface="Calibri" panose="020F0502020204030204" pitchFamily="34" charset="0"/>
              <a:cs typeface="Calibri" panose="020F0502020204030204" pitchFamily="34" charset="0"/>
            </a:endParaRPr>
          </a:p>
          <a:p>
            <a:r>
              <a:rPr lang="en-CA" sz="2800" dirty="0" smtClean="0">
                <a:latin typeface="Calibri" panose="020F0502020204030204" pitchFamily="34" charset="0"/>
                <a:cs typeface="Calibri" panose="020F0502020204030204" pitchFamily="34" charset="0"/>
                <a:hlinkClick r:id="rId3"/>
              </a:rPr>
              <a:t>Speech</a:t>
            </a:r>
            <a:endParaRPr lang="en-CA" sz="2800" dirty="0">
              <a:latin typeface="Calibri" panose="020F0502020204030204" pitchFamily="34" charset="0"/>
              <a:cs typeface="Calibri" panose="020F0502020204030204" pitchFamily="34" charset="0"/>
            </a:endParaRPr>
          </a:p>
        </p:txBody>
      </p:sp>
      <p:pic>
        <p:nvPicPr>
          <p:cNvPr id="1026" name="Picture 2" descr="Image result for hitler and Hindenbu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4794" y="1022685"/>
            <a:ext cx="3382959" cy="507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07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48" y="898071"/>
            <a:ext cx="10058400" cy="4593554"/>
          </a:xfrm>
        </p:spPr>
        <p:txBody>
          <a:bodyPr>
            <a:noAutofit/>
          </a:bodyPr>
          <a:lstStyle/>
          <a:p>
            <a:r>
              <a:rPr lang="en-CA" sz="2800" dirty="0" smtClean="0">
                <a:latin typeface="Calibri" panose="020F0502020204030204" pitchFamily="34" charset="0"/>
                <a:cs typeface="Calibri" panose="020F0502020204030204" pitchFamily="34" charset="0"/>
              </a:rPr>
              <a:t>In 1933 a young worker was convicted of setting fire to the parliament building and Hitler seized the opportunity to convince the Reichstag to grant him emergency powers when they passed the “Enabling Act”.</a:t>
            </a:r>
          </a:p>
          <a:p>
            <a:r>
              <a:rPr lang="en-CA" sz="2800" dirty="0" smtClean="0">
                <a:latin typeface="Calibri" panose="020F0502020204030204" pitchFamily="34" charset="0"/>
                <a:cs typeface="Calibri" panose="020F0502020204030204" pitchFamily="34" charset="0"/>
              </a:rPr>
              <a:t>This Act essentially appointed Hitler as a dictator and didn’t need approval from President Hindenburg or the Reichstag.</a:t>
            </a:r>
          </a:p>
          <a:p>
            <a:r>
              <a:rPr lang="en-CA" sz="2800" dirty="0" smtClean="0">
                <a:latin typeface="Calibri" panose="020F0502020204030204" pitchFamily="34" charset="0"/>
                <a:cs typeface="Calibri" panose="020F0502020204030204" pitchFamily="34" charset="0"/>
              </a:rPr>
              <a:t>Within months he abolished the freedom of the press, outlawed oppositional parties and created anti-Jewish laws.</a:t>
            </a:r>
          </a:p>
          <a:p>
            <a:r>
              <a:rPr lang="en-CA" sz="2800" dirty="0" smtClean="0">
                <a:latin typeface="Calibri" panose="020F0502020204030204" pitchFamily="34" charset="0"/>
                <a:cs typeface="Calibri" panose="020F0502020204030204" pitchFamily="34" charset="0"/>
              </a:rPr>
              <a:t>Hindenburg died in 1934 and it was clear that their would not be any new election as the office of the President was abolished as well as the position merged with the Chancellor position and was called the </a:t>
            </a:r>
            <a:r>
              <a:rPr lang="en-CA" sz="2800" i="1" dirty="0" err="1" smtClean="0">
                <a:latin typeface="Calibri" panose="020F0502020204030204" pitchFamily="34" charset="0"/>
                <a:cs typeface="Calibri" panose="020F0502020204030204" pitchFamily="34" charset="0"/>
              </a:rPr>
              <a:t>fuhrer</a:t>
            </a:r>
            <a:r>
              <a:rPr lang="en-CA" sz="2800" i="1" dirty="0" smtClean="0">
                <a:latin typeface="Calibri" panose="020F0502020204030204" pitchFamily="34" charset="0"/>
                <a:cs typeface="Calibri" panose="020F0502020204030204" pitchFamily="34" charset="0"/>
              </a:rPr>
              <a:t>. </a:t>
            </a:r>
            <a:endParaRPr lang="en-CA" sz="2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567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a:t>
            </a:r>
            <a:endParaRPr lang="en-CA" dirty="0"/>
          </a:p>
        </p:txBody>
      </p:sp>
      <p:sp>
        <p:nvSpPr>
          <p:cNvPr id="3" name="Content Placeholder 2"/>
          <p:cNvSpPr>
            <a:spLocks noGrp="1"/>
          </p:cNvSpPr>
          <p:nvPr>
            <p:ph idx="1"/>
          </p:nvPr>
        </p:nvSpPr>
        <p:spPr/>
        <p:txBody>
          <a:bodyPr>
            <a:normAutofit/>
          </a:bodyPr>
          <a:lstStyle/>
          <a:p>
            <a:pPr algn="ctr"/>
            <a:r>
              <a:rPr lang="en-CA" sz="2400" i="1" dirty="0" smtClean="0">
                <a:latin typeface="Calibri" panose="020F0502020204030204" pitchFamily="34" charset="0"/>
                <a:cs typeface="Calibri" panose="020F0502020204030204" pitchFamily="34" charset="0"/>
              </a:rPr>
              <a:t>Recovering from the humiliating loss of WW1 and from the Great Depression, Germans found extremist parties more attractive. Hitler’s Party promised to build a new Germany, and his new party’s propaganda appealed to the German sense of national honour. The new Germany that Hitler envisioned did not include any group the Nazis considered inferior, including </a:t>
            </a:r>
            <a:r>
              <a:rPr lang="en-US" sz="2400" i="1" dirty="0" smtClean="0">
                <a:latin typeface="Calibri" panose="020F0502020204030204" pitchFamily="34" charset="0"/>
                <a:cs typeface="Calibri" panose="020F0502020204030204" pitchFamily="34" charset="0"/>
              </a:rPr>
              <a:t>Roma </a:t>
            </a:r>
            <a:r>
              <a:rPr lang="en-US" sz="2400" i="1" dirty="0">
                <a:latin typeface="Calibri" panose="020F0502020204030204" pitchFamily="34" charset="0"/>
                <a:cs typeface="Calibri" panose="020F0502020204030204" pitchFamily="34" charset="0"/>
              </a:rPr>
              <a:t>(Gypsies), people with disabilities, </a:t>
            </a:r>
            <a:r>
              <a:rPr lang="en-US" sz="2400" i="1" dirty="0" smtClean="0">
                <a:latin typeface="Calibri" panose="020F0502020204030204" pitchFamily="34" charset="0"/>
                <a:cs typeface="Calibri" panose="020F0502020204030204" pitchFamily="34" charset="0"/>
              </a:rPr>
              <a:t>Poles, </a:t>
            </a:r>
            <a:r>
              <a:rPr lang="en-US" sz="2400" i="1" dirty="0">
                <a:latin typeface="Calibri" panose="020F0502020204030204" pitchFamily="34" charset="0"/>
                <a:cs typeface="Calibri" panose="020F0502020204030204" pitchFamily="34" charset="0"/>
              </a:rPr>
              <a:t> Soviet prisoners of war, and </a:t>
            </a:r>
            <a:r>
              <a:rPr lang="en-US" sz="2400" i="1" dirty="0" smtClean="0">
                <a:latin typeface="Calibri" panose="020F0502020204030204" pitchFamily="34" charset="0"/>
                <a:cs typeface="Calibri" panose="020F0502020204030204" pitchFamily="34" charset="0"/>
              </a:rPr>
              <a:t>Afro-Germans, political </a:t>
            </a:r>
            <a:r>
              <a:rPr lang="en-US" sz="2400" i="1" dirty="0">
                <a:latin typeface="Calibri" panose="020F0502020204030204" pitchFamily="34" charset="0"/>
                <a:cs typeface="Calibri" panose="020F0502020204030204" pitchFamily="34" charset="0"/>
              </a:rPr>
              <a:t>dissidents, Jehovah’s Witnesses, homosexuals, </a:t>
            </a:r>
            <a:r>
              <a:rPr lang="en-US" sz="2400" i="1" dirty="0" smtClean="0">
                <a:latin typeface="Calibri" panose="020F0502020204030204" pitchFamily="34" charset="0"/>
                <a:cs typeface="Calibri" panose="020F0502020204030204" pitchFamily="34" charset="0"/>
              </a:rPr>
              <a:t>and especially the Jews.</a:t>
            </a:r>
            <a:endParaRPr lang="en-CA" sz="2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578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Hitler</a:t>
            </a:r>
            <a:endParaRPr lang="en-CA" dirty="0"/>
          </a:p>
        </p:txBody>
      </p:sp>
      <p:sp>
        <p:nvSpPr>
          <p:cNvPr id="3" name="Content Placeholder 2"/>
          <p:cNvSpPr>
            <a:spLocks noGrp="1"/>
          </p:cNvSpPr>
          <p:nvPr>
            <p:ph idx="1"/>
          </p:nvPr>
        </p:nvSpPr>
        <p:spPr>
          <a:xfrm>
            <a:off x="182743" y="1967048"/>
            <a:ext cx="7992266" cy="4050792"/>
          </a:xfrm>
        </p:spPr>
        <p:txBody>
          <a:bodyPr/>
          <a:lstStyle/>
          <a:p>
            <a:r>
              <a:rPr lang="en-CA" dirty="0">
                <a:latin typeface="Calibri" panose="020F0502020204030204" pitchFamily="34" charset="0"/>
                <a:cs typeface="Calibri" panose="020F0502020204030204" pitchFamily="34" charset="0"/>
              </a:rPr>
              <a:t>Adolf Hitler was born in Austria on April 20, 1889.  He failed out of school at 16 and left home to live in Vienna as an artist but was rejected by the academy.</a:t>
            </a:r>
          </a:p>
          <a:p>
            <a:r>
              <a:rPr lang="en-CA" dirty="0">
                <a:latin typeface="Calibri" panose="020F0502020204030204" pitchFamily="34" charset="0"/>
                <a:cs typeface="Calibri" panose="020F0502020204030204" pitchFamily="34" charset="0"/>
              </a:rPr>
              <a:t>Without a job and without any professional qualifications he ended up living in a hostel where he developed his basic social and political ideas.</a:t>
            </a:r>
          </a:p>
          <a:p>
            <a:endParaRPr lang="en-CA" dirty="0">
              <a:latin typeface="Calibri" panose="020F0502020204030204" pitchFamily="34" charset="0"/>
              <a:cs typeface="Calibri" panose="020F0502020204030204" pitchFamily="34" charset="0"/>
            </a:endParaRPr>
          </a:p>
          <a:p>
            <a:endParaRPr lang="en-CA" dirty="0">
              <a:latin typeface="Calibri" panose="020F0502020204030204" pitchFamily="34" charset="0"/>
              <a:cs typeface="Calibri" panose="020F0502020204030204" pitchFamily="34" charset="0"/>
            </a:endParaRPr>
          </a:p>
          <a:p>
            <a:endParaRPr lang="en-CA" dirty="0">
              <a:latin typeface="Calibri" panose="020F0502020204030204" pitchFamily="34" charset="0"/>
              <a:cs typeface="Calibri" panose="020F0502020204030204" pitchFamily="34" charset="0"/>
            </a:endParaRPr>
          </a:p>
          <a:p>
            <a:endParaRPr lang="en-CA" dirty="0">
              <a:latin typeface="Calibri" panose="020F0502020204030204" pitchFamily="34" charset="0"/>
              <a:cs typeface="Calibri" panose="020F0502020204030204" pitchFamily="34" charset="0"/>
            </a:endParaRPr>
          </a:p>
          <a:p>
            <a:endParaRPr lang="en-CA" dirty="0">
              <a:latin typeface="Calibri" panose="020F0502020204030204" pitchFamily="34" charset="0"/>
              <a:cs typeface="Calibri" panose="020F0502020204030204" pitchFamily="34" charset="0"/>
            </a:endParaRPr>
          </a:p>
          <a:p>
            <a:endParaRPr lang="en-CA" dirty="0"/>
          </a:p>
        </p:txBody>
      </p:sp>
      <p:sp>
        <p:nvSpPr>
          <p:cNvPr id="4" name="TextBox 3"/>
          <p:cNvSpPr txBox="1"/>
          <p:nvPr/>
        </p:nvSpPr>
        <p:spPr>
          <a:xfrm>
            <a:off x="1148548" y="4162565"/>
            <a:ext cx="6060656" cy="1477328"/>
          </a:xfrm>
          <a:prstGeom prst="rect">
            <a:avLst/>
          </a:prstGeom>
          <a:noFill/>
        </p:spPr>
        <p:txBody>
          <a:bodyPr wrap="square" rtlCol="0">
            <a:spAutoFit/>
          </a:bodyPr>
          <a:lstStyle/>
          <a:p>
            <a:r>
              <a:rPr lang="en-CA" dirty="0">
                <a:latin typeface="Calibri" panose="020F0502020204030204" pitchFamily="34" charset="0"/>
                <a:cs typeface="Calibri" panose="020F0502020204030204" pitchFamily="34" charset="0"/>
              </a:rPr>
              <a:t>“On the very first day there sat next to the bed that had been allotted to me a man who had nothing on except an old pair of trousers – Hitler. His old clothes were being cleaned of lice, since for days he had been wandering about without a roof and in a terribly neglected condition.”</a:t>
            </a:r>
            <a:endParaRPr lang="en-CA"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9949" y="1419366"/>
            <a:ext cx="3373605" cy="443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80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49808"/>
          </a:xfrm>
        </p:spPr>
        <p:txBody>
          <a:bodyPr>
            <a:normAutofit fontScale="90000"/>
          </a:bodyPr>
          <a:lstStyle/>
          <a:p>
            <a:r>
              <a:rPr lang="en-CA" dirty="0" smtClean="0"/>
              <a:t>WW1</a:t>
            </a:r>
            <a:endParaRPr lang="en-CA" dirty="0"/>
          </a:p>
        </p:txBody>
      </p:sp>
      <p:sp>
        <p:nvSpPr>
          <p:cNvPr id="3" name="Content Placeholder 2"/>
          <p:cNvSpPr>
            <a:spLocks noGrp="1"/>
          </p:cNvSpPr>
          <p:nvPr>
            <p:ph idx="1"/>
          </p:nvPr>
        </p:nvSpPr>
        <p:spPr>
          <a:xfrm>
            <a:off x="582168" y="1706880"/>
            <a:ext cx="8135112" cy="4050792"/>
          </a:xfrm>
        </p:spPr>
        <p:txBody>
          <a:bodyPr>
            <a:normAutofit/>
          </a:bodyPr>
          <a:lstStyle/>
          <a:p>
            <a:r>
              <a:rPr lang="en-CA" sz="2400" dirty="0" smtClean="0">
                <a:latin typeface="Calibri" panose="020F0502020204030204" pitchFamily="34" charset="0"/>
                <a:cs typeface="Calibri" panose="020F0502020204030204" pitchFamily="34" charset="0"/>
              </a:rPr>
              <a:t>Hitler, while dodging the service during peacetime, joined the German Army at the outbreak of the First World War.  He served in the army for 4 years where he won 6 medals for his bravery, including the Iron Cross, the highest award a German officer could win.</a:t>
            </a:r>
          </a:p>
          <a:p>
            <a:endParaRPr lang="en-CA" sz="2400" dirty="0" smtClean="0">
              <a:latin typeface="Calibri" panose="020F0502020204030204" pitchFamily="34" charset="0"/>
              <a:cs typeface="Calibri" panose="020F0502020204030204" pitchFamily="34" charset="0"/>
            </a:endParaRPr>
          </a:p>
          <a:p>
            <a:r>
              <a:rPr lang="en-CA" sz="2400" dirty="0" smtClean="0">
                <a:latin typeface="Calibri" panose="020F0502020204030204" pitchFamily="34" charset="0"/>
                <a:cs typeface="Calibri" panose="020F0502020204030204" pitchFamily="34" charset="0"/>
              </a:rPr>
              <a:t>Hitler’s participation in the war ended in late 1918 when he was temporarily blinded by mustard gas in a British attack. It was while he was in hospital recovering when he learned of the German surrender.</a:t>
            </a:r>
            <a:endParaRPr lang="en-CA" sz="2400" dirty="0">
              <a:latin typeface="Calibri" panose="020F0502020204030204" pitchFamily="34" charset="0"/>
              <a:cs typeface="Calibri" panose="020F0502020204030204" pitchFamily="34" charset="0"/>
            </a:endParaRPr>
          </a:p>
        </p:txBody>
      </p:sp>
      <p:pic>
        <p:nvPicPr>
          <p:cNvPr id="2050" name="Picture 2" descr="Image result for iron cross w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4960" y="609600"/>
            <a:ext cx="2306336" cy="51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64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err="1" smtClean="0">
                <a:solidFill>
                  <a:srgbClr val="FF0000"/>
                </a:solidFill>
              </a:rPr>
              <a:t>Na</a:t>
            </a:r>
            <a:r>
              <a:rPr lang="en-CA" sz="4000" dirty="0" err="1" smtClean="0"/>
              <a:t>tionalso</a:t>
            </a:r>
            <a:r>
              <a:rPr lang="en-CA" sz="4000" dirty="0" err="1" smtClean="0">
                <a:solidFill>
                  <a:srgbClr val="FF0000"/>
                </a:solidFill>
              </a:rPr>
              <a:t>zi</a:t>
            </a:r>
            <a:r>
              <a:rPr lang="en-CA" sz="4000" dirty="0" err="1" smtClean="0"/>
              <a:t>alistische</a:t>
            </a:r>
            <a:r>
              <a:rPr lang="en-CA" sz="4000" dirty="0" smtClean="0"/>
              <a:t> Deutsche </a:t>
            </a:r>
            <a:r>
              <a:rPr lang="en-CA" sz="4000" dirty="0" err="1" smtClean="0"/>
              <a:t>Arbeiterpartei</a:t>
            </a:r>
            <a:endParaRPr lang="en-CA" sz="4000" dirty="0"/>
          </a:p>
        </p:txBody>
      </p:sp>
      <p:sp>
        <p:nvSpPr>
          <p:cNvPr id="3" name="Content Placeholder 2"/>
          <p:cNvSpPr>
            <a:spLocks noGrp="1"/>
          </p:cNvSpPr>
          <p:nvPr>
            <p:ph idx="1"/>
          </p:nvPr>
        </p:nvSpPr>
        <p:spPr/>
        <p:txBody>
          <a:bodyPr>
            <a:normAutofit/>
          </a:bodyPr>
          <a:lstStyle/>
          <a:p>
            <a:r>
              <a:rPr lang="en-CA" sz="2400" dirty="0" smtClean="0">
                <a:latin typeface="Calibri" panose="020F0502020204030204" pitchFamily="34" charset="0"/>
                <a:cs typeface="Calibri" panose="020F0502020204030204" pitchFamily="34" charset="0"/>
              </a:rPr>
              <a:t>In 1919 after the war had ended Hitler joined a small right-wing extreme nationalist party called the German Workers’ Party. </a:t>
            </a:r>
          </a:p>
          <a:p>
            <a:r>
              <a:rPr lang="en-CA" sz="2400" dirty="0" smtClean="0">
                <a:latin typeface="Calibri" panose="020F0502020204030204" pitchFamily="34" charset="0"/>
                <a:cs typeface="Calibri" panose="020F0502020204030204" pitchFamily="34" charset="0"/>
              </a:rPr>
              <a:t>Within two years Hitler had taken control of the party and renamed it the Nationalist Socialist German Workers Party or Nazi for short.</a:t>
            </a:r>
          </a:p>
          <a:p>
            <a:r>
              <a:rPr lang="en-CA" sz="2400" dirty="0" smtClean="0">
                <a:latin typeface="Calibri" panose="020F0502020204030204" pitchFamily="34" charset="0"/>
                <a:cs typeface="Calibri" panose="020F0502020204030204" pitchFamily="34" charset="0"/>
              </a:rPr>
              <a:t>Historian Z.A.B. </a:t>
            </a:r>
            <a:r>
              <a:rPr lang="en-CA" sz="2400" dirty="0" err="1" smtClean="0">
                <a:latin typeface="Calibri" panose="020F0502020204030204" pitchFamily="34" charset="0"/>
                <a:cs typeface="Calibri" panose="020F0502020204030204" pitchFamily="34" charset="0"/>
              </a:rPr>
              <a:t>Zeman</a:t>
            </a:r>
            <a:r>
              <a:rPr lang="en-CA" sz="2400" dirty="0" smtClean="0">
                <a:latin typeface="Calibri" panose="020F0502020204030204" pitchFamily="34" charset="0"/>
                <a:cs typeface="Calibri" panose="020F0502020204030204" pitchFamily="34" charset="0"/>
              </a:rPr>
              <a:t>, worked out that Hitler spoke at 228 vibrations/sec while most men poke at 200 vibrations/sec – this meant that “the onslaught on the eardrums of the audience was tremendous.” It was clear that Hitler was a gifted orator and could get his message across with relative ease.</a:t>
            </a:r>
          </a:p>
          <a:p>
            <a:r>
              <a:rPr lang="en-CA" sz="2400" dirty="0" smtClean="0">
                <a:latin typeface="Calibri" panose="020F0502020204030204" pitchFamily="34" charset="0"/>
                <a:cs typeface="Calibri" panose="020F0502020204030204" pitchFamily="34" charset="0"/>
              </a:rPr>
              <a:t>What was his message...</a:t>
            </a:r>
            <a:endParaRPr lang="en-C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628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25 points – the highlights</a:t>
            </a:r>
            <a:endParaRPr lang="en-CA" dirty="0"/>
          </a:p>
        </p:txBody>
      </p:sp>
      <p:sp>
        <p:nvSpPr>
          <p:cNvPr id="3" name="Content Placeholder 2"/>
          <p:cNvSpPr>
            <a:spLocks noGrp="1"/>
          </p:cNvSpPr>
          <p:nvPr>
            <p:ph idx="1"/>
          </p:nvPr>
        </p:nvSpPr>
        <p:spPr>
          <a:xfrm>
            <a:off x="1069848" y="1722120"/>
            <a:ext cx="10451592" cy="4800600"/>
          </a:xfrm>
        </p:spPr>
        <p:txBody>
          <a:bodyPr>
            <a:normAutofit/>
          </a:bodyPr>
          <a:lstStyle/>
          <a:p>
            <a:pPr marL="0" indent="0">
              <a:buNone/>
            </a:pPr>
            <a:r>
              <a:rPr lang="en-US" b="1"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We demand the union of all Germans </a:t>
            </a:r>
            <a:r>
              <a:rPr lang="en-US" dirty="0" smtClean="0">
                <a:latin typeface="Calibri" panose="020F0502020204030204" pitchFamily="34" charset="0"/>
                <a:cs typeface="Calibri" panose="020F0502020204030204" pitchFamily="34" charset="0"/>
              </a:rPr>
              <a:t>to form a greater Germany…</a:t>
            </a:r>
            <a:endParaRPr lang="en-US"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2.</a:t>
            </a:r>
            <a:r>
              <a:rPr lang="en-US" dirty="0">
                <a:latin typeface="Calibri" panose="020F0502020204030204" pitchFamily="34" charset="0"/>
                <a:cs typeface="Calibri" panose="020F0502020204030204" pitchFamily="34" charset="0"/>
              </a:rPr>
              <a:t> We demand </a:t>
            </a:r>
            <a:r>
              <a:rPr lang="en-US" dirty="0" smtClean="0">
                <a:latin typeface="Calibri" panose="020F0502020204030204" pitchFamily="34" charset="0"/>
                <a:cs typeface="Calibri" panose="020F0502020204030204" pitchFamily="34" charset="0"/>
              </a:rPr>
              <a:t>the abolition of the Peace Treaties of Versailles…</a:t>
            </a:r>
          </a:p>
          <a:p>
            <a:pPr marL="0" indent="0">
              <a:buNone/>
            </a:pPr>
            <a:r>
              <a:rPr lang="en-US" b="1" dirty="0" smtClean="0">
                <a:latin typeface="Calibri" panose="020F0502020204030204" pitchFamily="34" charset="0"/>
                <a:cs typeface="Calibri" panose="020F0502020204030204" pitchFamily="34" charset="0"/>
              </a:rPr>
              <a:t>3.</a:t>
            </a:r>
            <a:r>
              <a:rPr lang="en-US" dirty="0" smtClean="0">
                <a:latin typeface="Calibri" panose="020F0502020204030204" pitchFamily="34" charset="0"/>
                <a:cs typeface="Calibri" panose="020F0502020204030204" pitchFamily="34" charset="0"/>
              </a:rPr>
              <a:t> We demand land and territory for the maintenance of our people…</a:t>
            </a:r>
          </a:p>
          <a:p>
            <a:pPr marL="0" indent="0">
              <a:buNone/>
            </a:pPr>
            <a:r>
              <a:rPr lang="en-US" b="1" dirty="0" smtClean="0">
                <a:latin typeface="Calibri" panose="020F0502020204030204" pitchFamily="34" charset="0"/>
                <a:cs typeface="Calibri" panose="020F0502020204030204" pitchFamily="34" charset="0"/>
              </a:rPr>
              <a:t>4.</a:t>
            </a:r>
            <a:r>
              <a:rPr lang="en-US" dirty="0" smtClean="0">
                <a:latin typeface="Calibri" panose="020F0502020204030204" pitchFamily="34" charset="0"/>
                <a:cs typeface="Calibri" panose="020F0502020204030204" pitchFamily="34" charset="0"/>
              </a:rPr>
              <a:t> Only those who are our fellow countrymen can become citizens. Only those who have German blood, regardless of creed, can be our countrymen. Hence no Jew can be a countryman.</a:t>
            </a:r>
          </a:p>
          <a:p>
            <a:pPr marL="0" indent="0">
              <a:buNone/>
            </a:pPr>
            <a:r>
              <a:rPr lang="en-US" b="1" dirty="0" smtClean="0">
                <a:latin typeface="Calibri" panose="020F0502020204030204" pitchFamily="34" charset="0"/>
                <a:cs typeface="Calibri" panose="020F0502020204030204" pitchFamily="34" charset="0"/>
              </a:rPr>
              <a:t>11</a:t>
            </a:r>
            <a:r>
              <a:rPr lang="en-US" b="1"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That all unearned income, and all income that does not arise from work, be abolished</a:t>
            </a:r>
            <a:r>
              <a:rPr lang="en-US" dirty="0" smtClean="0">
                <a:latin typeface="Calibri" panose="020F0502020204030204" pitchFamily="34" charset="0"/>
                <a:cs typeface="Calibri" panose="020F0502020204030204" pitchFamily="34" charset="0"/>
              </a:rPr>
              <a:t>.</a:t>
            </a:r>
          </a:p>
          <a:p>
            <a:pPr marL="0" indent="0">
              <a:buNone/>
            </a:pPr>
            <a:r>
              <a:rPr lang="en-US" b="1" dirty="0">
                <a:latin typeface="Calibri" panose="020F0502020204030204" pitchFamily="34" charset="0"/>
                <a:cs typeface="Calibri" panose="020F0502020204030204" pitchFamily="34" charset="0"/>
              </a:rPr>
              <a:t>14.</a:t>
            </a:r>
            <a:r>
              <a:rPr lang="en-US" dirty="0">
                <a:latin typeface="Calibri" panose="020F0502020204030204" pitchFamily="34" charset="0"/>
                <a:cs typeface="Calibri" panose="020F0502020204030204" pitchFamily="34" charset="0"/>
              </a:rPr>
              <a:t> We demand profit-sharing in large industries.</a:t>
            </a:r>
          </a:p>
          <a:p>
            <a:pPr marL="0" indent="0">
              <a:buNone/>
            </a:pPr>
            <a:r>
              <a:rPr lang="en-US" b="1" dirty="0">
                <a:latin typeface="Calibri" panose="020F0502020204030204" pitchFamily="34" charset="0"/>
                <a:cs typeface="Calibri" panose="020F0502020204030204" pitchFamily="34" charset="0"/>
              </a:rPr>
              <a:t>15.</a:t>
            </a:r>
            <a:r>
              <a:rPr lang="en-US" dirty="0">
                <a:latin typeface="Calibri" panose="020F0502020204030204" pitchFamily="34" charset="0"/>
                <a:cs typeface="Calibri" panose="020F0502020204030204" pitchFamily="34" charset="0"/>
              </a:rPr>
              <a:t> We demand a generous increase in old-age pensions</a:t>
            </a:r>
            <a:r>
              <a:rPr lang="en-US" dirty="0" smtClean="0">
                <a:latin typeface="Calibri" panose="020F0502020204030204" pitchFamily="34" charset="0"/>
                <a:cs typeface="Calibri" panose="020F0502020204030204" pitchFamily="34" charset="0"/>
              </a:rPr>
              <a:t>.</a:t>
            </a:r>
          </a:p>
          <a:p>
            <a:pPr marL="0" indent="0">
              <a:buNone/>
            </a:pPr>
            <a:r>
              <a:rPr lang="en-US" b="1" dirty="0">
                <a:latin typeface="Calibri" panose="020F0502020204030204" pitchFamily="34" charset="0"/>
                <a:cs typeface="Calibri" panose="020F0502020204030204" pitchFamily="34" charset="0"/>
              </a:rPr>
              <a:t>16.</a:t>
            </a:r>
            <a:r>
              <a:rPr lang="en-US" dirty="0">
                <a:latin typeface="Calibri" panose="020F0502020204030204" pitchFamily="34" charset="0"/>
                <a:cs typeface="Calibri" panose="020F0502020204030204" pitchFamily="34" charset="0"/>
              </a:rPr>
              <a:t> We demand the creation and maintenance of a sound </a:t>
            </a:r>
            <a:r>
              <a:rPr lang="en-US" dirty="0" smtClean="0">
                <a:latin typeface="Calibri" panose="020F0502020204030204" pitchFamily="34" charset="0"/>
                <a:cs typeface="Calibri" panose="020F0502020204030204" pitchFamily="34" charset="0"/>
              </a:rPr>
              <a:t>middle-class…</a:t>
            </a:r>
          </a:p>
          <a:p>
            <a:pPr marL="0" indent="0">
              <a:buNone/>
            </a:pPr>
            <a:r>
              <a:rPr lang="en-US" b="1" dirty="0" smtClean="0">
                <a:latin typeface="Calibri" panose="020F0502020204030204" pitchFamily="34" charset="0"/>
                <a:cs typeface="Calibri" panose="020F0502020204030204" pitchFamily="34" charset="0"/>
              </a:rPr>
              <a:t>25</a:t>
            </a:r>
            <a:r>
              <a:rPr lang="en-US" dirty="0" smtClean="0">
                <a:latin typeface="Calibri" panose="020F0502020204030204" pitchFamily="34" charset="0"/>
                <a:cs typeface="Calibri" panose="020F0502020204030204" pitchFamily="34" charset="0"/>
              </a:rPr>
              <a:t>. We demand the </a:t>
            </a:r>
            <a:r>
              <a:rPr lang="en-US" dirty="0">
                <a:latin typeface="Calibri" panose="020F0502020204030204" pitchFamily="34" charset="0"/>
                <a:cs typeface="Calibri" panose="020F0502020204030204" pitchFamily="34" charset="0"/>
              </a:rPr>
              <a:t>creation of a strong central authority in the </a:t>
            </a:r>
            <a:r>
              <a:rPr lang="en-US" dirty="0" smtClean="0">
                <a:latin typeface="Calibri" panose="020F0502020204030204" pitchFamily="34" charset="0"/>
                <a:cs typeface="Calibri" panose="020F0502020204030204" pitchFamily="34" charset="0"/>
              </a:rPr>
              <a:t>State…</a:t>
            </a:r>
          </a:p>
          <a:p>
            <a:pPr marL="0" indent="0" algn="ctr">
              <a:buNone/>
            </a:pPr>
            <a:r>
              <a:rPr lang="en-US" dirty="0" smtClean="0"/>
              <a:t>COMMON </a:t>
            </a:r>
            <a:r>
              <a:rPr lang="en-US" dirty="0"/>
              <a:t>GOOD BEFORE INDIVIDUAL GOOD</a:t>
            </a: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870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04672"/>
          </a:xfrm>
        </p:spPr>
        <p:txBody>
          <a:bodyPr>
            <a:normAutofit fontScale="90000"/>
          </a:bodyPr>
          <a:lstStyle/>
          <a:p>
            <a:r>
              <a:rPr lang="en-CA" dirty="0" smtClean="0"/>
              <a:t>So much angry yelling…</a:t>
            </a:r>
            <a:endParaRPr lang="en-CA" dirty="0"/>
          </a:p>
        </p:txBody>
      </p:sp>
      <p:sp>
        <p:nvSpPr>
          <p:cNvPr id="3" name="Content Placeholder 2"/>
          <p:cNvSpPr>
            <a:spLocks noGrp="1"/>
          </p:cNvSpPr>
          <p:nvPr>
            <p:ph idx="1"/>
          </p:nvPr>
        </p:nvSpPr>
        <p:spPr>
          <a:xfrm>
            <a:off x="281972" y="2093976"/>
            <a:ext cx="7479792" cy="5303520"/>
          </a:xfrm>
        </p:spPr>
        <p:txBody>
          <a:bodyPr>
            <a:normAutofit/>
          </a:bodyPr>
          <a:lstStyle/>
          <a:p>
            <a:r>
              <a:rPr lang="en-CA" sz="2400" dirty="0" smtClean="0">
                <a:latin typeface="Calibri" panose="020F0502020204030204" pitchFamily="34" charset="0"/>
                <a:cs typeface="Calibri" panose="020F0502020204030204" pitchFamily="34" charset="0"/>
              </a:rPr>
              <a:t>The Nazi Party grew rapidly in 1920 from dozens to over 3000 in less than a year. By 1923 it grew to over 55,000.</a:t>
            </a:r>
          </a:p>
          <a:p>
            <a:endParaRPr lang="en-CA" sz="2400" dirty="0" smtClean="0">
              <a:latin typeface="Calibri" panose="020F0502020204030204" pitchFamily="34" charset="0"/>
              <a:cs typeface="Calibri" panose="020F0502020204030204" pitchFamily="34" charset="0"/>
            </a:endParaRPr>
          </a:p>
          <a:p>
            <a:r>
              <a:rPr lang="en-CA" sz="2400" dirty="0" smtClean="0">
                <a:latin typeface="Calibri" panose="020F0502020204030204" pitchFamily="34" charset="0"/>
                <a:cs typeface="Calibri" panose="020F0502020204030204" pitchFamily="34" charset="0"/>
              </a:rPr>
              <a:t>They adopted the swastika in 1920 that also attracted attention and Hitler also dealt with members of opposition parties who showed up at Nazi rallies – he gathered ex-soldiers who “dealt with” rowdy crowds. </a:t>
            </a:r>
          </a:p>
          <a:p>
            <a:endParaRPr lang="en-CA" sz="2400" dirty="0">
              <a:latin typeface="Calibri" panose="020F0502020204030204" pitchFamily="34" charset="0"/>
              <a:cs typeface="Calibri" panose="020F0502020204030204" pitchFamily="34" charset="0"/>
            </a:endParaRPr>
          </a:p>
          <a:p>
            <a:r>
              <a:rPr lang="en-CA" sz="2400" dirty="0" smtClean="0">
                <a:latin typeface="Calibri" panose="020F0502020204030204" pitchFamily="34" charset="0"/>
                <a:cs typeface="Calibri" panose="020F0502020204030204" pitchFamily="34" charset="0"/>
              </a:rPr>
              <a:t>These same thugs became members of Hitler’s SA, Sturm </a:t>
            </a:r>
            <a:r>
              <a:rPr lang="en-CA" sz="2400" dirty="0" err="1" smtClean="0">
                <a:latin typeface="Calibri" panose="020F0502020204030204" pitchFamily="34" charset="0"/>
                <a:cs typeface="Calibri" panose="020F0502020204030204" pitchFamily="34" charset="0"/>
              </a:rPr>
              <a:t>Abteilung</a:t>
            </a:r>
            <a:r>
              <a:rPr lang="en-CA" sz="2400" dirty="0" smtClean="0">
                <a:latin typeface="Calibri" panose="020F0502020204030204" pitchFamily="34" charset="0"/>
                <a:cs typeface="Calibri" panose="020F0502020204030204" pitchFamily="34" charset="0"/>
              </a:rPr>
              <a:t> (Storm Troopers).</a:t>
            </a:r>
            <a:endParaRPr lang="en-CA" sz="2400" dirty="0">
              <a:latin typeface="Calibri" panose="020F0502020204030204" pitchFamily="34" charset="0"/>
              <a:cs typeface="Calibri" panose="020F0502020204030204" pitchFamily="34" charset="0"/>
            </a:endParaRPr>
          </a:p>
        </p:txBody>
      </p:sp>
      <p:pic>
        <p:nvPicPr>
          <p:cNvPr id="3074" name="Picture 2" descr="Image result for hitler 19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817" y="1289304"/>
            <a:ext cx="4072255" cy="407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68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1336"/>
            <a:ext cx="10058400" cy="1609344"/>
          </a:xfrm>
        </p:spPr>
        <p:txBody>
          <a:bodyPr/>
          <a:lstStyle/>
          <a:p>
            <a:r>
              <a:rPr lang="en-CA" dirty="0" smtClean="0"/>
              <a:t>Be Mein…</a:t>
            </a:r>
            <a:endParaRPr lang="en-CA" dirty="0"/>
          </a:p>
        </p:txBody>
      </p:sp>
      <p:sp>
        <p:nvSpPr>
          <p:cNvPr id="3" name="Content Placeholder 2"/>
          <p:cNvSpPr>
            <a:spLocks noGrp="1"/>
          </p:cNvSpPr>
          <p:nvPr>
            <p:ph idx="1"/>
          </p:nvPr>
        </p:nvSpPr>
        <p:spPr>
          <a:xfrm>
            <a:off x="601579" y="1630680"/>
            <a:ext cx="8523812" cy="4541520"/>
          </a:xfrm>
        </p:spPr>
        <p:txBody>
          <a:bodyPr>
            <a:normAutofit/>
          </a:bodyPr>
          <a:lstStyle/>
          <a:p>
            <a:r>
              <a:rPr lang="en-CA" sz="2400" dirty="0" smtClean="0">
                <a:latin typeface="Calibri" panose="020F0502020204030204" pitchFamily="34" charset="0"/>
                <a:cs typeface="Calibri" panose="020F0502020204030204" pitchFamily="34" charset="0"/>
              </a:rPr>
              <a:t>In 1923 Hitler and the Nazi Party had grown confident enough to stage an armed uprising against the government. The uprising, called the </a:t>
            </a:r>
            <a:r>
              <a:rPr lang="en-CA" sz="2400" u="sng" dirty="0" smtClean="0">
                <a:latin typeface="Calibri" panose="020F0502020204030204" pitchFamily="34" charset="0"/>
                <a:cs typeface="Calibri" panose="020F0502020204030204" pitchFamily="34" charset="0"/>
              </a:rPr>
              <a:t>Beer Hall Putsch</a:t>
            </a:r>
            <a:r>
              <a:rPr lang="en-CA" sz="2400" dirty="0" smtClean="0">
                <a:latin typeface="Calibri" panose="020F0502020204030204" pitchFamily="34" charset="0"/>
                <a:cs typeface="Calibri" panose="020F0502020204030204" pitchFamily="34" charset="0"/>
              </a:rPr>
              <a:t>, was quickly crushed and Hitler was </a:t>
            </a:r>
            <a:r>
              <a:rPr lang="en-CA" sz="2400" dirty="0" smtClean="0">
                <a:latin typeface="Calibri" panose="020F0502020204030204" pitchFamily="34" charset="0"/>
                <a:cs typeface="Calibri" panose="020F0502020204030204" pitchFamily="34" charset="0"/>
              </a:rPr>
              <a:t>sentenced </a:t>
            </a:r>
            <a:r>
              <a:rPr lang="en-CA" sz="2400" dirty="0" smtClean="0">
                <a:latin typeface="Calibri" panose="020F0502020204030204" pitchFamily="34" charset="0"/>
                <a:cs typeface="Calibri" panose="020F0502020204030204" pitchFamily="34" charset="0"/>
              </a:rPr>
              <a:t>to prison.</a:t>
            </a:r>
          </a:p>
          <a:p>
            <a:r>
              <a:rPr lang="en-CA" sz="2400" dirty="0" smtClean="0">
                <a:latin typeface="Calibri" panose="020F0502020204030204" pitchFamily="34" charset="0"/>
                <a:cs typeface="Calibri" panose="020F0502020204030204" pitchFamily="34" charset="0"/>
              </a:rPr>
              <a:t>While in prison Hitler wrote </a:t>
            </a:r>
            <a:r>
              <a:rPr lang="en-CA" sz="2400" i="1" dirty="0" smtClean="0">
                <a:latin typeface="Calibri" panose="020F0502020204030204" pitchFamily="34" charset="0"/>
                <a:cs typeface="Calibri" panose="020F0502020204030204" pitchFamily="34" charset="0"/>
              </a:rPr>
              <a:t>Mein </a:t>
            </a:r>
            <a:r>
              <a:rPr lang="en-CA" sz="2400" i="1" dirty="0" err="1" smtClean="0">
                <a:latin typeface="Calibri" panose="020F0502020204030204" pitchFamily="34" charset="0"/>
                <a:cs typeface="Calibri" panose="020F0502020204030204" pitchFamily="34" charset="0"/>
              </a:rPr>
              <a:t>Kampf</a:t>
            </a:r>
            <a:r>
              <a:rPr lang="en-CA" sz="2400" dirty="0" smtClean="0">
                <a:latin typeface="Calibri" panose="020F0502020204030204" pitchFamily="34" charset="0"/>
                <a:cs typeface="Calibri" panose="020F0502020204030204" pitchFamily="34" charset="0"/>
              </a:rPr>
              <a:t>, or My Struggle, an account of his movement and </a:t>
            </a:r>
            <a:r>
              <a:rPr lang="en-CA" sz="2400" dirty="0" smtClean="0">
                <a:latin typeface="Calibri" panose="020F0502020204030204" pitchFamily="34" charset="0"/>
                <a:cs typeface="Calibri" panose="020F0502020204030204" pitchFamily="34" charset="0"/>
              </a:rPr>
              <a:t>its </a:t>
            </a:r>
            <a:r>
              <a:rPr lang="en-CA" sz="2400" dirty="0" smtClean="0">
                <a:latin typeface="Calibri" panose="020F0502020204030204" pitchFamily="34" charset="0"/>
                <a:cs typeface="Calibri" panose="020F0502020204030204" pitchFamily="34" charset="0"/>
              </a:rPr>
              <a:t>basic ideas.</a:t>
            </a:r>
          </a:p>
          <a:p>
            <a:r>
              <a:rPr lang="en-CA" sz="2400" dirty="0" smtClean="0">
                <a:latin typeface="Calibri" panose="020F0502020204030204" pitchFamily="34" charset="0"/>
                <a:cs typeface="Calibri" panose="020F0502020204030204" pitchFamily="34" charset="0"/>
              </a:rPr>
              <a:t>In </a:t>
            </a:r>
            <a:r>
              <a:rPr lang="en-CA" sz="2400" i="1" dirty="0" smtClean="0">
                <a:latin typeface="Calibri" panose="020F0502020204030204" pitchFamily="34" charset="0"/>
                <a:cs typeface="Calibri" panose="020F0502020204030204" pitchFamily="34" charset="0"/>
              </a:rPr>
              <a:t>Mein </a:t>
            </a:r>
            <a:r>
              <a:rPr lang="en-CA" sz="2400" i="1" dirty="0" err="1" smtClean="0">
                <a:latin typeface="Calibri" panose="020F0502020204030204" pitchFamily="34" charset="0"/>
                <a:cs typeface="Calibri" panose="020F0502020204030204" pitchFamily="34" charset="0"/>
              </a:rPr>
              <a:t>Kampf</a:t>
            </a:r>
            <a:r>
              <a:rPr lang="en-CA" sz="2400" dirty="0" smtClean="0">
                <a:latin typeface="Calibri" panose="020F0502020204030204" pitchFamily="34" charset="0"/>
                <a:cs typeface="Calibri" panose="020F0502020204030204" pitchFamily="34" charset="0"/>
              </a:rPr>
              <a:t>, Hitler links extreme nationalism, anti-Semitism, and anticommunism together by a Social Darwinian theory of struggle.</a:t>
            </a:r>
          </a:p>
          <a:p>
            <a:r>
              <a:rPr lang="en-CA" sz="2400" dirty="0" smtClean="0">
                <a:latin typeface="Calibri" panose="020F0502020204030204" pitchFamily="34" charset="0"/>
                <a:cs typeface="Calibri" panose="020F0502020204030204" pitchFamily="34" charset="0"/>
              </a:rPr>
              <a:t>This theory emphasizes the right of superior nations to lebensraum – “living space” –through expansion.</a:t>
            </a:r>
          </a:p>
          <a:p>
            <a:endParaRPr lang="en-CA" sz="2400" dirty="0">
              <a:latin typeface="Calibri" panose="020F0502020204030204" pitchFamily="34" charset="0"/>
              <a:cs typeface="Calibri" panose="020F0502020204030204" pitchFamily="34" charset="0"/>
            </a:endParaRPr>
          </a:p>
        </p:txBody>
      </p:sp>
      <p:pic>
        <p:nvPicPr>
          <p:cNvPr id="4100" name="Picture 4" descr="Image result for mein kamp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5391" y="1417320"/>
            <a:ext cx="2833564" cy="4181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87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40869"/>
            <a:ext cx="11582400" cy="1010691"/>
          </a:xfrm>
        </p:spPr>
        <p:txBody>
          <a:bodyPr>
            <a:normAutofit/>
          </a:bodyPr>
          <a:lstStyle/>
          <a:p>
            <a:pPr algn="ctr"/>
            <a:r>
              <a:rPr lang="en-CA" sz="3200" dirty="0" smtClean="0"/>
              <a:t>Excerpt from a handbook given to Hitler Youth between ages 10 and 14.</a:t>
            </a:r>
            <a:endParaRPr lang="en-CA" sz="3200" dirty="0"/>
          </a:p>
        </p:txBody>
      </p:sp>
      <p:sp>
        <p:nvSpPr>
          <p:cNvPr id="3" name="Content Placeholder 2"/>
          <p:cNvSpPr>
            <a:spLocks noGrp="1"/>
          </p:cNvSpPr>
          <p:nvPr>
            <p:ph idx="1"/>
          </p:nvPr>
        </p:nvSpPr>
        <p:spPr>
          <a:xfrm>
            <a:off x="396240" y="1051560"/>
            <a:ext cx="11582400" cy="4739640"/>
          </a:xfrm>
        </p:spPr>
        <p:txBody>
          <a:bodyPr>
            <a:normAutofit/>
          </a:bodyPr>
          <a:lstStyle/>
          <a:p>
            <a:pPr marL="0" indent="0">
              <a:buNone/>
            </a:pPr>
            <a:r>
              <a:rPr lang="en-US" sz="2400" dirty="0" smtClean="0">
                <a:latin typeface="Calibri" panose="020F0502020204030204" pitchFamily="34" charset="0"/>
                <a:cs typeface="Calibri" panose="020F0502020204030204" pitchFamily="34" charset="0"/>
              </a:rPr>
              <a:t>“Our </a:t>
            </a:r>
            <a:r>
              <a:rPr lang="en-US" sz="2400" dirty="0">
                <a:latin typeface="Calibri" panose="020F0502020204030204" pitchFamily="34" charset="0"/>
                <a:cs typeface="Calibri" panose="020F0502020204030204" pitchFamily="34" charset="0"/>
              </a:rPr>
              <a:t>beloved swastika flag appears at this time, too. The Führer himself designed it. For us, it is more than an outward symbol. We National </a:t>
            </a:r>
            <a:r>
              <a:rPr lang="en-US" sz="2400" dirty="0" smtClean="0">
                <a:latin typeface="Calibri" panose="020F0502020204030204" pitchFamily="34" charset="0"/>
                <a:cs typeface="Calibri" panose="020F0502020204030204" pitchFamily="34" charset="0"/>
              </a:rPr>
              <a:t>Socialists [Nazis] </a:t>
            </a:r>
            <a:r>
              <a:rPr lang="en-US" sz="2400" dirty="0">
                <a:latin typeface="Calibri" panose="020F0502020204030204" pitchFamily="34" charset="0"/>
                <a:cs typeface="Calibri" panose="020F0502020204030204" pitchFamily="34" charset="0"/>
              </a:rPr>
              <a:t>see our program in our flag. We see the social in the red, the movement’s national thinking in the white, and in the swastika we see the symbol of the victory of Aryan humanity and the victory of productive humanity, which was always anti-Semitic and will always be anti-Semitic. When this flag flies, it is a parable of our desires: We think of national freedom and social justice, of racial purity and the victory of Nordic humanity. The swastika reminds us of the time when Nordic farmers and warriors marched to Italy and Greece. It was borne at the front of the soldiers as a holy symbol of the Germanic-German spirit</a:t>
            </a:r>
            <a:r>
              <a:rPr lang="en-US" sz="2400" dirty="0" smtClean="0">
                <a:latin typeface="Calibri" panose="020F0502020204030204" pitchFamily="34" charset="0"/>
                <a:cs typeface="Calibri" panose="020F0502020204030204" pitchFamily="34" charset="0"/>
              </a:rPr>
              <a:t>.”</a:t>
            </a:r>
            <a:endParaRPr lang="en-CA" sz="2400" dirty="0">
              <a:latin typeface="Calibri" panose="020F0502020204030204" pitchFamily="34" charset="0"/>
              <a:cs typeface="Calibri" panose="020F0502020204030204" pitchFamily="34" charset="0"/>
            </a:endParaRPr>
          </a:p>
        </p:txBody>
      </p:sp>
      <p:pic>
        <p:nvPicPr>
          <p:cNvPr id="5122" name="Picture 2" descr="Image result for swasti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570616"/>
            <a:ext cx="1843942" cy="172593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hitler youth mov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8460" y="3767489"/>
            <a:ext cx="4720180" cy="3034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9394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371</TotalTime>
  <Words>1435</Words>
  <Application>Microsoft Office PowerPoint</Application>
  <PresentationFormat>Widescreen</PresentationFormat>
  <Paragraphs>84</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Rockwell</vt:lpstr>
      <vt:lpstr>Rockwell Condensed</vt:lpstr>
      <vt:lpstr>Wingdings</vt:lpstr>
      <vt:lpstr>Wood Type</vt:lpstr>
      <vt:lpstr>The Rise of Totalitarianism</vt:lpstr>
      <vt:lpstr>Introduction</vt:lpstr>
      <vt:lpstr>Hitler</vt:lpstr>
      <vt:lpstr>WW1</vt:lpstr>
      <vt:lpstr>Nationalsozialistische Deutsche Arbeiterpartei</vt:lpstr>
      <vt:lpstr>25 points – the highlights</vt:lpstr>
      <vt:lpstr>So much angry yelling…</vt:lpstr>
      <vt:lpstr>Be Mein…</vt:lpstr>
      <vt:lpstr>Excerpt from a handbook given to Hitler Youth between ages 10 and 14.</vt:lpstr>
      <vt:lpstr>The rise of Nazism</vt:lpstr>
      <vt:lpstr>The Nazi Take Control</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Totalitarianism</dc:title>
  <dc:creator>Champion, Andrew    (ASD-W)</dc:creator>
  <cp:lastModifiedBy>Champion, Andrew    (ASD-W)</cp:lastModifiedBy>
  <cp:revision>29</cp:revision>
  <cp:lastPrinted>2017-12-21T01:27:49Z</cp:lastPrinted>
  <dcterms:created xsi:type="dcterms:W3CDTF">2017-12-19T00:39:28Z</dcterms:created>
  <dcterms:modified xsi:type="dcterms:W3CDTF">2017-12-21T02:29:01Z</dcterms:modified>
</cp:coreProperties>
</file>