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56" r:id="rId2"/>
    <p:sldId id="259" r:id="rId3"/>
    <p:sldId id="258" r:id="rId4"/>
    <p:sldId id="261" r:id="rId5"/>
    <p:sldId id="269" r:id="rId6"/>
    <p:sldId id="257" r:id="rId7"/>
    <p:sldId id="260" r:id="rId8"/>
    <p:sldId id="262" r:id="rId9"/>
    <p:sldId id="263" r:id="rId10"/>
    <p:sldId id="264" r:id="rId11"/>
    <p:sldId id="265" r:id="rId12"/>
    <p:sldId id="266" r:id="rId13"/>
    <p:sldId id="267" r:id="rId14"/>
    <p:sldId id="268" r:id="rId1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8" autoAdjust="0"/>
    <p:restoredTop sz="89408" autoAdjust="0"/>
  </p:normalViewPr>
  <p:slideViewPr>
    <p:cSldViewPr snapToGrid="0">
      <p:cViewPr varScale="1">
        <p:scale>
          <a:sx n="63" d="100"/>
          <a:sy n="63" d="100"/>
        </p:scale>
        <p:origin x="852"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0CCC00C-9E90-446B-93E7-442A0ABCFCE0}"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CA"/>
        </a:p>
      </dgm:t>
    </dgm:pt>
    <dgm:pt modelId="{532061C5-DD8C-479F-89B9-E7DBBA9F05C2}">
      <dgm:prSet phldrT="[Text]"/>
      <dgm:spPr/>
      <dgm:t>
        <a:bodyPr/>
        <a:lstStyle/>
        <a:p>
          <a:r>
            <a:rPr lang="en-US" b="1" dirty="0" smtClean="0"/>
            <a:t>Companies get richer</a:t>
          </a:r>
          <a:endParaRPr lang="en-CA" b="1" dirty="0"/>
        </a:p>
      </dgm:t>
    </dgm:pt>
    <dgm:pt modelId="{94B08F21-D3FF-4A84-94F7-A4127AAA4A14}" type="parTrans" cxnId="{836BBAE7-C215-4778-A3F1-B13D40851E33}">
      <dgm:prSet/>
      <dgm:spPr/>
      <dgm:t>
        <a:bodyPr/>
        <a:lstStyle/>
        <a:p>
          <a:endParaRPr lang="en-CA"/>
        </a:p>
      </dgm:t>
    </dgm:pt>
    <dgm:pt modelId="{9C18EEA8-49BF-403C-895D-47F971715D63}" type="sibTrans" cxnId="{836BBAE7-C215-4778-A3F1-B13D40851E33}">
      <dgm:prSet/>
      <dgm:spPr/>
      <dgm:t>
        <a:bodyPr/>
        <a:lstStyle/>
        <a:p>
          <a:endParaRPr lang="en-CA"/>
        </a:p>
      </dgm:t>
    </dgm:pt>
    <dgm:pt modelId="{5A56A857-AB3F-4431-BF76-6B2262225BDD}">
      <dgm:prSet phldrT="[Text]"/>
      <dgm:spPr/>
      <dgm:t>
        <a:bodyPr/>
        <a:lstStyle/>
        <a:p>
          <a:r>
            <a:rPr lang="en-US" b="1" dirty="0" smtClean="0"/>
            <a:t>Companies produce more ‘things’</a:t>
          </a:r>
          <a:endParaRPr lang="en-CA" b="1" dirty="0"/>
        </a:p>
      </dgm:t>
    </dgm:pt>
    <dgm:pt modelId="{10A6E3D1-7B13-4D5B-91BE-7D7534AD37B1}" type="parTrans" cxnId="{43F8EDA6-A153-49F9-87F9-38939FE5DD93}">
      <dgm:prSet/>
      <dgm:spPr/>
      <dgm:t>
        <a:bodyPr/>
        <a:lstStyle/>
        <a:p>
          <a:endParaRPr lang="en-CA"/>
        </a:p>
      </dgm:t>
    </dgm:pt>
    <dgm:pt modelId="{4F8A1FBD-5DA2-4F3E-9829-35CC08AD6FBD}" type="sibTrans" cxnId="{43F8EDA6-A153-49F9-87F9-38939FE5DD93}">
      <dgm:prSet/>
      <dgm:spPr/>
      <dgm:t>
        <a:bodyPr/>
        <a:lstStyle/>
        <a:p>
          <a:endParaRPr lang="en-CA"/>
        </a:p>
      </dgm:t>
    </dgm:pt>
    <dgm:pt modelId="{56CF619A-B2BB-4E25-B6ED-8E09A1A240DB}">
      <dgm:prSet phldrT="[Text]"/>
      <dgm:spPr/>
      <dgm:t>
        <a:bodyPr/>
        <a:lstStyle/>
        <a:p>
          <a:r>
            <a:rPr lang="en-US" b="1" dirty="0" smtClean="0"/>
            <a:t>More jobs are created</a:t>
          </a:r>
          <a:endParaRPr lang="en-CA" b="1" dirty="0"/>
        </a:p>
      </dgm:t>
    </dgm:pt>
    <dgm:pt modelId="{C0DB7905-DFB1-49D6-AD7E-D0DEDFB1274F}" type="parTrans" cxnId="{19FA0AE3-4270-4F4E-83B0-AE4EFEBEE918}">
      <dgm:prSet/>
      <dgm:spPr/>
      <dgm:t>
        <a:bodyPr/>
        <a:lstStyle/>
        <a:p>
          <a:endParaRPr lang="en-CA"/>
        </a:p>
      </dgm:t>
    </dgm:pt>
    <dgm:pt modelId="{588AFD3A-E999-45E1-8221-62C5D557135B}" type="sibTrans" cxnId="{19FA0AE3-4270-4F4E-83B0-AE4EFEBEE918}">
      <dgm:prSet/>
      <dgm:spPr/>
      <dgm:t>
        <a:bodyPr/>
        <a:lstStyle/>
        <a:p>
          <a:endParaRPr lang="en-CA"/>
        </a:p>
      </dgm:t>
    </dgm:pt>
    <dgm:pt modelId="{B5CF47A1-F831-4451-BA89-18EFB051AAAA}">
      <dgm:prSet phldrT="[Text]"/>
      <dgm:spPr/>
      <dgm:t>
        <a:bodyPr/>
        <a:lstStyle/>
        <a:p>
          <a:r>
            <a:rPr lang="en-US" b="1" dirty="0" smtClean="0"/>
            <a:t>People purchase ‘things’</a:t>
          </a:r>
          <a:endParaRPr lang="en-CA" b="1" dirty="0"/>
        </a:p>
      </dgm:t>
    </dgm:pt>
    <dgm:pt modelId="{05C0A3E5-28B0-48C0-9493-53F208D440AF}" type="parTrans" cxnId="{E211157A-8177-4D5A-9679-B90FEC93BE47}">
      <dgm:prSet/>
      <dgm:spPr/>
      <dgm:t>
        <a:bodyPr/>
        <a:lstStyle/>
        <a:p>
          <a:endParaRPr lang="en-CA"/>
        </a:p>
      </dgm:t>
    </dgm:pt>
    <dgm:pt modelId="{5E8D21B0-177F-4272-8812-477B40F94F74}" type="sibTrans" cxnId="{E211157A-8177-4D5A-9679-B90FEC93BE47}">
      <dgm:prSet/>
      <dgm:spPr/>
      <dgm:t>
        <a:bodyPr/>
        <a:lstStyle/>
        <a:p>
          <a:endParaRPr lang="en-CA"/>
        </a:p>
      </dgm:t>
    </dgm:pt>
    <dgm:pt modelId="{E07956C8-260E-4E8D-8DA3-150D37EC2B73}" type="pres">
      <dgm:prSet presAssocID="{B0CCC00C-9E90-446B-93E7-442A0ABCFCE0}" presName="cycle" presStyleCnt="0">
        <dgm:presLayoutVars>
          <dgm:dir/>
          <dgm:resizeHandles val="exact"/>
        </dgm:presLayoutVars>
      </dgm:prSet>
      <dgm:spPr/>
      <dgm:t>
        <a:bodyPr/>
        <a:lstStyle/>
        <a:p>
          <a:endParaRPr lang="en-CA"/>
        </a:p>
      </dgm:t>
    </dgm:pt>
    <dgm:pt modelId="{A2F5B0F2-1F83-4DEC-9D48-E1389B57E72C}" type="pres">
      <dgm:prSet presAssocID="{532061C5-DD8C-479F-89B9-E7DBBA9F05C2}" presName="dummy" presStyleCnt="0"/>
      <dgm:spPr/>
    </dgm:pt>
    <dgm:pt modelId="{68025317-2EB5-436B-B8D4-F93E09A99116}" type="pres">
      <dgm:prSet presAssocID="{532061C5-DD8C-479F-89B9-E7DBBA9F05C2}" presName="node" presStyleLbl="revTx" presStyleIdx="0" presStyleCnt="4">
        <dgm:presLayoutVars>
          <dgm:bulletEnabled val="1"/>
        </dgm:presLayoutVars>
      </dgm:prSet>
      <dgm:spPr/>
      <dgm:t>
        <a:bodyPr/>
        <a:lstStyle/>
        <a:p>
          <a:endParaRPr lang="en-CA"/>
        </a:p>
      </dgm:t>
    </dgm:pt>
    <dgm:pt modelId="{5AD9D289-BF83-4A88-8FBF-49DB3A131F23}" type="pres">
      <dgm:prSet presAssocID="{9C18EEA8-49BF-403C-895D-47F971715D63}" presName="sibTrans" presStyleLbl="node1" presStyleIdx="0" presStyleCnt="4"/>
      <dgm:spPr/>
      <dgm:t>
        <a:bodyPr/>
        <a:lstStyle/>
        <a:p>
          <a:endParaRPr lang="en-CA"/>
        </a:p>
      </dgm:t>
    </dgm:pt>
    <dgm:pt modelId="{6A74C878-BE87-402B-B1D6-8E043602BE15}" type="pres">
      <dgm:prSet presAssocID="{5A56A857-AB3F-4431-BF76-6B2262225BDD}" presName="dummy" presStyleCnt="0"/>
      <dgm:spPr/>
    </dgm:pt>
    <dgm:pt modelId="{3ECC3CE0-E425-4285-BD36-5B2C3DD4787C}" type="pres">
      <dgm:prSet presAssocID="{5A56A857-AB3F-4431-BF76-6B2262225BDD}" presName="node" presStyleLbl="revTx" presStyleIdx="1" presStyleCnt="4">
        <dgm:presLayoutVars>
          <dgm:bulletEnabled val="1"/>
        </dgm:presLayoutVars>
      </dgm:prSet>
      <dgm:spPr/>
      <dgm:t>
        <a:bodyPr/>
        <a:lstStyle/>
        <a:p>
          <a:endParaRPr lang="en-CA"/>
        </a:p>
      </dgm:t>
    </dgm:pt>
    <dgm:pt modelId="{D070F609-B171-40A2-9F1D-CEF9C19431D0}" type="pres">
      <dgm:prSet presAssocID="{4F8A1FBD-5DA2-4F3E-9829-35CC08AD6FBD}" presName="sibTrans" presStyleLbl="node1" presStyleIdx="1" presStyleCnt="4"/>
      <dgm:spPr/>
      <dgm:t>
        <a:bodyPr/>
        <a:lstStyle/>
        <a:p>
          <a:endParaRPr lang="en-CA"/>
        </a:p>
      </dgm:t>
    </dgm:pt>
    <dgm:pt modelId="{1403C26E-4064-4B30-9F21-113C2C51F653}" type="pres">
      <dgm:prSet presAssocID="{56CF619A-B2BB-4E25-B6ED-8E09A1A240DB}" presName="dummy" presStyleCnt="0"/>
      <dgm:spPr/>
    </dgm:pt>
    <dgm:pt modelId="{D2A670AA-6DBE-4824-8A09-8364834C7DA6}" type="pres">
      <dgm:prSet presAssocID="{56CF619A-B2BB-4E25-B6ED-8E09A1A240DB}" presName="node" presStyleLbl="revTx" presStyleIdx="2" presStyleCnt="4">
        <dgm:presLayoutVars>
          <dgm:bulletEnabled val="1"/>
        </dgm:presLayoutVars>
      </dgm:prSet>
      <dgm:spPr/>
      <dgm:t>
        <a:bodyPr/>
        <a:lstStyle/>
        <a:p>
          <a:endParaRPr lang="en-CA"/>
        </a:p>
      </dgm:t>
    </dgm:pt>
    <dgm:pt modelId="{CA9BB522-90DD-4109-8C64-55B98E8F0862}" type="pres">
      <dgm:prSet presAssocID="{588AFD3A-E999-45E1-8221-62C5D557135B}" presName="sibTrans" presStyleLbl="node1" presStyleIdx="2" presStyleCnt="4"/>
      <dgm:spPr/>
      <dgm:t>
        <a:bodyPr/>
        <a:lstStyle/>
        <a:p>
          <a:endParaRPr lang="en-CA"/>
        </a:p>
      </dgm:t>
    </dgm:pt>
    <dgm:pt modelId="{47669627-0C05-4AD1-93F9-DA6C1E75B4D6}" type="pres">
      <dgm:prSet presAssocID="{B5CF47A1-F831-4451-BA89-18EFB051AAAA}" presName="dummy" presStyleCnt="0"/>
      <dgm:spPr/>
    </dgm:pt>
    <dgm:pt modelId="{872E68F2-233F-439D-B1D2-32600B49715F}" type="pres">
      <dgm:prSet presAssocID="{B5CF47A1-F831-4451-BA89-18EFB051AAAA}" presName="node" presStyleLbl="revTx" presStyleIdx="3" presStyleCnt="4">
        <dgm:presLayoutVars>
          <dgm:bulletEnabled val="1"/>
        </dgm:presLayoutVars>
      </dgm:prSet>
      <dgm:spPr/>
      <dgm:t>
        <a:bodyPr/>
        <a:lstStyle/>
        <a:p>
          <a:endParaRPr lang="en-CA"/>
        </a:p>
      </dgm:t>
    </dgm:pt>
    <dgm:pt modelId="{7D1B6472-E79B-4C85-8453-2DF2DE6E9AFE}" type="pres">
      <dgm:prSet presAssocID="{5E8D21B0-177F-4272-8812-477B40F94F74}" presName="sibTrans" presStyleLbl="node1" presStyleIdx="3" presStyleCnt="4" custLinFactNeighborX="673" custLinFactNeighborY="-390"/>
      <dgm:spPr/>
      <dgm:t>
        <a:bodyPr/>
        <a:lstStyle/>
        <a:p>
          <a:endParaRPr lang="en-CA"/>
        </a:p>
      </dgm:t>
    </dgm:pt>
  </dgm:ptLst>
  <dgm:cxnLst>
    <dgm:cxn modelId="{E211157A-8177-4D5A-9679-B90FEC93BE47}" srcId="{B0CCC00C-9E90-446B-93E7-442A0ABCFCE0}" destId="{B5CF47A1-F831-4451-BA89-18EFB051AAAA}" srcOrd="3" destOrd="0" parTransId="{05C0A3E5-28B0-48C0-9493-53F208D440AF}" sibTransId="{5E8D21B0-177F-4272-8812-477B40F94F74}"/>
    <dgm:cxn modelId="{FCCC70F4-59B4-4D6F-8593-D0E00565DE61}" type="presOf" srcId="{5A56A857-AB3F-4431-BF76-6B2262225BDD}" destId="{3ECC3CE0-E425-4285-BD36-5B2C3DD4787C}" srcOrd="0" destOrd="0" presId="urn:microsoft.com/office/officeart/2005/8/layout/cycle1"/>
    <dgm:cxn modelId="{661F4D6B-0CC5-4906-AAA7-F03A5BC2EA5D}" type="presOf" srcId="{4F8A1FBD-5DA2-4F3E-9829-35CC08AD6FBD}" destId="{D070F609-B171-40A2-9F1D-CEF9C19431D0}" srcOrd="0" destOrd="0" presId="urn:microsoft.com/office/officeart/2005/8/layout/cycle1"/>
    <dgm:cxn modelId="{43F8EDA6-A153-49F9-87F9-38939FE5DD93}" srcId="{B0CCC00C-9E90-446B-93E7-442A0ABCFCE0}" destId="{5A56A857-AB3F-4431-BF76-6B2262225BDD}" srcOrd="1" destOrd="0" parTransId="{10A6E3D1-7B13-4D5B-91BE-7D7534AD37B1}" sibTransId="{4F8A1FBD-5DA2-4F3E-9829-35CC08AD6FBD}"/>
    <dgm:cxn modelId="{A5A5B909-2112-4C08-AADF-4C2AE5CF00C4}" type="presOf" srcId="{9C18EEA8-49BF-403C-895D-47F971715D63}" destId="{5AD9D289-BF83-4A88-8FBF-49DB3A131F23}" srcOrd="0" destOrd="0" presId="urn:microsoft.com/office/officeart/2005/8/layout/cycle1"/>
    <dgm:cxn modelId="{836BBAE7-C215-4778-A3F1-B13D40851E33}" srcId="{B0CCC00C-9E90-446B-93E7-442A0ABCFCE0}" destId="{532061C5-DD8C-479F-89B9-E7DBBA9F05C2}" srcOrd="0" destOrd="0" parTransId="{94B08F21-D3FF-4A84-94F7-A4127AAA4A14}" sibTransId="{9C18EEA8-49BF-403C-895D-47F971715D63}"/>
    <dgm:cxn modelId="{03D652F6-C10C-491D-A1E4-A88566637B40}" type="presOf" srcId="{B5CF47A1-F831-4451-BA89-18EFB051AAAA}" destId="{872E68F2-233F-439D-B1D2-32600B49715F}" srcOrd="0" destOrd="0" presId="urn:microsoft.com/office/officeart/2005/8/layout/cycle1"/>
    <dgm:cxn modelId="{C22DD0BA-7DAF-4C71-BBA4-E543C6F03853}" type="presOf" srcId="{588AFD3A-E999-45E1-8221-62C5D557135B}" destId="{CA9BB522-90DD-4109-8C64-55B98E8F0862}" srcOrd="0" destOrd="0" presId="urn:microsoft.com/office/officeart/2005/8/layout/cycle1"/>
    <dgm:cxn modelId="{5F9FEE2C-0B00-4939-884D-6159799FD48A}" type="presOf" srcId="{56CF619A-B2BB-4E25-B6ED-8E09A1A240DB}" destId="{D2A670AA-6DBE-4824-8A09-8364834C7DA6}" srcOrd="0" destOrd="0" presId="urn:microsoft.com/office/officeart/2005/8/layout/cycle1"/>
    <dgm:cxn modelId="{130B75A6-DF36-4CB3-97D3-51CBDC8985A5}" type="presOf" srcId="{532061C5-DD8C-479F-89B9-E7DBBA9F05C2}" destId="{68025317-2EB5-436B-B8D4-F93E09A99116}" srcOrd="0" destOrd="0" presId="urn:microsoft.com/office/officeart/2005/8/layout/cycle1"/>
    <dgm:cxn modelId="{742FEC1E-6AFA-430D-9C9B-1F34DFEFA748}" type="presOf" srcId="{5E8D21B0-177F-4272-8812-477B40F94F74}" destId="{7D1B6472-E79B-4C85-8453-2DF2DE6E9AFE}" srcOrd="0" destOrd="0" presId="urn:microsoft.com/office/officeart/2005/8/layout/cycle1"/>
    <dgm:cxn modelId="{19FA0AE3-4270-4F4E-83B0-AE4EFEBEE918}" srcId="{B0CCC00C-9E90-446B-93E7-442A0ABCFCE0}" destId="{56CF619A-B2BB-4E25-B6ED-8E09A1A240DB}" srcOrd="2" destOrd="0" parTransId="{C0DB7905-DFB1-49D6-AD7E-D0DEDFB1274F}" sibTransId="{588AFD3A-E999-45E1-8221-62C5D557135B}"/>
    <dgm:cxn modelId="{BA7CFF02-7621-4B59-B034-AA08F1DD8103}" type="presOf" srcId="{B0CCC00C-9E90-446B-93E7-442A0ABCFCE0}" destId="{E07956C8-260E-4E8D-8DA3-150D37EC2B73}" srcOrd="0" destOrd="0" presId="urn:microsoft.com/office/officeart/2005/8/layout/cycle1"/>
    <dgm:cxn modelId="{857024DF-8046-4224-85B9-A6410B263EF5}" type="presParOf" srcId="{E07956C8-260E-4E8D-8DA3-150D37EC2B73}" destId="{A2F5B0F2-1F83-4DEC-9D48-E1389B57E72C}" srcOrd="0" destOrd="0" presId="urn:microsoft.com/office/officeart/2005/8/layout/cycle1"/>
    <dgm:cxn modelId="{04E6A119-DED8-421E-8BBE-C3CBAB547EF9}" type="presParOf" srcId="{E07956C8-260E-4E8D-8DA3-150D37EC2B73}" destId="{68025317-2EB5-436B-B8D4-F93E09A99116}" srcOrd="1" destOrd="0" presId="urn:microsoft.com/office/officeart/2005/8/layout/cycle1"/>
    <dgm:cxn modelId="{2AE54282-5A6D-4608-BB9C-AEB5FE46A709}" type="presParOf" srcId="{E07956C8-260E-4E8D-8DA3-150D37EC2B73}" destId="{5AD9D289-BF83-4A88-8FBF-49DB3A131F23}" srcOrd="2" destOrd="0" presId="urn:microsoft.com/office/officeart/2005/8/layout/cycle1"/>
    <dgm:cxn modelId="{81B46E3E-7002-4A21-B579-EFB244F2A658}" type="presParOf" srcId="{E07956C8-260E-4E8D-8DA3-150D37EC2B73}" destId="{6A74C878-BE87-402B-B1D6-8E043602BE15}" srcOrd="3" destOrd="0" presId="urn:microsoft.com/office/officeart/2005/8/layout/cycle1"/>
    <dgm:cxn modelId="{96689EE0-7B35-4A23-B5F9-DD87C9F4BB36}" type="presParOf" srcId="{E07956C8-260E-4E8D-8DA3-150D37EC2B73}" destId="{3ECC3CE0-E425-4285-BD36-5B2C3DD4787C}" srcOrd="4" destOrd="0" presId="urn:microsoft.com/office/officeart/2005/8/layout/cycle1"/>
    <dgm:cxn modelId="{4D10E5A9-0AE8-4B1B-94B2-4BEE181143DF}" type="presParOf" srcId="{E07956C8-260E-4E8D-8DA3-150D37EC2B73}" destId="{D070F609-B171-40A2-9F1D-CEF9C19431D0}" srcOrd="5" destOrd="0" presId="urn:microsoft.com/office/officeart/2005/8/layout/cycle1"/>
    <dgm:cxn modelId="{525F6EAE-8478-440B-940E-35CE369CDD05}" type="presParOf" srcId="{E07956C8-260E-4E8D-8DA3-150D37EC2B73}" destId="{1403C26E-4064-4B30-9F21-113C2C51F653}" srcOrd="6" destOrd="0" presId="urn:microsoft.com/office/officeart/2005/8/layout/cycle1"/>
    <dgm:cxn modelId="{A60F2E05-04F9-4068-A359-8A590D72E3E1}" type="presParOf" srcId="{E07956C8-260E-4E8D-8DA3-150D37EC2B73}" destId="{D2A670AA-6DBE-4824-8A09-8364834C7DA6}" srcOrd="7" destOrd="0" presId="urn:microsoft.com/office/officeart/2005/8/layout/cycle1"/>
    <dgm:cxn modelId="{D9FAED1E-0998-4609-A3C4-804425E0D5D3}" type="presParOf" srcId="{E07956C8-260E-4E8D-8DA3-150D37EC2B73}" destId="{CA9BB522-90DD-4109-8C64-55B98E8F0862}" srcOrd="8" destOrd="0" presId="urn:microsoft.com/office/officeart/2005/8/layout/cycle1"/>
    <dgm:cxn modelId="{0F7FE661-81DE-4C9E-8098-266E3E3B6C39}" type="presParOf" srcId="{E07956C8-260E-4E8D-8DA3-150D37EC2B73}" destId="{47669627-0C05-4AD1-93F9-DA6C1E75B4D6}" srcOrd="9" destOrd="0" presId="urn:microsoft.com/office/officeart/2005/8/layout/cycle1"/>
    <dgm:cxn modelId="{246664AC-BAA2-4616-B627-69B5B8430C01}" type="presParOf" srcId="{E07956C8-260E-4E8D-8DA3-150D37EC2B73}" destId="{872E68F2-233F-439D-B1D2-32600B49715F}" srcOrd="10" destOrd="0" presId="urn:microsoft.com/office/officeart/2005/8/layout/cycle1"/>
    <dgm:cxn modelId="{B909CAE7-267F-4078-8020-4ECED86304CD}" type="presParOf" srcId="{E07956C8-260E-4E8D-8DA3-150D37EC2B73}" destId="{7D1B6472-E79B-4C85-8453-2DF2DE6E9AFE}" srcOrd="11"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025317-2EB5-436B-B8D4-F93E09A99116}">
      <dsp:nvSpPr>
        <dsp:cNvPr id="0" name=""/>
        <dsp:cNvSpPr/>
      </dsp:nvSpPr>
      <dsp:spPr>
        <a:xfrm>
          <a:off x="3768333" y="83591"/>
          <a:ext cx="1315144" cy="13151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b="1" kern="1200" dirty="0" smtClean="0"/>
            <a:t>Companies get richer</a:t>
          </a:r>
          <a:endParaRPr lang="en-CA" sz="1700" b="1" kern="1200" dirty="0"/>
        </a:p>
      </dsp:txBody>
      <dsp:txXfrm>
        <a:off x="3768333" y="83591"/>
        <a:ext cx="1315144" cy="1315144"/>
      </dsp:txXfrm>
    </dsp:sp>
    <dsp:sp modelId="{5AD9D289-BF83-4A88-8FBF-49DB3A131F23}">
      <dsp:nvSpPr>
        <dsp:cNvPr id="0" name=""/>
        <dsp:cNvSpPr/>
      </dsp:nvSpPr>
      <dsp:spPr>
        <a:xfrm>
          <a:off x="1451306" y="645"/>
          <a:ext cx="3715117" cy="3715117"/>
        </a:xfrm>
        <a:prstGeom prst="circularArrow">
          <a:avLst>
            <a:gd name="adj1" fmla="val 6903"/>
            <a:gd name="adj2" fmla="val 465424"/>
            <a:gd name="adj3" fmla="val 549114"/>
            <a:gd name="adj4" fmla="val 20585462"/>
            <a:gd name="adj5" fmla="val 8053"/>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ECC3CE0-E425-4285-BD36-5B2C3DD4787C}">
      <dsp:nvSpPr>
        <dsp:cNvPr id="0" name=""/>
        <dsp:cNvSpPr/>
      </dsp:nvSpPr>
      <dsp:spPr>
        <a:xfrm>
          <a:off x="3768333" y="2317673"/>
          <a:ext cx="1315144" cy="13151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b="1" kern="1200" dirty="0" smtClean="0"/>
            <a:t>Companies produce more ‘things’</a:t>
          </a:r>
          <a:endParaRPr lang="en-CA" sz="1700" b="1" kern="1200" dirty="0"/>
        </a:p>
      </dsp:txBody>
      <dsp:txXfrm>
        <a:off x="3768333" y="2317673"/>
        <a:ext cx="1315144" cy="1315144"/>
      </dsp:txXfrm>
    </dsp:sp>
    <dsp:sp modelId="{D070F609-B171-40A2-9F1D-CEF9C19431D0}">
      <dsp:nvSpPr>
        <dsp:cNvPr id="0" name=""/>
        <dsp:cNvSpPr/>
      </dsp:nvSpPr>
      <dsp:spPr>
        <a:xfrm>
          <a:off x="1451306" y="645"/>
          <a:ext cx="3715117" cy="3715117"/>
        </a:xfrm>
        <a:prstGeom prst="circularArrow">
          <a:avLst>
            <a:gd name="adj1" fmla="val 6903"/>
            <a:gd name="adj2" fmla="val 465424"/>
            <a:gd name="adj3" fmla="val 5949114"/>
            <a:gd name="adj4" fmla="val 4385462"/>
            <a:gd name="adj5" fmla="val 8053"/>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2A670AA-6DBE-4824-8A09-8364834C7DA6}">
      <dsp:nvSpPr>
        <dsp:cNvPr id="0" name=""/>
        <dsp:cNvSpPr/>
      </dsp:nvSpPr>
      <dsp:spPr>
        <a:xfrm>
          <a:off x="1534251" y="2317673"/>
          <a:ext cx="1315144" cy="13151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b="1" kern="1200" dirty="0" smtClean="0"/>
            <a:t>More jobs are created</a:t>
          </a:r>
          <a:endParaRPr lang="en-CA" sz="1700" b="1" kern="1200" dirty="0"/>
        </a:p>
      </dsp:txBody>
      <dsp:txXfrm>
        <a:off x="1534251" y="2317673"/>
        <a:ext cx="1315144" cy="1315144"/>
      </dsp:txXfrm>
    </dsp:sp>
    <dsp:sp modelId="{CA9BB522-90DD-4109-8C64-55B98E8F0862}">
      <dsp:nvSpPr>
        <dsp:cNvPr id="0" name=""/>
        <dsp:cNvSpPr/>
      </dsp:nvSpPr>
      <dsp:spPr>
        <a:xfrm>
          <a:off x="1451306" y="645"/>
          <a:ext cx="3715117" cy="3715117"/>
        </a:xfrm>
        <a:prstGeom prst="circularArrow">
          <a:avLst>
            <a:gd name="adj1" fmla="val 6903"/>
            <a:gd name="adj2" fmla="val 465424"/>
            <a:gd name="adj3" fmla="val 11349114"/>
            <a:gd name="adj4" fmla="val 9785462"/>
            <a:gd name="adj5" fmla="val 8053"/>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72E68F2-233F-439D-B1D2-32600B49715F}">
      <dsp:nvSpPr>
        <dsp:cNvPr id="0" name=""/>
        <dsp:cNvSpPr/>
      </dsp:nvSpPr>
      <dsp:spPr>
        <a:xfrm>
          <a:off x="1534251" y="83591"/>
          <a:ext cx="1315144" cy="13151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b="1" kern="1200" dirty="0" smtClean="0"/>
            <a:t>People purchase ‘things’</a:t>
          </a:r>
          <a:endParaRPr lang="en-CA" sz="1700" b="1" kern="1200" dirty="0"/>
        </a:p>
      </dsp:txBody>
      <dsp:txXfrm>
        <a:off x="1534251" y="83591"/>
        <a:ext cx="1315144" cy="1315144"/>
      </dsp:txXfrm>
    </dsp:sp>
    <dsp:sp modelId="{7D1B6472-E79B-4C85-8453-2DF2DE6E9AFE}">
      <dsp:nvSpPr>
        <dsp:cNvPr id="0" name=""/>
        <dsp:cNvSpPr/>
      </dsp:nvSpPr>
      <dsp:spPr>
        <a:xfrm>
          <a:off x="1476308" y="-13843"/>
          <a:ext cx="3715117" cy="3715117"/>
        </a:xfrm>
        <a:prstGeom prst="circularArrow">
          <a:avLst>
            <a:gd name="adj1" fmla="val 6903"/>
            <a:gd name="adj2" fmla="val 465424"/>
            <a:gd name="adj3" fmla="val 16749114"/>
            <a:gd name="adj4" fmla="val 15185462"/>
            <a:gd name="adj5" fmla="val 8053"/>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CA"/>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C8748294-D62A-4098-B7DD-108B1D494F17}" type="datetimeFigureOut">
              <a:rPr lang="en-CA" smtClean="0"/>
              <a:t>13/10/2016</a:t>
            </a:fld>
            <a:endParaRPr lang="en-CA"/>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CA"/>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CA"/>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EA97C985-8EBE-4CF6-8F68-D05C456880A3}" type="slidenum">
              <a:rPr lang="en-CA" smtClean="0"/>
              <a:t>‹#›</a:t>
            </a:fld>
            <a:endParaRPr lang="en-CA"/>
          </a:p>
        </p:txBody>
      </p:sp>
    </p:spTree>
    <p:extLst>
      <p:ext uri="{BB962C8B-B14F-4D97-AF65-F5344CB8AC3E}">
        <p14:creationId xmlns:p14="http://schemas.microsoft.com/office/powerpoint/2010/main" val="37594339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en.wikipedia.org/wiki/Olympic_Games" TargetMode="External"/><Relationship Id="rId2" Type="http://schemas.openxmlformats.org/officeDocument/2006/relationships/slide" Target="../slides/slide10.xml"/><Relationship Id="rId1" Type="http://schemas.openxmlformats.org/officeDocument/2006/relationships/notesMaster" Target="../notesMasters/notesMaster1.xml"/><Relationship Id="rId5" Type="http://schemas.openxmlformats.org/officeDocument/2006/relationships/hyperlink" Target="https://en.wikipedia.org/wiki/Montreal" TargetMode="External"/><Relationship Id="rId4" Type="http://schemas.openxmlformats.org/officeDocument/2006/relationships/hyperlink" Target="https://en.wikipedia.org/wiki/1976_Summer_Olympics"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EA97C985-8EBE-4CF6-8F68-D05C456880A3}" type="slidenum">
              <a:rPr lang="en-CA" smtClean="0"/>
              <a:t>1</a:t>
            </a:fld>
            <a:endParaRPr lang="en-CA"/>
          </a:p>
        </p:txBody>
      </p:sp>
    </p:spTree>
    <p:extLst>
      <p:ext uri="{BB962C8B-B14F-4D97-AF65-F5344CB8AC3E}">
        <p14:creationId xmlns:p14="http://schemas.microsoft.com/office/powerpoint/2010/main" val="40947204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team compiled a record of about 502 wins and some 20 losses between 1915 and 1940. In addition to dominating their sport in North America, the Grads also took on the best teams in Europe, ultimately defeating challengers in Paris, London, Amsterdam, and Berlin. The Grads swept four consecutive </a:t>
            </a:r>
            <a:r>
              <a:rPr lang="en-US" dirty="0">
                <a:hlinkClick r:id="rId3" tooltip="Olympic Games"/>
              </a:rPr>
              <a:t>Olympic Games</a:t>
            </a:r>
            <a:r>
              <a:rPr lang="en-US" dirty="0"/>
              <a:t> from 1924 to 1936, winning all 27 Olympic matches they played and out scoring their opponents 1863 to 297. This achievement was unrecognized on the medal podium as women's basketball did not become an official Olympic sport until the </a:t>
            </a:r>
            <a:r>
              <a:rPr lang="en-US" dirty="0">
                <a:hlinkClick r:id="rId4" tooltip="1976 Summer Olympics"/>
              </a:rPr>
              <a:t>1976 summer games</a:t>
            </a:r>
            <a:r>
              <a:rPr lang="en-US" dirty="0"/>
              <a:t> in </a:t>
            </a:r>
            <a:r>
              <a:rPr lang="en-US" dirty="0">
                <a:hlinkClick r:id="rId5" tooltip="Montreal"/>
              </a:rPr>
              <a:t>Montreal</a:t>
            </a:r>
            <a:r>
              <a:rPr lang="en-US" dirty="0"/>
              <a:t>.</a:t>
            </a:r>
            <a:endParaRPr lang="en-CA" dirty="0"/>
          </a:p>
        </p:txBody>
      </p:sp>
      <p:sp>
        <p:nvSpPr>
          <p:cNvPr id="4" name="Slide Number Placeholder 3"/>
          <p:cNvSpPr>
            <a:spLocks noGrp="1"/>
          </p:cNvSpPr>
          <p:nvPr>
            <p:ph type="sldNum" sz="quarter" idx="10"/>
          </p:nvPr>
        </p:nvSpPr>
        <p:spPr/>
        <p:txBody>
          <a:bodyPr/>
          <a:lstStyle/>
          <a:p>
            <a:fld id="{EA97C985-8EBE-4CF6-8F68-D05C456880A3}" type="slidenum">
              <a:rPr lang="en-CA" smtClean="0"/>
              <a:t>10</a:t>
            </a:fld>
            <a:endParaRPr lang="en-CA"/>
          </a:p>
        </p:txBody>
      </p:sp>
    </p:spTree>
    <p:extLst>
      <p:ext uri="{BB962C8B-B14F-4D97-AF65-F5344CB8AC3E}">
        <p14:creationId xmlns:p14="http://schemas.microsoft.com/office/powerpoint/2010/main" val="22930996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EA97C985-8EBE-4CF6-8F68-D05C456880A3}" type="slidenum">
              <a:rPr lang="en-CA" smtClean="0"/>
              <a:t>11</a:t>
            </a:fld>
            <a:endParaRPr lang="en-CA"/>
          </a:p>
        </p:txBody>
      </p:sp>
    </p:spTree>
    <p:extLst>
      <p:ext uri="{BB962C8B-B14F-4D97-AF65-F5344CB8AC3E}">
        <p14:creationId xmlns:p14="http://schemas.microsoft.com/office/powerpoint/2010/main" val="3419210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EA97C985-8EBE-4CF6-8F68-D05C456880A3}" type="slidenum">
              <a:rPr lang="en-CA" smtClean="0"/>
              <a:t>12</a:t>
            </a:fld>
            <a:endParaRPr lang="en-CA"/>
          </a:p>
        </p:txBody>
      </p:sp>
    </p:spTree>
    <p:extLst>
      <p:ext uri="{BB962C8B-B14F-4D97-AF65-F5344CB8AC3E}">
        <p14:creationId xmlns:p14="http://schemas.microsoft.com/office/powerpoint/2010/main" val="17635179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EA97C985-8EBE-4CF6-8F68-D05C456880A3}" type="slidenum">
              <a:rPr lang="en-CA" smtClean="0"/>
              <a:t>13</a:t>
            </a:fld>
            <a:endParaRPr lang="en-CA"/>
          </a:p>
        </p:txBody>
      </p:sp>
    </p:spTree>
    <p:extLst>
      <p:ext uri="{BB962C8B-B14F-4D97-AF65-F5344CB8AC3E}">
        <p14:creationId xmlns:p14="http://schemas.microsoft.com/office/powerpoint/2010/main" val="28422768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EA97C985-8EBE-4CF6-8F68-D05C456880A3}" type="slidenum">
              <a:rPr lang="en-CA" smtClean="0"/>
              <a:t>14</a:t>
            </a:fld>
            <a:endParaRPr lang="en-CA"/>
          </a:p>
        </p:txBody>
      </p:sp>
    </p:spTree>
    <p:extLst>
      <p:ext uri="{BB962C8B-B14F-4D97-AF65-F5344CB8AC3E}">
        <p14:creationId xmlns:p14="http://schemas.microsoft.com/office/powerpoint/2010/main" val="10876443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EA97C985-8EBE-4CF6-8F68-D05C456880A3}" type="slidenum">
              <a:rPr lang="en-CA" smtClean="0"/>
              <a:t>2</a:t>
            </a:fld>
            <a:endParaRPr lang="en-CA"/>
          </a:p>
        </p:txBody>
      </p:sp>
    </p:spTree>
    <p:extLst>
      <p:ext uri="{BB962C8B-B14F-4D97-AF65-F5344CB8AC3E}">
        <p14:creationId xmlns:p14="http://schemas.microsoft.com/office/powerpoint/2010/main" val="18974087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EA97C985-8EBE-4CF6-8F68-D05C456880A3}" type="slidenum">
              <a:rPr lang="en-CA" smtClean="0"/>
              <a:t>3</a:t>
            </a:fld>
            <a:endParaRPr lang="en-CA"/>
          </a:p>
        </p:txBody>
      </p:sp>
    </p:spTree>
    <p:extLst>
      <p:ext uri="{BB962C8B-B14F-4D97-AF65-F5344CB8AC3E}">
        <p14:creationId xmlns:p14="http://schemas.microsoft.com/office/powerpoint/2010/main" val="4711463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EA97C985-8EBE-4CF6-8F68-D05C456880A3}" type="slidenum">
              <a:rPr lang="en-CA" smtClean="0"/>
              <a:t>4</a:t>
            </a:fld>
            <a:endParaRPr lang="en-CA"/>
          </a:p>
        </p:txBody>
      </p:sp>
    </p:spTree>
    <p:extLst>
      <p:ext uri="{BB962C8B-B14F-4D97-AF65-F5344CB8AC3E}">
        <p14:creationId xmlns:p14="http://schemas.microsoft.com/office/powerpoint/2010/main" val="11343204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EA97C985-8EBE-4CF6-8F68-D05C456880A3}" type="slidenum">
              <a:rPr lang="en-CA" smtClean="0"/>
              <a:t>5</a:t>
            </a:fld>
            <a:endParaRPr lang="en-CA"/>
          </a:p>
        </p:txBody>
      </p:sp>
    </p:spTree>
    <p:extLst>
      <p:ext uri="{BB962C8B-B14F-4D97-AF65-F5344CB8AC3E}">
        <p14:creationId xmlns:p14="http://schemas.microsoft.com/office/powerpoint/2010/main" val="5584446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technology of the radio made leaps and bounds in the early 1910s as WW1</a:t>
            </a:r>
            <a:r>
              <a:rPr lang="en-US" baseline="0" dirty="0" smtClean="0"/>
              <a:t> forced radio communications to improve to help the war effort.</a:t>
            </a:r>
            <a:endParaRPr lang="en-CA" dirty="0"/>
          </a:p>
        </p:txBody>
      </p:sp>
      <p:sp>
        <p:nvSpPr>
          <p:cNvPr id="4" name="Slide Number Placeholder 3"/>
          <p:cNvSpPr>
            <a:spLocks noGrp="1"/>
          </p:cNvSpPr>
          <p:nvPr>
            <p:ph type="sldNum" sz="quarter" idx="10"/>
          </p:nvPr>
        </p:nvSpPr>
        <p:spPr/>
        <p:txBody>
          <a:bodyPr/>
          <a:lstStyle/>
          <a:p>
            <a:fld id="{EA97C985-8EBE-4CF6-8F68-D05C456880A3}" type="slidenum">
              <a:rPr lang="en-CA" smtClean="0"/>
              <a:t>6</a:t>
            </a:fld>
            <a:endParaRPr lang="en-CA"/>
          </a:p>
        </p:txBody>
      </p:sp>
    </p:spTree>
    <p:extLst>
      <p:ext uri="{BB962C8B-B14F-4D97-AF65-F5344CB8AC3E}">
        <p14:creationId xmlns:p14="http://schemas.microsoft.com/office/powerpoint/2010/main" val="5138844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Ted Rogers Sr. is the father</a:t>
            </a:r>
            <a:r>
              <a:rPr lang="en-US" baseline="0" dirty="0" smtClean="0"/>
              <a:t> of </a:t>
            </a:r>
            <a:r>
              <a:rPr lang="en-CA" dirty="0"/>
              <a:t>Edward Samuel (Ted) Rogers, 5</a:t>
            </a:r>
            <a:r>
              <a:rPr lang="en-CA" baseline="30000" dirty="0"/>
              <a:t>th</a:t>
            </a:r>
            <a:r>
              <a:rPr lang="en-CA" dirty="0"/>
              <a:t> richest Canadian family in </a:t>
            </a:r>
            <a:r>
              <a:rPr lang="en-CA" dirty="0" err="1"/>
              <a:t>Cdn</a:t>
            </a:r>
            <a:r>
              <a:rPr lang="en-CA" dirty="0"/>
              <a:t> history, #3 is the Irving family.</a:t>
            </a:r>
          </a:p>
          <a:p>
            <a:r>
              <a:rPr lang="en-US" dirty="0"/>
              <a:t>Dancehalls and pubs would play music late into the night and alcohol was flowing, it was a good time to let loose.</a:t>
            </a:r>
            <a:endParaRPr lang="en-CA" dirty="0"/>
          </a:p>
        </p:txBody>
      </p:sp>
      <p:sp>
        <p:nvSpPr>
          <p:cNvPr id="4" name="Slide Number Placeholder 3"/>
          <p:cNvSpPr>
            <a:spLocks noGrp="1"/>
          </p:cNvSpPr>
          <p:nvPr>
            <p:ph type="sldNum" sz="quarter" idx="10"/>
          </p:nvPr>
        </p:nvSpPr>
        <p:spPr/>
        <p:txBody>
          <a:bodyPr/>
          <a:lstStyle/>
          <a:p>
            <a:fld id="{EA97C985-8EBE-4CF6-8F68-D05C456880A3}" type="slidenum">
              <a:rPr lang="en-CA" smtClean="0"/>
              <a:t>7</a:t>
            </a:fld>
            <a:endParaRPr lang="en-CA"/>
          </a:p>
        </p:txBody>
      </p:sp>
    </p:spTree>
    <p:extLst>
      <p:ext uri="{BB962C8B-B14F-4D97-AF65-F5344CB8AC3E}">
        <p14:creationId xmlns:p14="http://schemas.microsoft.com/office/powerpoint/2010/main" val="24591626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EA97C985-8EBE-4CF6-8F68-D05C456880A3}" type="slidenum">
              <a:rPr lang="en-CA" smtClean="0"/>
              <a:t>8</a:t>
            </a:fld>
            <a:endParaRPr lang="en-CA"/>
          </a:p>
        </p:txBody>
      </p:sp>
    </p:spTree>
    <p:extLst>
      <p:ext uri="{BB962C8B-B14F-4D97-AF65-F5344CB8AC3E}">
        <p14:creationId xmlns:p14="http://schemas.microsoft.com/office/powerpoint/2010/main" val="23313087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EA97C985-8EBE-4CF6-8F68-D05C456880A3}" type="slidenum">
              <a:rPr lang="en-CA" smtClean="0"/>
              <a:t>9</a:t>
            </a:fld>
            <a:endParaRPr lang="en-CA"/>
          </a:p>
        </p:txBody>
      </p:sp>
    </p:spTree>
    <p:extLst>
      <p:ext uri="{BB962C8B-B14F-4D97-AF65-F5344CB8AC3E}">
        <p14:creationId xmlns:p14="http://schemas.microsoft.com/office/powerpoint/2010/main" val="3707861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F561441C-0007-4C45-B251-3EB57F3DE966}" type="datetimeFigureOut">
              <a:rPr lang="en-CA" smtClean="0"/>
              <a:t>13/10/2016</a:t>
            </a:fld>
            <a:endParaRPr lang="en-CA"/>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CA"/>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A34942BA-AAFA-4AE2-A6DB-53A159A6B492}" type="slidenum">
              <a:rPr lang="en-CA" smtClean="0"/>
              <a:t>‹#›</a:t>
            </a:fld>
            <a:endParaRPr lang="en-CA"/>
          </a:p>
        </p:txBody>
      </p:sp>
    </p:spTree>
    <p:extLst>
      <p:ext uri="{BB962C8B-B14F-4D97-AF65-F5344CB8AC3E}">
        <p14:creationId xmlns:p14="http://schemas.microsoft.com/office/powerpoint/2010/main" val="25955137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61441C-0007-4C45-B251-3EB57F3DE966}" type="datetimeFigureOut">
              <a:rPr lang="en-CA" smtClean="0"/>
              <a:t>13/10/2016</a:t>
            </a:fld>
            <a:endParaRPr lang="en-CA"/>
          </a:p>
        </p:txBody>
      </p:sp>
      <p:sp>
        <p:nvSpPr>
          <p:cNvPr id="6" name="Footer Placeholder 5"/>
          <p:cNvSpPr>
            <a:spLocks noGrp="1"/>
          </p:cNvSpPr>
          <p:nvPr>
            <p:ph type="ftr" sz="quarter" idx="11"/>
          </p:nvPr>
        </p:nvSpPr>
        <p:spPr/>
        <p:txBody>
          <a:bodyPr/>
          <a:lstStyle/>
          <a:p>
            <a:endParaRPr lang="en-CA"/>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A34942BA-AAFA-4AE2-A6DB-53A159A6B492}" type="slidenum">
              <a:rPr lang="en-CA" smtClean="0"/>
              <a:t>‹#›</a:t>
            </a:fld>
            <a:endParaRPr lang="en-CA"/>
          </a:p>
        </p:txBody>
      </p:sp>
    </p:spTree>
    <p:extLst>
      <p:ext uri="{BB962C8B-B14F-4D97-AF65-F5344CB8AC3E}">
        <p14:creationId xmlns:p14="http://schemas.microsoft.com/office/powerpoint/2010/main" val="14105232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561441C-0007-4C45-B251-3EB57F3DE966}" type="datetimeFigureOut">
              <a:rPr lang="en-CA" smtClean="0"/>
              <a:t>13/10/2016</a:t>
            </a:fld>
            <a:endParaRPr lang="en-CA"/>
          </a:p>
        </p:txBody>
      </p:sp>
      <p:sp>
        <p:nvSpPr>
          <p:cNvPr id="5" name="Footer Placeholder 4"/>
          <p:cNvSpPr>
            <a:spLocks noGrp="1"/>
          </p:cNvSpPr>
          <p:nvPr>
            <p:ph type="ftr" sz="quarter" idx="11"/>
          </p:nvPr>
        </p:nvSpPr>
        <p:spPr/>
        <p:txBody>
          <a:bodyPr/>
          <a:lstStyle/>
          <a:p>
            <a:endParaRPr lang="en-CA"/>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A34942BA-AAFA-4AE2-A6DB-53A159A6B492}" type="slidenum">
              <a:rPr lang="en-CA" smtClean="0"/>
              <a:t>‹#›</a:t>
            </a:fld>
            <a:endParaRPr lang="en-CA"/>
          </a:p>
        </p:txBody>
      </p:sp>
    </p:spTree>
    <p:extLst>
      <p:ext uri="{BB962C8B-B14F-4D97-AF65-F5344CB8AC3E}">
        <p14:creationId xmlns:p14="http://schemas.microsoft.com/office/powerpoint/2010/main" val="10130986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561441C-0007-4C45-B251-3EB57F3DE966}" type="datetimeFigureOut">
              <a:rPr lang="en-CA" smtClean="0"/>
              <a:t>13/10/2016</a:t>
            </a:fld>
            <a:endParaRPr lang="en-CA"/>
          </a:p>
        </p:txBody>
      </p:sp>
      <p:sp>
        <p:nvSpPr>
          <p:cNvPr id="5" name="Footer Placeholder 4"/>
          <p:cNvSpPr>
            <a:spLocks noGrp="1"/>
          </p:cNvSpPr>
          <p:nvPr>
            <p:ph type="ftr" sz="quarter" idx="11"/>
          </p:nvPr>
        </p:nvSpPr>
        <p:spPr/>
        <p:txBody>
          <a:bodyPr/>
          <a:lstStyle/>
          <a:p>
            <a:endParaRPr lang="en-CA"/>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A34942BA-AAFA-4AE2-A6DB-53A159A6B492}" type="slidenum">
              <a:rPr lang="en-CA" smtClean="0"/>
              <a:t>‹#›</a:t>
            </a:fld>
            <a:endParaRPr lang="en-CA"/>
          </a:p>
        </p:txBody>
      </p:sp>
    </p:spTree>
    <p:extLst>
      <p:ext uri="{BB962C8B-B14F-4D97-AF65-F5344CB8AC3E}">
        <p14:creationId xmlns:p14="http://schemas.microsoft.com/office/powerpoint/2010/main" val="23633075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561441C-0007-4C45-B251-3EB57F3DE966}" type="datetimeFigureOut">
              <a:rPr lang="en-CA" smtClean="0"/>
              <a:t>13/10/2016</a:t>
            </a:fld>
            <a:endParaRPr lang="en-CA"/>
          </a:p>
        </p:txBody>
      </p:sp>
      <p:sp>
        <p:nvSpPr>
          <p:cNvPr id="5" name="Footer Placeholder 4"/>
          <p:cNvSpPr>
            <a:spLocks noGrp="1"/>
          </p:cNvSpPr>
          <p:nvPr>
            <p:ph type="ftr" sz="quarter" idx="11"/>
          </p:nvPr>
        </p:nvSpPr>
        <p:spPr/>
        <p:txBody>
          <a:bodyPr/>
          <a:lstStyle/>
          <a:p>
            <a:endParaRPr lang="en-CA"/>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A34942BA-AAFA-4AE2-A6DB-53A159A6B492}" type="slidenum">
              <a:rPr lang="en-CA" smtClean="0"/>
              <a:t>‹#›</a:t>
            </a:fld>
            <a:endParaRPr lang="en-CA"/>
          </a:p>
        </p:txBody>
      </p:sp>
    </p:spTree>
    <p:extLst>
      <p:ext uri="{BB962C8B-B14F-4D97-AF65-F5344CB8AC3E}">
        <p14:creationId xmlns:p14="http://schemas.microsoft.com/office/powerpoint/2010/main" val="21397214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561441C-0007-4C45-B251-3EB57F3DE966}" type="datetimeFigureOut">
              <a:rPr lang="en-CA" smtClean="0"/>
              <a:t>13/10/2016</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A34942BA-AAFA-4AE2-A6DB-53A159A6B492}" type="slidenum">
              <a:rPr lang="en-CA" smtClean="0"/>
              <a:t>‹#›</a:t>
            </a:fld>
            <a:endParaRPr lang="en-CA"/>
          </a:p>
        </p:txBody>
      </p:sp>
    </p:spTree>
    <p:extLst>
      <p:ext uri="{BB962C8B-B14F-4D97-AF65-F5344CB8AC3E}">
        <p14:creationId xmlns:p14="http://schemas.microsoft.com/office/powerpoint/2010/main" val="3675946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561441C-0007-4C45-B251-3EB57F3DE966}" type="datetimeFigureOut">
              <a:rPr lang="en-CA" smtClean="0"/>
              <a:t>13/10/2016</a:t>
            </a:fld>
            <a:endParaRPr lang="en-CA"/>
          </a:p>
        </p:txBody>
      </p:sp>
      <p:sp>
        <p:nvSpPr>
          <p:cNvPr id="8" name="Footer Placeholder 7"/>
          <p:cNvSpPr>
            <a:spLocks noGrp="1"/>
          </p:cNvSpPr>
          <p:nvPr>
            <p:ph type="ftr" sz="quarter" idx="11"/>
          </p:nvPr>
        </p:nvSpPr>
        <p:spPr>
          <a:xfrm>
            <a:off x="561111" y="6391838"/>
            <a:ext cx="3644282" cy="304801"/>
          </a:xfrm>
        </p:spPr>
        <p:txBody>
          <a:bodyPr/>
          <a:lstStyle/>
          <a:p>
            <a:endParaRPr lang="en-CA"/>
          </a:p>
        </p:txBody>
      </p:sp>
      <p:sp>
        <p:nvSpPr>
          <p:cNvPr id="9" name="Slide Number Placeholder 8"/>
          <p:cNvSpPr>
            <a:spLocks noGrp="1"/>
          </p:cNvSpPr>
          <p:nvPr>
            <p:ph type="sldNum" sz="quarter" idx="12"/>
          </p:nvPr>
        </p:nvSpPr>
        <p:spPr/>
        <p:txBody>
          <a:bodyPr/>
          <a:lstStyle/>
          <a:p>
            <a:fld id="{A34942BA-AAFA-4AE2-A6DB-53A159A6B492}" type="slidenum">
              <a:rPr lang="en-CA" smtClean="0"/>
              <a:t>‹#›</a:t>
            </a:fld>
            <a:endParaRPr lang="en-CA"/>
          </a:p>
        </p:txBody>
      </p:sp>
    </p:spTree>
    <p:extLst>
      <p:ext uri="{BB962C8B-B14F-4D97-AF65-F5344CB8AC3E}">
        <p14:creationId xmlns:p14="http://schemas.microsoft.com/office/powerpoint/2010/main" val="2860686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F561441C-0007-4C45-B251-3EB57F3DE966}" type="datetimeFigureOut">
              <a:rPr lang="en-CA" smtClean="0"/>
              <a:t>13/10/2016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34942BA-AAFA-4AE2-A6DB-53A159A6B492}" type="slidenum">
              <a:rPr lang="en-CA" smtClean="0"/>
              <a:t>‹#›</a:t>
            </a:fld>
            <a:endParaRPr lang="en-CA"/>
          </a:p>
        </p:txBody>
      </p:sp>
    </p:spTree>
    <p:extLst>
      <p:ext uri="{BB962C8B-B14F-4D97-AF65-F5344CB8AC3E}">
        <p14:creationId xmlns:p14="http://schemas.microsoft.com/office/powerpoint/2010/main" val="5116516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F561441C-0007-4C45-B251-3EB57F3DE966}" type="datetimeFigureOut">
              <a:rPr lang="en-CA" smtClean="0"/>
              <a:t>13/10/2016</a:t>
            </a:fld>
            <a:endParaRPr lang="en-CA"/>
          </a:p>
        </p:txBody>
      </p:sp>
      <p:sp>
        <p:nvSpPr>
          <p:cNvPr id="5" name="Footer Placeholder 4"/>
          <p:cNvSpPr>
            <a:spLocks noGrp="1"/>
          </p:cNvSpPr>
          <p:nvPr>
            <p:ph type="ftr" sz="quarter" idx="11"/>
          </p:nvPr>
        </p:nvSpPr>
        <p:spPr/>
        <p:txBody>
          <a:bodyPr/>
          <a:lstStyle/>
          <a:p>
            <a:endParaRPr lang="en-CA"/>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A34942BA-AAFA-4AE2-A6DB-53A159A6B492}" type="slidenum">
              <a:rPr lang="en-CA" smtClean="0"/>
              <a:t>‹#›</a:t>
            </a:fld>
            <a:endParaRPr lang="en-CA"/>
          </a:p>
        </p:txBody>
      </p:sp>
    </p:spTree>
    <p:extLst>
      <p:ext uri="{BB962C8B-B14F-4D97-AF65-F5344CB8AC3E}">
        <p14:creationId xmlns:p14="http://schemas.microsoft.com/office/powerpoint/2010/main" val="39724843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561441C-0007-4C45-B251-3EB57F3DE966}" type="datetimeFigureOut">
              <a:rPr lang="en-CA" smtClean="0"/>
              <a:t>13/10/2016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34942BA-AAFA-4AE2-A6DB-53A159A6B492}" type="slidenum">
              <a:rPr lang="en-CA" smtClean="0"/>
              <a:t>‹#›</a:t>
            </a:fld>
            <a:endParaRPr lang="en-CA"/>
          </a:p>
        </p:txBody>
      </p:sp>
    </p:spTree>
    <p:extLst>
      <p:ext uri="{BB962C8B-B14F-4D97-AF65-F5344CB8AC3E}">
        <p14:creationId xmlns:p14="http://schemas.microsoft.com/office/powerpoint/2010/main" val="9541389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561441C-0007-4C45-B251-3EB57F3DE966}" type="datetimeFigureOut">
              <a:rPr lang="en-CA" smtClean="0"/>
              <a:t>13/10/2016</a:t>
            </a:fld>
            <a:endParaRPr lang="en-CA"/>
          </a:p>
        </p:txBody>
      </p:sp>
      <p:sp>
        <p:nvSpPr>
          <p:cNvPr id="5" name="Footer Placeholder 4"/>
          <p:cNvSpPr>
            <a:spLocks noGrp="1"/>
          </p:cNvSpPr>
          <p:nvPr>
            <p:ph type="ftr" sz="quarter" idx="11"/>
          </p:nvPr>
        </p:nvSpPr>
        <p:spPr/>
        <p:txBody>
          <a:bodyPr/>
          <a:lstStyle/>
          <a:p>
            <a:endParaRPr lang="en-CA"/>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A34942BA-AAFA-4AE2-A6DB-53A159A6B492}" type="slidenum">
              <a:rPr lang="en-CA" smtClean="0"/>
              <a:t>‹#›</a:t>
            </a:fld>
            <a:endParaRPr lang="en-CA"/>
          </a:p>
        </p:txBody>
      </p:sp>
    </p:spTree>
    <p:extLst>
      <p:ext uri="{BB962C8B-B14F-4D97-AF65-F5344CB8AC3E}">
        <p14:creationId xmlns:p14="http://schemas.microsoft.com/office/powerpoint/2010/main" val="11497180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561441C-0007-4C45-B251-3EB57F3DE966}" type="datetimeFigureOut">
              <a:rPr lang="en-CA" smtClean="0"/>
              <a:t>13/10/2016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A34942BA-AAFA-4AE2-A6DB-53A159A6B492}" type="slidenum">
              <a:rPr lang="en-CA" smtClean="0"/>
              <a:t>‹#›</a:t>
            </a:fld>
            <a:endParaRPr lang="en-CA"/>
          </a:p>
        </p:txBody>
      </p:sp>
    </p:spTree>
    <p:extLst>
      <p:ext uri="{BB962C8B-B14F-4D97-AF65-F5344CB8AC3E}">
        <p14:creationId xmlns:p14="http://schemas.microsoft.com/office/powerpoint/2010/main" val="7640232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561441C-0007-4C45-B251-3EB57F3DE966}" type="datetimeFigureOut">
              <a:rPr lang="en-CA" smtClean="0"/>
              <a:t>13/10/2016</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A34942BA-AAFA-4AE2-A6DB-53A159A6B492}" type="slidenum">
              <a:rPr lang="en-CA" smtClean="0"/>
              <a:t>‹#›</a:t>
            </a:fld>
            <a:endParaRPr lang="en-CA"/>
          </a:p>
        </p:txBody>
      </p:sp>
    </p:spTree>
    <p:extLst>
      <p:ext uri="{BB962C8B-B14F-4D97-AF65-F5344CB8AC3E}">
        <p14:creationId xmlns:p14="http://schemas.microsoft.com/office/powerpoint/2010/main" val="21122820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561441C-0007-4C45-B251-3EB57F3DE966}" type="datetimeFigureOut">
              <a:rPr lang="en-CA" smtClean="0"/>
              <a:t>13/10/2016</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A34942BA-AAFA-4AE2-A6DB-53A159A6B492}" type="slidenum">
              <a:rPr lang="en-CA" smtClean="0"/>
              <a:t>‹#›</a:t>
            </a:fld>
            <a:endParaRPr lang="en-CA"/>
          </a:p>
        </p:txBody>
      </p:sp>
    </p:spTree>
    <p:extLst>
      <p:ext uri="{BB962C8B-B14F-4D97-AF65-F5344CB8AC3E}">
        <p14:creationId xmlns:p14="http://schemas.microsoft.com/office/powerpoint/2010/main" val="2236371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61441C-0007-4C45-B251-3EB57F3DE966}" type="datetimeFigureOut">
              <a:rPr lang="en-CA" smtClean="0"/>
              <a:t>13/10/2016</a:t>
            </a:fld>
            <a:endParaRPr lang="en-CA"/>
          </a:p>
        </p:txBody>
      </p:sp>
      <p:sp>
        <p:nvSpPr>
          <p:cNvPr id="3" name="Footer Placeholder 2"/>
          <p:cNvSpPr>
            <a:spLocks noGrp="1"/>
          </p:cNvSpPr>
          <p:nvPr>
            <p:ph type="ftr" sz="quarter" idx="11"/>
          </p:nvPr>
        </p:nvSpPr>
        <p:spPr/>
        <p:txBody>
          <a:bodyPr/>
          <a:lstStyle/>
          <a:p>
            <a:endParaRPr lang="en-CA"/>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A34942BA-AAFA-4AE2-A6DB-53A159A6B492}" type="slidenum">
              <a:rPr lang="en-CA" smtClean="0"/>
              <a:t>‹#›</a:t>
            </a:fld>
            <a:endParaRPr lang="en-CA"/>
          </a:p>
        </p:txBody>
      </p:sp>
    </p:spTree>
    <p:extLst>
      <p:ext uri="{BB962C8B-B14F-4D97-AF65-F5344CB8AC3E}">
        <p14:creationId xmlns:p14="http://schemas.microsoft.com/office/powerpoint/2010/main" val="3676779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61441C-0007-4C45-B251-3EB57F3DE966}" type="datetimeFigureOut">
              <a:rPr lang="en-CA" smtClean="0"/>
              <a:t>13/10/2016</a:t>
            </a:fld>
            <a:endParaRPr lang="en-CA"/>
          </a:p>
        </p:txBody>
      </p:sp>
      <p:sp>
        <p:nvSpPr>
          <p:cNvPr id="6" name="Footer Placeholder 5"/>
          <p:cNvSpPr>
            <a:spLocks noGrp="1"/>
          </p:cNvSpPr>
          <p:nvPr>
            <p:ph type="ftr" sz="quarter" idx="11"/>
          </p:nvPr>
        </p:nvSpPr>
        <p:spPr/>
        <p:txBody>
          <a:bodyPr/>
          <a:lstStyle/>
          <a:p>
            <a:endParaRPr lang="en-CA"/>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A34942BA-AAFA-4AE2-A6DB-53A159A6B492}" type="slidenum">
              <a:rPr lang="en-CA" smtClean="0"/>
              <a:t>‹#›</a:t>
            </a:fld>
            <a:endParaRPr lang="en-CA"/>
          </a:p>
        </p:txBody>
      </p:sp>
    </p:spTree>
    <p:extLst>
      <p:ext uri="{BB962C8B-B14F-4D97-AF65-F5344CB8AC3E}">
        <p14:creationId xmlns:p14="http://schemas.microsoft.com/office/powerpoint/2010/main" val="16607570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smtClean="0"/>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61441C-0007-4C45-B251-3EB57F3DE966}" type="datetimeFigureOut">
              <a:rPr lang="en-CA" smtClean="0"/>
              <a:t>13/10/2016</a:t>
            </a:fld>
            <a:endParaRPr lang="en-CA"/>
          </a:p>
        </p:txBody>
      </p:sp>
      <p:sp>
        <p:nvSpPr>
          <p:cNvPr id="6" name="Footer Placeholder 5"/>
          <p:cNvSpPr>
            <a:spLocks noGrp="1"/>
          </p:cNvSpPr>
          <p:nvPr>
            <p:ph type="ftr" sz="quarter" idx="11"/>
          </p:nvPr>
        </p:nvSpPr>
        <p:spPr/>
        <p:txBody>
          <a:bodyPr/>
          <a:lstStyle/>
          <a:p>
            <a:endParaRPr lang="en-CA"/>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A34942BA-AAFA-4AE2-A6DB-53A159A6B492}" type="slidenum">
              <a:rPr lang="en-CA" smtClean="0"/>
              <a:t>‹#›</a:t>
            </a:fld>
            <a:endParaRPr lang="en-CA"/>
          </a:p>
        </p:txBody>
      </p:sp>
    </p:spTree>
    <p:extLst>
      <p:ext uri="{BB962C8B-B14F-4D97-AF65-F5344CB8AC3E}">
        <p14:creationId xmlns:p14="http://schemas.microsoft.com/office/powerpoint/2010/main" val="14688594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F561441C-0007-4C45-B251-3EB57F3DE966}" type="datetimeFigureOut">
              <a:rPr lang="en-CA" smtClean="0"/>
              <a:t>13/10/2016</a:t>
            </a:fld>
            <a:endParaRPr lang="en-CA"/>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CA"/>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A34942BA-AAFA-4AE2-A6DB-53A159A6B492}" type="slidenum">
              <a:rPr lang="en-CA" smtClean="0"/>
              <a:t>‹#›</a:t>
            </a:fld>
            <a:endParaRPr lang="en-CA"/>
          </a:p>
        </p:txBody>
      </p:sp>
    </p:spTree>
    <p:extLst>
      <p:ext uri="{BB962C8B-B14F-4D97-AF65-F5344CB8AC3E}">
        <p14:creationId xmlns:p14="http://schemas.microsoft.com/office/powerpoint/2010/main" val="42870043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gif"/><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1920s – Consumer Culture</a:t>
            </a:r>
            <a:endParaRPr lang="en-CA" dirty="0"/>
          </a:p>
        </p:txBody>
      </p:sp>
      <p:sp>
        <p:nvSpPr>
          <p:cNvPr id="3" name="Subtitle 2"/>
          <p:cNvSpPr>
            <a:spLocks noGrp="1"/>
          </p:cNvSpPr>
          <p:nvPr>
            <p:ph type="subTitle" idx="1"/>
          </p:nvPr>
        </p:nvSpPr>
        <p:spPr/>
        <p:txBody>
          <a:bodyPr/>
          <a:lstStyle/>
          <a:p>
            <a:r>
              <a:rPr lang="en-US" dirty="0" smtClean="0"/>
              <a:t>Fun, Games and Attitudes</a:t>
            </a:r>
            <a:endParaRPr lang="en-CA" dirty="0"/>
          </a:p>
        </p:txBody>
      </p:sp>
    </p:spTree>
    <p:extLst>
      <p:ext uri="{BB962C8B-B14F-4D97-AF65-F5344CB8AC3E}">
        <p14:creationId xmlns:p14="http://schemas.microsoft.com/office/powerpoint/2010/main" val="1166523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Women in Sport</a:t>
            </a:r>
            <a:endParaRPr lang="en-CA" dirty="0"/>
          </a:p>
        </p:txBody>
      </p:sp>
      <p:sp>
        <p:nvSpPr>
          <p:cNvPr id="3" name="Content Placeholder 2"/>
          <p:cNvSpPr>
            <a:spLocks noGrp="1"/>
          </p:cNvSpPr>
          <p:nvPr>
            <p:ph idx="1"/>
          </p:nvPr>
        </p:nvSpPr>
        <p:spPr>
          <a:xfrm>
            <a:off x="243839" y="2603500"/>
            <a:ext cx="7513319" cy="3416300"/>
          </a:xfrm>
        </p:spPr>
        <p:txBody>
          <a:bodyPr>
            <a:noAutofit/>
          </a:bodyPr>
          <a:lstStyle/>
          <a:p>
            <a:r>
              <a:rPr lang="en-US" sz="2200" dirty="0" smtClean="0"/>
              <a:t>Women too managed to take advantage of the increased disposable income and more free time. In 1928 women were allowed to compete in Track and Field at the Olympics for the first time, we even pulled off a gold medal at the 400-m relay race.</a:t>
            </a:r>
          </a:p>
          <a:p>
            <a:r>
              <a:rPr lang="en-US" sz="2200" dirty="0" smtClean="0"/>
              <a:t>Women’s basketball gained international attention and the </a:t>
            </a:r>
            <a:r>
              <a:rPr lang="en-US" sz="2200" i="1" dirty="0" smtClean="0"/>
              <a:t>Edmonton Grads </a:t>
            </a:r>
            <a:r>
              <a:rPr lang="en-US" sz="2200" dirty="0" smtClean="0"/>
              <a:t>are still recognized as one of the sports most dominate teams.</a:t>
            </a:r>
            <a:endParaRPr lang="en-CA" sz="2200" dirty="0"/>
          </a:p>
        </p:txBody>
      </p:sp>
      <p:pic>
        <p:nvPicPr>
          <p:cNvPr id="7170" name="Picture 2" descr="From left, Canada's Florence Bell, Myrtle Cook, Ethel Smith and Fanny (Bobbie) Rosenfeld won the 4x100-metre relay in 19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7159" y="2545365"/>
            <a:ext cx="4030345" cy="34744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65998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Women in Sport</a:t>
            </a:r>
            <a:endParaRPr lang="en-CA" dirty="0"/>
          </a:p>
        </p:txBody>
      </p:sp>
      <p:sp>
        <p:nvSpPr>
          <p:cNvPr id="3" name="Content Placeholder 2"/>
          <p:cNvSpPr>
            <a:spLocks noGrp="1"/>
          </p:cNvSpPr>
          <p:nvPr>
            <p:ph idx="1"/>
          </p:nvPr>
        </p:nvSpPr>
        <p:spPr>
          <a:xfrm>
            <a:off x="1021080" y="2374900"/>
            <a:ext cx="9797733" cy="3416300"/>
          </a:xfrm>
        </p:spPr>
        <p:txBody>
          <a:bodyPr>
            <a:normAutofit/>
          </a:bodyPr>
          <a:lstStyle/>
          <a:p>
            <a:r>
              <a:rPr lang="en-US" sz="2400" dirty="0" smtClean="0"/>
              <a:t>Despite incredible performances by Canadian women at home and abroad it was still a struggle for female athletes. </a:t>
            </a:r>
          </a:p>
          <a:p>
            <a:r>
              <a:rPr lang="en-US" sz="2400" dirty="0" smtClean="0"/>
              <a:t>Many rules and regulations were different from men’s rules and it was often considered unhealthy for women to exert themselves as much as men.</a:t>
            </a:r>
            <a:endParaRPr lang="en-CA" sz="2400" dirty="0"/>
          </a:p>
        </p:txBody>
      </p:sp>
      <p:pic>
        <p:nvPicPr>
          <p:cNvPr id="8196" name="Picture 4" descr="Image result for lucy charlie footb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5262" y="4152046"/>
            <a:ext cx="3761105" cy="23334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29460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Changing and Conflicting Attitudes</a:t>
            </a:r>
            <a:endParaRPr lang="en-CA" dirty="0"/>
          </a:p>
        </p:txBody>
      </p:sp>
      <p:sp>
        <p:nvSpPr>
          <p:cNvPr id="3" name="Content Placeholder 2"/>
          <p:cNvSpPr>
            <a:spLocks noGrp="1"/>
          </p:cNvSpPr>
          <p:nvPr>
            <p:ph idx="1"/>
          </p:nvPr>
        </p:nvSpPr>
        <p:spPr>
          <a:xfrm>
            <a:off x="5958840" y="2603500"/>
            <a:ext cx="5471160" cy="3416300"/>
          </a:xfrm>
        </p:spPr>
        <p:txBody>
          <a:bodyPr>
            <a:normAutofit/>
          </a:bodyPr>
          <a:lstStyle/>
          <a:p>
            <a:r>
              <a:rPr lang="en-US" sz="2400" dirty="0" smtClean="0"/>
              <a:t>Nightclubs became popular in the 1920s too. The clubs were places where people could relax, drink, smoke, listen to live music, and dance.  These clubs were a reflection on the new attitudes of the day.</a:t>
            </a:r>
            <a:endParaRPr lang="en-CA" sz="2400" dirty="0"/>
          </a:p>
        </p:txBody>
      </p:sp>
      <p:pic>
        <p:nvPicPr>
          <p:cNvPr id="9218" name="Picture 2" descr="Image result for nightclubs in 1920s cana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4954" y="2455227"/>
            <a:ext cx="4609049" cy="37128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58893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a:xfrm>
            <a:off x="331994" y="2212974"/>
            <a:ext cx="11250406" cy="3416300"/>
          </a:xfrm>
        </p:spPr>
        <p:txBody>
          <a:bodyPr>
            <a:normAutofit/>
          </a:bodyPr>
          <a:lstStyle/>
          <a:p>
            <a:r>
              <a:rPr lang="en-US" sz="2200" dirty="0" smtClean="0"/>
              <a:t>While many young people embraced this new lifestyle many others were appalled at the behaviors that went on; women were partaking in traditional male activities like smoking and drinking alcohol.</a:t>
            </a:r>
          </a:p>
          <a:p>
            <a:r>
              <a:rPr lang="en-US" sz="2200" dirty="0" smtClean="0"/>
              <a:t>Fashion changed a great deal as well, women’s hairstyle went up and so did their hemlines. Men started to wear baggy pants and knickers, hats and bowties. </a:t>
            </a:r>
            <a:endParaRPr lang="en-CA" sz="2200" dirty="0"/>
          </a:p>
        </p:txBody>
      </p:sp>
      <p:pic>
        <p:nvPicPr>
          <p:cNvPr id="10242" name="Picture 2" descr="Image result for style in 1920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6730" y="4400549"/>
            <a:ext cx="3524250" cy="2457451"/>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Image result for mens style in 1920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80960" y="4400549"/>
            <a:ext cx="2987040" cy="2411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77449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to Complete</a:t>
            </a:r>
            <a:endParaRPr lang="en-CA" dirty="0"/>
          </a:p>
        </p:txBody>
      </p:sp>
      <p:sp>
        <p:nvSpPr>
          <p:cNvPr id="3" name="Content Placeholder 2"/>
          <p:cNvSpPr>
            <a:spLocks noGrp="1"/>
          </p:cNvSpPr>
          <p:nvPr>
            <p:ph idx="1"/>
          </p:nvPr>
        </p:nvSpPr>
        <p:spPr>
          <a:xfrm>
            <a:off x="1154954" y="2603500"/>
            <a:ext cx="10244566" cy="3416300"/>
          </a:xfrm>
        </p:spPr>
        <p:txBody>
          <a:bodyPr>
            <a:normAutofit/>
          </a:bodyPr>
          <a:lstStyle/>
          <a:p>
            <a:r>
              <a:rPr lang="en-US" sz="2000" dirty="0" smtClean="0"/>
              <a:t>What </a:t>
            </a:r>
            <a:r>
              <a:rPr lang="en-US" sz="2000" i="1" u="sng" dirty="0" smtClean="0"/>
              <a:t>cause and consequences </a:t>
            </a:r>
            <a:r>
              <a:rPr lang="en-US" sz="2000" dirty="0" smtClean="0"/>
              <a:t>can you find with the 1920s Consumer Culture.</a:t>
            </a:r>
          </a:p>
          <a:p>
            <a:endParaRPr lang="en-US" sz="2000" dirty="0" smtClean="0"/>
          </a:p>
          <a:p>
            <a:r>
              <a:rPr lang="en-US" sz="2000" dirty="0" smtClean="0"/>
              <a:t> What is the </a:t>
            </a:r>
            <a:r>
              <a:rPr lang="en-US" sz="2000" i="1" u="sng" dirty="0" smtClean="0"/>
              <a:t>historical significance </a:t>
            </a:r>
            <a:r>
              <a:rPr lang="en-US" sz="2000" dirty="0" smtClean="0"/>
              <a:t>of the information just presented? Why is it important to understand?</a:t>
            </a:r>
          </a:p>
          <a:p>
            <a:endParaRPr lang="en-US" sz="2000" dirty="0" smtClean="0"/>
          </a:p>
          <a:p>
            <a:r>
              <a:rPr lang="en-US" sz="2000" dirty="0" smtClean="0"/>
              <a:t>What impact does this lesson have on us today?</a:t>
            </a:r>
            <a:endParaRPr lang="en-CA" sz="2000" dirty="0"/>
          </a:p>
        </p:txBody>
      </p:sp>
    </p:spTree>
    <p:extLst>
      <p:ext uri="{BB962C8B-B14F-4D97-AF65-F5344CB8AC3E}">
        <p14:creationId xmlns:p14="http://schemas.microsoft.com/office/powerpoint/2010/main" val="5975306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Pre-Lesson Activity</a:t>
            </a:r>
            <a:endParaRPr lang="en-CA" dirty="0"/>
          </a:p>
        </p:txBody>
      </p:sp>
      <p:sp>
        <p:nvSpPr>
          <p:cNvPr id="3" name="Content Placeholder 2"/>
          <p:cNvSpPr>
            <a:spLocks noGrp="1"/>
          </p:cNvSpPr>
          <p:nvPr>
            <p:ph idx="1"/>
          </p:nvPr>
        </p:nvSpPr>
        <p:spPr>
          <a:xfrm>
            <a:off x="1154955" y="2603500"/>
            <a:ext cx="7652870" cy="3416300"/>
          </a:xfrm>
        </p:spPr>
        <p:txBody>
          <a:bodyPr>
            <a:normAutofit/>
          </a:bodyPr>
          <a:lstStyle/>
          <a:p>
            <a:r>
              <a:rPr lang="en-US" sz="2400" dirty="0" smtClean="0"/>
              <a:t>In your notebook, write out your “Christmas wish list”. Keep it </a:t>
            </a:r>
            <a:r>
              <a:rPr lang="en-US" sz="2400" i="1" dirty="0" smtClean="0"/>
              <a:t>realistic</a:t>
            </a:r>
            <a:r>
              <a:rPr lang="en-US" sz="2400" dirty="0" smtClean="0"/>
              <a:t> but pic at least 10-15 items that you would like to get.</a:t>
            </a:r>
          </a:p>
          <a:p>
            <a:endParaRPr lang="en-US" sz="2400" dirty="0"/>
          </a:p>
          <a:p>
            <a:r>
              <a:rPr lang="en-US" sz="2400" dirty="0" smtClean="0"/>
              <a:t>Now identify which items are a “want” and which items are a “need”.</a:t>
            </a:r>
          </a:p>
          <a:p>
            <a:r>
              <a:rPr lang="en-US" sz="2400" dirty="0" smtClean="0"/>
              <a:t>What did you notice?</a:t>
            </a:r>
            <a:endParaRPr lang="en-CA" sz="2400" dirty="0"/>
          </a:p>
        </p:txBody>
      </p:sp>
      <p:pic>
        <p:nvPicPr>
          <p:cNvPr id="2050" name="Picture 2" descr="Image result for wish li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36504" y="2406650"/>
            <a:ext cx="28575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7722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Consumer Culture</a:t>
            </a:r>
            <a:endParaRPr lang="en-CA" dirty="0"/>
          </a:p>
        </p:txBody>
      </p:sp>
      <p:sp>
        <p:nvSpPr>
          <p:cNvPr id="3" name="Content Placeholder 2"/>
          <p:cNvSpPr>
            <a:spLocks noGrp="1"/>
          </p:cNvSpPr>
          <p:nvPr>
            <p:ph idx="1"/>
          </p:nvPr>
        </p:nvSpPr>
        <p:spPr>
          <a:xfrm>
            <a:off x="1154954" y="2603500"/>
            <a:ext cx="6805705" cy="3416300"/>
          </a:xfrm>
        </p:spPr>
        <p:txBody>
          <a:bodyPr>
            <a:normAutofit/>
          </a:bodyPr>
          <a:lstStyle/>
          <a:p>
            <a:r>
              <a:rPr lang="en-US" sz="2400" dirty="0" smtClean="0"/>
              <a:t>In 1920s Canada the </a:t>
            </a:r>
            <a:r>
              <a:rPr lang="en-US" sz="2400" dirty="0"/>
              <a:t>economy </a:t>
            </a:r>
            <a:r>
              <a:rPr lang="en-US" sz="2400" dirty="0" smtClean="0"/>
              <a:t>was </a:t>
            </a:r>
            <a:r>
              <a:rPr lang="en-US" sz="2400" dirty="0"/>
              <a:t>focused on the selling of consumer goods and the spending of consumer money</a:t>
            </a:r>
            <a:r>
              <a:rPr lang="en-US" sz="2400" dirty="0" smtClean="0"/>
              <a:t>.</a:t>
            </a:r>
          </a:p>
          <a:p>
            <a:endParaRPr lang="en-US" sz="2400" dirty="0" smtClean="0"/>
          </a:p>
          <a:p>
            <a:r>
              <a:rPr lang="en-US" sz="2400" dirty="0"/>
              <a:t>A significant part of consumer culture is an emphasis on </a:t>
            </a:r>
            <a:r>
              <a:rPr lang="en-US" sz="2400" u="sng" dirty="0"/>
              <a:t>lifestyle</a:t>
            </a:r>
            <a:r>
              <a:rPr lang="en-US" sz="2400" dirty="0"/>
              <a:t> and using </a:t>
            </a:r>
            <a:r>
              <a:rPr lang="en-US" sz="2400" u="sng" dirty="0"/>
              <a:t>material goods</a:t>
            </a:r>
            <a:r>
              <a:rPr lang="en-US" sz="2400" dirty="0"/>
              <a:t> to attain happiness and satisfaction.</a:t>
            </a:r>
            <a:endParaRPr lang="en-CA" sz="2400" dirty="0"/>
          </a:p>
        </p:txBody>
      </p:sp>
      <p:pic>
        <p:nvPicPr>
          <p:cNvPr id="1026" name="Picture 2" descr="http://www.d.umn.edu/cla/faculty/tbacig/studproj/is3099/jazzcult/20sjazz/covermediu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48246" y="2474259"/>
            <a:ext cx="2717913" cy="3894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1842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Consumer Culture </a:t>
            </a:r>
            <a:r>
              <a:rPr lang="en-US" dirty="0" err="1" smtClean="0"/>
              <a:t>Cont</a:t>
            </a:r>
            <a:r>
              <a:rPr lang="en-US" dirty="0" smtClean="0"/>
              <a:t>…</a:t>
            </a:r>
            <a:endParaRPr lang="en-CA" dirty="0"/>
          </a:p>
        </p:txBody>
      </p:sp>
      <p:sp>
        <p:nvSpPr>
          <p:cNvPr id="3" name="Content Placeholder 2"/>
          <p:cNvSpPr>
            <a:spLocks noGrp="1"/>
          </p:cNvSpPr>
          <p:nvPr>
            <p:ph idx="1"/>
          </p:nvPr>
        </p:nvSpPr>
        <p:spPr>
          <a:xfrm>
            <a:off x="617072" y="2348006"/>
            <a:ext cx="8825659" cy="3416300"/>
          </a:xfrm>
        </p:spPr>
        <p:txBody>
          <a:bodyPr>
            <a:normAutofit/>
          </a:bodyPr>
          <a:lstStyle/>
          <a:p>
            <a:r>
              <a:rPr lang="en-US" sz="2400" dirty="0" smtClean="0"/>
              <a:t>Consumer Culture focused on </a:t>
            </a:r>
            <a:r>
              <a:rPr lang="en-US" sz="2400" dirty="0" smtClean="0">
                <a:solidFill>
                  <a:srgbClr val="FF0000"/>
                </a:solidFill>
              </a:rPr>
              <a:t>pleasure</a:t>
            </a:r>
            <a:r>
              <a:rPr lang="en-US" sz="2400" dirty="0" smtClean="0"/>
              <a:t>, </a:t>
            </a:r>
            <a:r>
              <a:rPr lang="en-US" sz="2400" dirty="0" smtClean="0">
                <a:solidFill>
                  <a:srgbClr val="FF0000"/>
                </a:solidFill>
              </a:rPr>
              <a:t>image</a:t>
            </a:r>
            <a:r>
              <a:rPr lang="en-US" sz="2400" dirty="0" smtClean="0"/>
              <a:t>, </a:t>
            </a:r>
            <a:r>
              <a:rPr lang="en-US" sz="2400" dirty="0" smtClean="0">
                <a:solidFill>
                  <a:srgbClr val="FF0000"/>
                </a:solidFill>
              </a:rPr>
              <a:t>social</a:t>
            </a:r>
            <a:r>
              <a:rPr lang="en-US" sz="2400" dirty="0" smtClean="0"/>
              <a:t> </a:t>
            </a:r>
            <a:r>
              <a:rPr lang="en-US" sz="2400" dirty="0" smtClean="0">
                <a:solidFill>
                  <a:srgbClr val="FF0000"/>
                </a:solidFill>
              </a:rPr>
              <a:t>status</a:t>
            </a:r>
            <a:r>
              <a:rPr lang="en-US" sz="2400" dirty="0" smtClean="0"/>
              <a:t> and </a:t>
            </a:r>
            <a:r>
              <a:rPr lang="en-US" sz="2400" dirty="0" smtClean="0">
                <a:solidFill>
                  <a:srgbClr val="FF0000"/>
                </a:solidFill>
              </a:rPr>
              <a:t>obtaining objects</a:t>
            </a:r>
            <a:r>
              <a:rPr lang="en-US" sz="2400" dirty="0" smtClean="0"/>
              <a:t>.</a:t>
            </a:r>
          </a:p>
          <a:p>
            <a:r>
              <a:rPr lang="en-US" sz="2400" dirty="0" smtClean="0"/>
              <a:t>Are you a part of this consumer culture?</a:t>
            </a:r>
            <a:endParaRPr lang="en-US" sz="2400" dirty="0"/>
          </a:p>
          <a:p>
            <a:endParaRPr lang="en-US" sz="2400" dirty="0" smtClean="0"/>
          </a:p>
          <a:p>
            <a:endParaRPr lang="en-US" sz="2400" dirty="0" smtClean="0"/>
          </a:p>
          <a:p>
            <a:endParaRPr lang="en-US" sz="2400" dirty="0" smtClean="0"/>
          </a:p>
          <a:p>
            <a:pPr marL="0" indent="0">
              <a:buNone/>
            </a:pPr>
            <a:r>
              <a:rPr lang="en-US" sz="2400" b="1" dirty="0" smtClean="0"/>
              <a:t>		The </a:t>
            </a:r>
            <a:r>
              <a:rPr lang="en-US" sz="2400" b="1" dirty="0" smtClean="0"/>
              <a:t>Cycle of Economic Prosperity </a:t>
            </a:r>
          </a:p>
          <a:p>
            <a:endParaRPr lang="en-US" sz="2400" dirty="0" smtClean="0"/>
          </a:p>
          <a:p>
            <a:endParaRPr lang="en-CA" sz="2400" dirty="0"/>
          </a:p>
        </p:txBody>
      </p:sp>
      <p:graphicFrame>
        <p:nvGraphicFramePr>
          <p:cNvPr id="4" name="Diagram 3"/>
          <p:cNvGraphicFramePr/>
          <p:nvPr>
            <p:extLst>
              <p:ext uri="{D42A27DB-BD31-4B8C-83A1-F6EECF244321}">
                <p14:modId xmlns:p14="http://schemas.microsoft.com/office/powerpoint/2010/main" val="3774792386"/>
              </p:ext>
            </p:extLst>
          </p:nvPr>
        </p:nvGraphicFramePr>
        <p:xfrm>
          <a:off x="5959801" y="2912991"/>
          <a:ext cx="6617730" cy="37164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837169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pic>
        <p:nvPicPr>
          <p:cNvPr id="11266" name="Picture 2" descr="Image result for ads from the 1920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1775" y="392528"/>
            <a:ext cx="4797425" cy="10185302"/>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Image result for ads from the 1920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76312" y="0"/>
            <a:ext cx="3429000" cy="4362451"/>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Image result for ads from the 1920s"/>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bwMode="auto">
          <a:xfrm>
            <a:off x="8392698" y="-32132"/>
            <a:ext cx="3047337" cy="4695671"/>
          </a:xfrm>
          <a:prstGeom prst="rect">
            <a:avLst/>
          </a:prstGeom>
          <a:noFill/>
          <a:extLst>
            <a:ext uri="{909E8E84-426E-40DD-AFC4-6F175D3DCCD1}">
              <a14:hiddenFill xmlns:a14="http://schemas.microsoft.com/office/drawing/2010/main">
                <a:solidFill>
                  <a:srgbClr val="FFFFFF"/>
                </a:solidFill>
              </a14:hiddenFill>
            </a:ext>
          </a:extLst>
        </p:spPr>
      </p:pic>
      <p:pic>
        <p:nvPicPr>
          <p:cNvPr id="11272" name="Picture 8" descr="Image result for ads from the 1920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52423" y="3652203"/>
            <a:ext cx="4029075" cy="3629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87375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Leisure</a:t>
            </a:r>
            <a:endParaRPr lang="en-CA" dirty="0"/>
          </a:p>
        </p:txBody>
      </p:sp>
      <p:sp>
        <p:nvSpPr>
          <p:cNvPr id="3" name="Content Placeholder 2"/>
          <p:cNvSpPr>
            <a:spLocks noGrp="1"/>
          </p:cNvSpPr>
          <p:nvPr>
            <p:ph idx="1"/>
          </p:nvPr>
        </p:nvSpPr>
        <p:spPr>
          <a:xfrm>
            <a:off x="5836920" y="2520699"/>
            <a:ext cx="6170613" cy="3997957"/>
          </a:xfrm>
        </p:spPr>
        <p:txBody>
          <a:bodyPr>
            <a:normAutofit/>
          </a:bodyPr>
          <a:lstStyle/>
          <a:p>
            <a:r>
              <a:rPr lang="en-US" sz="2400" dirty="0" smtClean="0"/>
              <a:t>The 1920s was a time when leisure activities was enriched through the inventions of the radio and television</a:t>
            </a:r>
            <a:r>
              <a:rPr lang="en-US" sz="2400" dirty="0" smtClean="0"/>
              <a:t>.</a:t>
            </a:r>
          </a:p>
          <a:p>
            <a:endParaRPr lang="en-US" sz="2400" dirty="0" smtClean="0"/>
          </a:p>
          <a:p>
            <a:r>
              <a:rPr lang="en-US" sz="2400" dirty="0" smtClean="0"/>
              <a:t>Early radios and TVs were not the greatest quality and but they were high in demand in the 1920s consumer age.</a:t>
            </a:r>
            <a:endParaRPr lang="en-CA" sz="2400" dirty="0"/>
          </a:p>
        </p:txBody>
      </p:sp>
      <p:pic>
        <p:nvPicPr>
          <p:cNvPr id="3074" name="Picture 2" descr="Image result for radio 1920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455" y="2520699"/>
            <a:ext cx="4690745" cy="30080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17024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rog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1415" y="3192780"/>
            <a:ext cx="3810000" cy="21431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Leisure</a:t>
            </a:r>
            <a:endParaRPr lang="en-CA" dirty="0"/>
          </a:p>
        </p:txBody>
      </p:sp>
      <p:sp>
        <p:nvSpPr>
          <p:cNvPr id="3" name="Content Placeholder 2"/>
          <p:cNvSpPr>
            <a:spLocks noGrp="1"/>
          </p:cNvSpPr>
          <p:nvPr>
            <p:ph idx="1"/>
          </p:nvPr>
        </p:nvSpPr>
        <p:spPr>
          <a:xfrm>
            <a:off x="548640" y="2329180"/>
            <a:ext cx="10957560" cy="4208780"/>
          </a:xfrm>
        </p:spPr>
        <p:txBody>
          <a:bodyPr>
            <a:normAutofit/>
          </a:bodyPr>
          <a:lstStyle/>
          <a:p>
            <a:r>
              <a:rPr lang="en-US" sz="2400" dirty="0" smtClean="0"/>
              <a:t>In 1925, Ted Rogers, a Canadian engineer, invented an electric radio that replaced the cumbersome battery powered radios and they soon began broadcasting news, music and other entertainment wirelessly through the air.</a:t>
            </a:r>
          </a:p>
          <a:p>
            <a:endParaRPr lang="en-US" sz="2400" dirty="0" smtClean="0"/>
          </a:p>
          <a:p>
            <a:endParaRPr lang="en-US" sz="2400" dirty="0" smtClean="0"/>
          </a:p>
          <a:p>
            <a:r>
              <a:rPr lang="en-US" sz="2400" dirty="0" smtClean="0"/>
              <a:t>This new invention allowed music to spread from household to household, the jazz music was especially important as it enhanced the flapper lifestyle. </a:t>
            </a:r>
            <a:endParaRPr lang="en-CA" sz="2400" dirty="0"/>
          </a:p>
        </p:txBody>
      </p:sp>
    </p:spTree>
    <p:extLst>
      <p:ext uri="{BB962C8B-B14F-4D97-AF65-F5344CB8AC3E}">
        <p14:creationId xmlns:p14="http://schemas.microsoft.com/office/powerpoint/2010/main" val="26201594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Film</a:t>
            </a:r>
            <a:endParaRPr lang="en-CA" dirty="0"/>
          </a:p>
        </p:txBody>
      </p:sp>
      <p:sp>
        <p:nvSpPr>
          <p:cNvPr id="3" name="Content Placeholder 2"/>
          <p:cNvSpPr>
            <a:spLocks noGrp="1"/>
          </p:cNvSpPr>
          <p:nvPr>
            <p:ph idx="1"/>
          </p:nvPr>
        </p:nvSpPr>
        <p:spPr>
          <a:xfrm>
            <a:off x="228600" y="2603500"/>
            <a:ext cx="7360921" cy="3919220"/>
          </a:xfrm>
        </p:spPr>
        <p:txBody>
          <a:bodyPr>
            <a:normAutofit/>
          </a:bodyPr>
          <a:lstStyle/>
          <a:p>
            <a:r>
              <a:rPr lang="en-US" sz="2400" dirty="0" smtClean="0"/>
              <a:t>Silent movies were also a popular form of entertainment and many Canadians were swept up in the Hollywood lifestyle. </a:t>
            </a:r>
          </a:p>
          <a:p>
            <a:endParaRPr lang="en-US" sz="2400" dirty="0"/>
          </a:p>
          <a:p>
            <a:r>
              <a:rPr lang="en-US" sz="2400" dirty="0" smtClean="0"/>
              <a:t>Mary Pickford, Queen of the Silent Film, was a Toronto born actress who managed to make it big in the USA. She stared in many “talkies” later in the 1930s when movies with sound were created.</a:t>
            </a:r>
            <a:endParaRPr lang="en-CA" sz="2400" dirty="0"/>
          </a:p>
        </p:txBody>
      </p:sp>
      <p:pic>
        <p:nvPicPr>
          <p:cNvPr id="5122" name="Picture 2" descr="Image result for mary pickfo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3292" y="1987549"/>
            <a:ext cx="3486150" cy="4648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07352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Sports in 1920s</a:t>
            </a:r>
            <a:endParaRPr lang="en-CA" dirty="0"/>
          </a:p>
        </p:txBody>
      </p:sp>
      <p:sp>
        <p:nvSpPr>
          <p:cNvPr id="3" name="Content Placeholder 2"/>
          <p:cNvSpPr>
            <a:spLocks noGrp="1"/>
          </p:cNvSpPr>
          <p:nvPr>
            <p:ph idx="1"/>
          </p:nvPr>
        </p:nvSpPr>
        <p:spPr>
          <a:xfrm>
            <a:off x="474337" y="2252980"/>
            <a:ext cx="11095998" cy="3416300"/>
          </a:xfrm>
        </p:spPr>
        <p:txBody>
          <a:bodyPr>
            <a:normAutofit/>
          </a:bodyPr>
          <a:lstStyle/>
          <a:p>
            <a:r>
              <a:rPr lang="en-US" sz="2200" dirty="0" smtClean="0"/>
              <a:t>With the economic  prosperity in the 1920s Canadians had more money to spend on attending sports events like hockey, football, baseball and boxing.</a:t>
            </a:r>
          </a:p>
          <a:p>
            <a:r>
              <a:rPr lang="en-US" sz="2200" dirty="0" smtClean="0"/>
              <a:t>Shorter working hours allowed people to spend more money and participate in these events. </a:t>
            </a:r>
            <a:endParaRPr lang="en-CA" sz="2200" dirty="0"/>
          </a:p>
        </p:txBody>
      </p:sp>
      <p:pic>
        <p:nvPicPr>
          <p:cNvPr id="6146" name="Picture 2" descr="http://assets.sbnation.com/imported_assets/51291/1923_team_sm.jpg?_ga=1.85227357.579935748.147622955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60335" y="3809999"/>
            <a:ext cx="3810000" cy="3048001"/>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Image result for sports in canada 1920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69554" y="3809999"/>
            <a:ext cx="3523726" cy="28150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614149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307</TotalTime>
  <Words>785</Words>
  <Application>Microsoft Office PowerPoint</Application>
  <PresentationFormat>Widescreen</PresentationFormat>
  <Paragraphs>72</Paragraphs>
  <Slides>14</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Century Gothic</vt:lpstr>
      <vt:lpstr>Wingdings 3</vt:lpstr>
      <vt:lpstr>Ion Boardroom</vt:lpstr>
      <vt:lpstr>1920s – Consumer Culture</vt:lpstr>
      <vt:lpstr>Pre-Lesson Activity</vt:lpstr>
      <vt:lpstr>Consumer Culture</vt:lpstr>
      <vt:lpstr>Consumer Culture Cont…</vt:lpstr>
      <vt:lpstr>PowerPoint Presentation</vt:lpstr>
      <vt:lpstr>Leisure</vt:lpstr>
      <vt:lpstr>Leisure</vt:lpstr>
      <vt:lpstr>Film</vt:lpstr>
      <vt:lpstr>Sports in 1920s</vt:lpstr>
      <vt:lpstr>Women in Sport</vt:lpstr>
      <vt:lpstr>Women in Sport</vt:lpstr>
      <vt:lpstr>Changing and Conflicting Attitudes</vt:lpstr>
      <vt:lpstr>PowerPoint Presentation</vt:lpstr>
      <vt:lpstr>Questions to Complete</vt:lpstr>
    </vt:vector>
  </TitlesOfParts>
  <Company>Province of New Brunswick - Department of Education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1920s</dc:title>
  <dc:creator>Champion, Andrew    (ASD-W)</dc:creator>
  <cp:lastModifiedBy>Champion, Andrew    (ASD-W)</cp:lastModifiedBy>
  <cp:revision>21</cp:revision>
  <cp:lastPrinted>2016-10-13T11:07:07Z</cp:lastPrinted>
  <dcterms:created xsi:type="dcterms:W3CDTF">2016-10-11T22:22:16Z</dcterms:created>
  <dcterms:modified xsi:type="dcterms:W3CDTF">2016-10-13T14:01:49Z</dcterms:modified>
</cp:coreProperties>
</file>