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70" r:id="rId3"/>
    <p:sldId id="257" r:id="rId4"/>
    <p:sldId id="260" r:id="rId5"/>
    <p:sldId id="259" r:id="rId6"/>
    <p:sldId id="258" r:id="rId7"/>
    <p:sldId id="262" r:id="rId8"/>
    <p:sldId id="264" r:id="rId9"/>
    <p:sldId id="263" r:id="rId10"/>
    <p:sldId id="261" r:id="rId11"/>
    <p:sldId id="265" r:id="rId12"/>
    <p:sldId id="266" r:id="rId13"/>
    <p:sldId id="267" r:id="rId14"/>
    <p:sldId id="269" r:id="rId15"/>
    <p:sldId id="26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54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34F37E85-0362-446D-8D9C-6C3AE8304CA6}" type="datetimeFigureOut">
              <a:rPr lang="en-US" smtClean="0"/>
              <a:t>2/19/2014</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2828690A-DFB2-4ADB-A1FF-BB3CE467FF1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4F37E85-0362-446D-8D9C-6C3AE8304CA6}" type="datetimeFigureOut">
              <a:rPr lang="en-US" smtClean="0"/>
              <a:t>2/19/2014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828690A-DFB2-4ADB-A1FF-BB3CE467FF1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34F37E85-0362-446D-8D9C-6C3AE8304CA6}" type="datetimeFigureOut">
              <a:rPr lang="en-US" smtClean="0"/>
              <a:t>2/19/2014</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2828690A-DFB2-4ADB-A1FF-BB3CE467FF1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4F37E85-0362-446D-8D9C-6C3AE8304CA6}" type="datetimeFigureOut">
              <a:rPr lang="en-US" smtClean="0"/>
              <a:t>2/19/2014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828690A-DFB2-4ADB-A1FF-BB3CE467FF1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34F37E85-0362-446D-8D9C-6C3AE8304CA6}" type="datetimeFigureOut">
              <a:rPr lang="en-US" smtClean="0"/>
              <a:t>2/19/2014</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2828690A-DFB2-4ADB-A1FF-BB3CE467FF1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4F37E85-0362-446D-8D9C-6C3AE8304CA6}" type="datetimeFigureOut">
              <a:rPr lang="en-US" smtClean="0"/>
              <a:t>2/19/2014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828690A-DFB2-4ADB-A1FF-BB3CE467FF1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4F37E85-0362-446D-8D9C-6C3AE8304CA6}" type="datetimeFigureOut">
              <a:rPr lang="en-US" smtClean="0"/>
              <a:t>2/19/2014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2828690A-DFB2-4ADB-A1FF-BB3CE467FF1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34F37E85-0362-446D-8D9C-6C3AE8304CA6}" type="datetimeFigureOut">
              <a:rPr lang="en-US" smtClean="0"/>
              <a:t>2/19/2014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2828690A-DFB2-4ADB-A1FF-BB3CE467FF1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34F37E85-0362-446D-8D9C-6C3AE8304CA6}" type="datetimeFigureOut">
              <a:rPr lang="en-US" smtClean="0"/>
              <a:t>2/19/2014</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2828690A-DFB2-4ADB-A1FF-BB3CE467FF1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4F37E85-0362-446D-8D9C-6C3AE8304CA6}" type="datetimeFigureOut">
              <a:rPr lang="en-US" smtClean="0"/>
              <a:t>2/19/2014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828690A-DFB2-4ADB-A1FF-BB3CE467FF1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34F37E85-0362-446D-8D9C-6C3AE8304CA6}" type="datetimeFigureOut">
              <a:rPr lang="en-US" smtClean="0"/>
              <a:t>2/19/2014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828690A-DFB2-4ADB-A1FF-BB3CE467FF12}" type="slidenum">
              <a:rPr lang="en-US" smtClean="0"/>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34F37E85-0362-446D-8D9C-6C3AE8304CA6}" type="datetimeFigureOut">
              <a:rPr lang="en-US" smtClean="0"/>
              <a:t>2/19/2014</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2828690A-DFB2-4ADB-A1FF-BB3CE467FF1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ca/url?sa=i&amp;rct=j&amp;q=&amp;esrc=s&amp;frm=1&amp;source=images&amp;cd=&amp;cad=rja&amp;docid=s3H5JiNgZjMOBM&amp;tbnid=4GjSox7QF4E6mM:&amp;ved=0CAUQjRw&amp;url=http://www.microbiologyonline.org.uk/about-microbiology/introducing-microbes/fungi&amp;ei=gVECU7ucIISs2wWst4DYBA&amp;psig=AFQjCNHu7ue9BijwwTp6KZoSg-y1-Gl96A&amp;ust=1392747179790977"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a/url?sa=i&amp;rct=j&amp;q=&amp;esrc=s&amp;frm=1&amp;source=images&amp;cd=&amp;cad=rja&amp;docid=CVSEhp5u7iP8nM&amp;tbnid=W3xWOyzLkDiwtM:&amp;ved=0CAUQjRw&amp;url=http://chuys.blogspot.com/2008/01/how-to-propagate-spider-plant.html&amp;ei=MFICU9P_O8LI2AW0zIGoDg&amp;psig=AFQjCNHYyZIfRjSOPZ7hCp7VTxZq8HVslg&amp;ust=1392747411554383"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a/url?sa=i&amp;rct=j&amp;q=&amp;esrc=s&amp;frm=1&amp;source=images&amp;cd=&amp;cad=rja&amp;docid=WV7FdJ1Vy_jLhM&amp;tbnid=6ckWIjTM1B0eOM:&amp;ved=0CAUQjRw&amp;url=http://www.ucsf.edu/news/2013/07/107566/stem-cell-discovery-furthers-research-cell-based-therapy-and-cancer&amp;ei=g1UCU_jJA8K82wXTroDYBw&amp;bvm=bv.61535280,d.b2I&amp;psig=AFQjCNHzQYO-pnIoPmCR9fq4uQamxNOlfQ&amp;ust=1392748264858621"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google.ca/url?sa=i&amp;rct=j&amp;q=&amp;esrc=s&amp;frm=1&amp;source=images&amp;cd=&amp;cad=rja&amp;docid=_pME4BPZ-woToM&amp;tbnid=Hwa_8Glrgg1KkM:&amp;ved=0CAUQjRw&amp;url=https://itunes.apple.com/cn/app/animal-reproduction/id413617602?mt%3D8&amp;ei=WEgCU7LZCoPb2AX62YE4&amp;bvm=bv.61535280,d.b2I&amp;psig=AFQjCNGjk4jN65hNtSX_YdRyxcMJsdKDEQ&amp;ust=1392744891359750"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a/url?sa=i&amp;rct=j&amp;q=&amp;esrc=s&amp;frm=1&amp;source=images&amp;cd=&amp;cad=rja&amp;docid=Yjd-g7C9AWasbM&amp;tbnid=3vxW0V8imWtPZM:&amp;ved=0CAUQjRw&amp;url=http://www.youtube.com/watch?v%3DDY9DNWcqxI4&amp;ei=5UoCU9_1PIeY2QWaw4DQAw&amp;bvm=bv.61535280,d.b2I&amp;psig=AFQjCNFCqwh2DD2qrJrgYGXib9mVrlXiaw&amp;ust=1392745527446275"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a/url?sa=i&amp;rct=j&amp;q=&amp;esrc=s&amp;frm=1&amp;source=images&amp;cd=&amp;cad=rja&amp;docid=XH2I9-s3Sfl3RM&amp;tbnid=2KVJpVhh1f4dnM:&amp;ved=0CAUQjRw&amp;url=http://www.mrcroce.com/budding.html&amp;ei=j0sCU6mwMsO32wX244DACw&amp;bvm=bv.61535280,d.b2I&amp;psig=AFQjCNGQXISRRxcC529rZN7DiqMB4VHVfw&amp;ust=1392745732699403"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4114800"/>
            <a:ext cx="7543800" cy="1524000"/>
          </a:xfrm>
        </p:spPr>
        <p:txBody>
          <a:bodyPr/>
          <a:lstStyle/>
          <a:p>
            <a:r>
              <a:rPr lang="en-US" dirty="0" smtClean="0"/>
              <a:t>Reproduction and Cell Division</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5555464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990600"/>
            <a:ext cx="6483701" cy="4976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3934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Fragmentation</a:t>
            </a:r>
            <a:endParaRPr lang="en-US" dirty="0"/>
          </a:p>
        </p:txBody>
      </p:sp>
      <p:sp>
        <p:nvSpPr>
          <p:cNvPr id="3" name="Content Placeholder 2"/>
          <p:cNvSpPr>
            <a:spLocks noGrp="1"/>
          </p:cNvSpPr>
          <p:nvPr>
            <p:ph idx="1"/>
          </p:nvPr>
        </p:nvSpPr>
        <p:spPr>
          <a:xfrm>
            <a:off x="457200" y="1609416"/>
            <a:ext cx="5029200" cy="4181784"/>
          </a:xfrm>
        </p:spPr>
        <p:txBody>
          <a:bodyPr>
            <a:normAutofit lnSpcReduction="10000"/>
          </a:bodyPr>
          <a:lstStyle/>
          <a:p>
            <a:r>
              <a:rPr lang="en-US" dirty="0" smtClean="0"/>
              <a:t>In fragmentation, a new organism is formed from a part that breaks off from the parent.</a:t>
            </a:r>
          </a:p>
          <a:p>
            <a:r>
              <a:rPr lang="en-US" dirty="0" smtClean="0"/>
              <a:t>Many types of algae and some plants and animals reproduce this way. </a:t>
            </a:r>
          </a:p>
          <a:p>
            <a:r>
              <a:rPr lang="en-US" dirty="0" smtClean="0"/>
              <a:t>If a starfish is split along its central disk, each section will develop into a new starfish.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1981200"/>
            <a:ext cx="3501700" cy="3429000"/>
          </a:xfrm>
          <a:prstGeom prst="rect">
            <a:avLst/>
          </a:prstGeom>
        </p:spPr>
      </p:pic>
      <p:sp>
        <p:nvSpPr>
          <p:cNvPr id="5" name="TextBox 4"/>
          <p:cNvSpPr txBox="1"/>
          <p:nvPr/>
        </p:nvSpPr>
        <p:spPr>
          <a:xfrm>
            <a:off x="6580893" y="5606534"/>
            <a:ext cx="1027845" cy="369332"/>
          </a:xfrm>
          <a:prstGeom prst="rect">
            <a:avLst/>
          </a:prstGeom>
          <a:noFill/>
        </p:spPr>
        <p:txBody>
          <a:bodyPr wrap="none" rtlCol="0">
            <a:spAutoFit/>
          </a:bodyPr>
          <a:lstStyle/>
          <a:p>
            <a:r>
              <a:rPr lang="en-US" dirty="0" err="1" smtClean="0"/>
              <a:t>Planaria</a:t>
            </a:r>
            <a:endParaRPr lang="en-US" dirty="0"/>
          </a:p>
        </p:txBody>
      </p:sp>
    </p:spTree>
    <p:extLst>
      <p:ext uri="{BB962C8B-B14F-4D97-AF65-F5344CB8AC3E}">
        <p14:creationId xmlns:p14="http://schemas.microsoft.com/office/powerpoint/2010/main" val="35036083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Spore Formation</a:t>
            </a:r>
            <a:endParaRPr lang="en-US" dirty="0"/>
          </a:p>
        </p:txBody>
      </p:sp>
      <p:sp>
        <p:nvSpPr>
          <p:cNvPr id="3" name="Content Placeholder 2"/>
          <p:cNvSpPr>
            <a:spLocks noGrp="1"/>
          </p:cNvSpPr>
          <p:nvPr>
            <p:ph idx="1"/>
          </p:nvPr>
        </p:nvSpPr>
        <p:spPr/>
        <p:txBody>
          <a:bodyPr/>
          <a:lstStyle/>
          <a:p>
            <a:r>
              <a:rPr lang="en-US" dirty="0" smtClean="0"/>
              <a:t>Here the organism undergoes frequent cell division to  produce many smaller, identical cells called spores. Spores are usually kept inside the parent until they are released.</a:t>
            </a:r>
            <a:endParaRPr lang="en-US" dirty="0"/>
          </a:p>
        </p:txBody>
      </p:sp>
      <p:pic>
        <p:nvPicPr>
          <p:cNvPr id="7170" name="Picture 2" descr="BREAD MOLD&#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748314"/>
            <a:ext cx="2381250" cy="249555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www.microbiologyonline.org.uk/themed/sgm/img/slideshows/3.1.4_fungi_4.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3621700"/>
            <a:ext cx="3848100" cy="254596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Curved Connector 4"/>
          <p:cNvCxnSpPr/>
          <p:nvPr/>
        </p:nvCxnSpPr>
        <p:spPr>
          <a:xfrm>
            <a:off x="2514600" y="3962400"/>
            <a:ext cx="1143000" cy="457200"/>
          </a:xfrm>
          <a:prstGeom prst="curvedConnector3">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6480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Vegetative Reproduction</a:t>
            </a:r>
            <a:endParaRPr lang="en-US" dirty="0"/>
          </a:p>
        </p:txBody>
      </p:sp>
      <p:sp>
        <p:nvSpPr>
          <p:cNvPr id="3" name="Content Placeholder 2"/>
          <p:cNvSpPr>
            <a:spLocks noGrp="1"/>
          </p:cNvSpPr>
          <p:nvPr>
            <p:ph idx="1"/>
          </p:nvPr>
        </p:nvSpPr>
        <p:spPr>
          <a:xfrm>
            <a:off x="457200" y="1609416"/>
            <a:ext cx="3962400" cy="4846320"/>
          </a:xfrm>
        </p:spPr>
        <p:txBody>
          <a:bodyPr/>
          <a:lstStyle/>
          <a:p>
            <a:r>
              <a:rPr lang="en-US" dirty="0" smtClean="0"/>
              <a:t>Plants like strawberries and spider plants make use of vegetative reproduction.  They produce runners that can develop into new plants with identical genetic information.</a:t>
            </a:r>
            <a:endParaRPr lang="en-US" dirty="0"/>
          </a:p>
        </p:txBody>
      </p:sp>
      <p:pic>
        <p:nvPicPr>
          <p:cNvPr id="8194" name="Picture 2" descr="http://2.bp.blogspot.com/_HzesfvzfwqA/R40rxRC1M3I/AAAAAAAAA2o/EuzQYEu205s/s400/spider_plant_babie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09994"/>
            <a:ext cx="3424556" cy="4562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30849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Note that some organisms use both methods of reproduction.  For example, bacteria reproduce by binary fission (asexual) but can also exchange genetic information with other bacteria in the form of sexual reproduction.</a:t>
            </a:r>
          </a:p>
          <a:p>
            <a:endParaRPr lang="en-US" dirty="0" smtClean="0"/>
          </a:p>
          <a:p>
            <a:r>
              <a:rPr lang="en-US" dirty="0" smtClean="0"/>
              <a:t>Similarly, most plants reproduce sexually, in the process that results in seeds, but other can reproduce through runners.</a:t>
            </a:r>
            <a:endParaRPr lang="en-US" dirty="0"/>
          </a:p>
        </p:txBody>
      </p:sp>
    </p:spTree>
    <p:extLst>
      <p:ext uri="{BB962C8B-B14F-4D97-AF65-F5344CB8AC3E}">
        <p14:creationId xmlns:p14="http://schemas.microsoft.com/office/powerpoint/2010/main" val="36026050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to Consider</a:t>
            </a:r>
            <a:endParaRPr lang="en-US" dirty="0"/>
          </a:p>
        </p:txBody>
      </p:sp>
      <p:sp>
        <p:nvSpPr>
          <p:cNvPr id="3" name="Content Placeholder 2"/>
          <p:cNvSpPr>
            <a:spLocks noGrp="1"/>
          </p:cNvSpPr>
          <p:nvPr>
            <p:ph idx="1"/>
          </p:nvPr>
        </p:nvSpPr>
        <p:spPr/>
        <p:txBody>
          <a:bodyPr>
            <a:normAutofit lnSpcReduction="10000"/>
          </a:bodyPr>
          <a:lstStyle/>
          <a:p>
            <a:pPr marL="609600" indent="-609600">
              <a:lnSpc>
                <a:spcPct val="90000"/>
              </a:lnSpc>
              <a:buFont typeface="Wingdings" pitchFamily="2" charset="2"/>
              <a:buAutoNum type="arabicPeriod"/>
            </a:pPr>
            <a:r>
              <a:rPr lang="en-US" altLang="en-US" sz="2400" dirty="0">
                <a:latin typeface="Trebuchet MS" panose="020B0603020202020204" pitchFamily="34" charset="0"/>
              </a:rPr>
              <a:t>How is asexual reproduction different from sexual reproduction?</a:t>
            </a:r>
          </a:p>
          <a:p>
            <a:pPr marL="609600" indent="-609600">
              <a:lnSpc>
                <a:spcPct val="90000"/>
              </a:lnSpc>
              <a:buFont typeface="Wingdings" pitchFamily="2" charset="2"/>
              <a:buAutoNum type="arabicPeriod"/>
            </a:pPr>
            <a:endParaRPr lang="en-US" altLang="en-US" sz="2400" dirty="0">
              <a:latin typeface="Trebuchet MS" panose="020B0603020202020204" pitchFamily="34" charset="0"/>
            </a:endParaRPr>
          </a:p>
          <a:p>
            <a:pPr marL="609600" indent="-609600">
              <a:lnSpc>
                <a:spcPct val="90000"/>
              </a:lnSpc>
              <a:buFont typeface="Wingdings" pitchFamily="2" charset="2"/>
              <a:buAutoNum type="arabicPeriod"/>
            </a:pPr>
            <a:endParaRPr lang="en-US" altLang="en-US" sz="2400" dirty="0">
              <a:latin typeface="Trebuchet MS" panose="020B0603020202020204" pitchFamily="34" charset="0"/>
            </a:endParaRPr>
          </a:p>
          <a:p>
            <a:pPr marL="609600" indent="-609600">
              <a:lnSpc>
                <a:spcPct val="90000"/>
              </a:lnSpc>
              <a:buFont typeface="Wingdings" pitchFamily="2" charset="2"/>
              <a:buAutoNum type="arabicPeriod"/>
            </a:pPr>
            <a:r>
              <a:rPr lang="en-US" altLang="en-US" sz="2400" dirty="0">
                <a:latin typeface="Trebuchet MS" panose="020B0603020202020204" pitchFamily="34" charset="0"/>
              </a:rPr>
              <a:t>How is the zygote, produced by sexual reproduction, different from daughter cells, produced by asexual reproduction</a:t>
            </a:r>
            <a:r>
              <a:rPr lang="en-US" altLang="en-US" sz="2400" dirty="0" smtClean="0">
                <a:latin typeface="Trebuchet MS" panose="020B0603020202020204" pitchFamily="34" charset="0"/>
              </a:rPr>
              <a:t>?</a:t>
            </a:r>
          </a:p>
          <a:p>
            <a:pPr marL="609600" indent="-609600">
              <a:lnSpc>
                <a:spcPct val="90000"/>
              </a:lnSpc>
              <a:buFont typeface="Wingdings" pitchFamily="2" charset="2"/>
              <a:buAutoNum type="arabicPeriod"/>
            </a:pPr>
            <a:endParaRPr lang="en-US" altLang="en-US" sz="2400" dirty="0" smtClean="0">
              <a:latin typeface="Trebuchet MS" panose="020B0603020202020204" pitchFamily="34" charset="0"/>
            </a:endParaRPr>
          </a:p>
          <a:p>
            <a:pPr marL="609600" indent="-609600">
              <a:lnSpc>
                <a:spcPct val="90000"/>
              </a:lnSpc>
              <a:buFont typeface="Wingdings" pitchFamily="2" charset="2"/>
              <a:buAutoNum type="arabicPeriod"/>
            </a:pPr>
            <a:endParaRPr lang="en-US" altLang="en-US" sz="2400" dirty="0">
              <a:latin typeface="Trebuchet MS" panose="020B0603020202020204" pitchFamily="34" charset="0"/>
            </a:endParaRPr>
          </a:p>
          <a:p>
            <a:pPr marL="609600" indent="-609600">
              <a:lnSpc>
                <a:spcPct val="90000"/>
              </a:lnSpc>
              <a:buFont typeface="Wingdings" pitchFamily="2" charset="2"/>
              <a:buAutoNum type="arabicPeriod"/>
            </a:pPr>
            <a:r>
              <a:rPr lang="en-US" altLang="en-US" sz="2400" dirty="0" smtClean="0">
                <a:latin typeface="Trebuchet MS" panose="020B0603020202020204" pitchFamily="34" charset="0"/>
              </a:rPr>
              <a:t>What advantages and disadvantages can you find for asexual reproduction?</a:t>
            </a:r>
            <a:endParaRPr lang="en-US" altLang="en-US" sz="2400" dirty="0">
              <a:latin typeface="Trebuchet MS" panose="020B0603020202020204" pitchFamily="34" charset="0"/>
            </a:endParaRPr>
          </a:p>
          <a:p>
            <a:pPr marL="609600" indent="-609600">
              <a:lnSpc>
                <a:spcPct val="90000"/>
              </a:lnSpc>
              <a:buFont typeface="Wingdings" pitchFamily="2" charset="2"/>
              <a:buNone/>
            </a:pPr>
            <a:r>
              <a:rPr lang="en-US" altLang="en-US" sz="2400" dirty="0">
                <a:solidFill>
                  <a:srgbClr val="FFFF66"/>
                </a:solidFill>
                <a:latin typeface="Trebuchet MS" panose="020B0603020202020204" pitchFamily="34" charset="0"/>
              </a:rPr>
              <a:t>	</a:t>
            </a:r>
          </a:p>
          <a:p>
            <a:pPr marL="609600" indent="-609600">
              <a:lnSpc>
                <a:spcPct val="90000"/>
              </a:lnSpc>
              <a:buFont typeface="Wingdings" pitchFamily="2" charset="2"/>
              <a:buNone/>
            </a:pPr>
            <a:r>
              <a:rPr lang="en-US" altLang="en-US" sz="2400" dirty="0">
                <a:solidFill>
                  <a:srgbClr val="FFFF66"/>
                </a:solidFill>
                <a:latin typeface="Trebuchet MS" panose="020B0603020202020204" pitchFamily="34" charset="0"/>
              </a:rPr>
              <a:t>			</a:t>
            </a:r>
            <a:endParaRPr lang="en-US" dirty="0">
              <a:latin typeface="Trebuchet MS" panose="020B0603020202020204" pitchFamily="34" charset="0"/>
            </a:endParaRPr>
          </a:p>
        </p:txBody>
      </p:sp>
    </p:spTree>
    <p:extLst>
      <p:ext uri="{BB962C8B-B14F-4D97-AF65-F5344CB8AC3E}">
        <p14:creationId xmlns:p14="http://schemas.microsoft.com/office/powerpoint/2010/main" val="13348345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Modern cell theory</a:t>
            </a:r>
            <a:endParaRPr lang="en-US" dirty="0"/>
          </a:p>
        </p:txBody>
      </p:sp>
      <p:sp>
        <p:nvSpPr>
          <p:cNvPr id="3" name="Content Placeholder 2"/>
          <p:cNvSpPr>
            <a:spLocks noGrp="1"/>
          </p:cNvSpPr>
          <p:nvPr>
            <p:ph idx="1"/>
          </p:nvPr>
        </p:nvSpPr>
        <p:spPr/>
        <p:txBody>
          <a:bodyPr/>
          <a:lstStyle/>
          <a:p>
            <a:r>
              <a:rPr lang="en-US" dirty="0" smtClean="0"/>
              <a:t>Keep in mind that:</a:t>
            </a:r>
          </a:p>
          <a:p>
            <a:pPr>
              <a:buFont typeface="Wingdings" panose="05000000000000000000" pitchFamily="2" charset="2"/>
              <a:buChar char="Ø"/>
            </a:pPr>
            <a:r>
              <a:rPr lang="en-US" dirty="0" smtClean="0"/>
              <a:t>All living things are made up of one </a:t>
            </a:r>
            <a:r>
              <a:rPr lang="en-US" dirty="0" smtClean="0"/>
              <a:t>or </a:t>
            </a:r>
            <a:r>
              <a:rPr lang="en-US" dirty="0" smtClean="0"/>
              <a:t>more cells.</a:t>
            </a:r>
          </a:p>
          <a:p>
            <a:pPr>
              <a:buFont typeface="Wingdings" panose="05000000000000000000" pitchFamily="2" charset="2"/>
              <a:buChar char="Ø"/>
            </a:pPr>
            <a:r>
              <a:rPr lang="en-US" dirty="0" smtClean="0"/>
              <a:t>The </a:t>
            </a:r>
            <a:r>
              <a:rPr lang="en-US" smtClean="0"/>
              <a:t>cell </a:t>
            </a:r>
            <a:r>
              <a:rPr lang="en-US" smtClean="0"/>
              <a:t>is </a:t>
            </a:r>
            <a:r>
              <a:rPr lang="en-US" dirty="0" smtClean="0"/>
              <a:t>the basic unit of life.</a:t>
            </a:r>
          </a:p>
          <a:p>
            <a:pPr>
              <a:buFont typeface="Wingdings" panose="05000000000000000000" pitchFamily="2" charset="2"/>
              <a:buChar char="Ø"/>
            </a:pPr>
            <a:r>
              <a:rPr lang="en-US" dirty="0" smtClean="0"/>
              <a:t>All cells come from preexisting cells</a:t>
            </a:r>
            <a:endParaRPr lang="en-US" dirty="0"/>
          </a:p>
        </p:txBody>
      </p:sp>
      <p:pic>
        <p:nvPicPr>
          <p:cNvPr id="9218" name="Picture 2" descr="https://encrypted-tbn2.gstatic.com/images?q=tbn:ANd9GcRSFokPZSX3IySuH8S79ScCmLMcf_awWs1IoWNjz9kjc98HB9AsAQ">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4248150"/>
            <a:ext cx="3124200" cy="2343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75775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6200" y="1600200"/>
            <a:ext cx="8229600" cy="4525963"/>
          </a:xfrm>
        </p:spPr>
        <p:txBody>
          <a:bodyPr/>
          <a:lstStyle/>
          <a:p>
            <a:r>
              <a:rPr lang="en-US" dirty="0" smtClean="0"/>
              <a:t>Just as cells reproduce as part of the Cell Cycle, living organisms reproduce as part of the life cycle.</a:t>
            </a:r>
          </a:p>
          <a:p>
            <a:endParaRPr lang="en-US" dirty="0"/>
          </a:p>
          <a:p>
            <a:r>
              <a:rPr lang="en-US" dirty="0" smtClean="0"/>
              <a:t>Organisms of all species reproduce in two different ways; sexually or asexually.</a:t>
            </a:r>
            <a:endParaRPr lang="en-US" dirty="0"/>
          </a:p>
        </p:txBody>
      </p:sp>
      <p:pic>
        <p:nvPicPr>
          <p:cNvPr id="1026" name="Picture 2" descr="http://southshoreparent.com/wp-content/uploads/2012/01/fee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4137688"/>
            <a:ext cx="3733800" cy="2488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1973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Sexual Reproduction</a:t>
            </a:r>
            <a:endParaRPr lang="en-US" dirty="0"/>
          </a:p>
        </p:txBody>
      </p:sp>
      <p:sp>
        <p:nvSpPr>
          <p:cNvPr id="3" name="Content Placeholder 2"/>
          <p:cNvSpPr>
            <a:spLocks noGrp="1"/>
          </p:cNvSpPr>
          <p:nvPr>
            <p:ph idx="1"/>
          </p:nvPr>
        </p:nvSpPr>
        <p:spPr>
          <a:xfrm>
            <a:off x="457200" y="1609416"/>
            <a:ext cx="7239000" cy="1514784"/>
          </a:xfrm>
        </p:spPr>
        <p:txBody>
          <a:bodyPr/>
          <a:lstStyle/>
          <a:p>
            <a:r>
              <a:rPr lang="en-US" dirty="0" smtClean="0"/>
              <a:t>In sexual reproduction genetic information from two cells is combined to produce a new organism. </a:t>
            </a:r>
          </a:p>
        </p:txBody>
      </p:sp>
      <p:pic>
        <p:nvPicPr>
          <p:cNvPr id="3074" name="Picture 2" descr="http://a3.mzstatic.com/us/r30/Purple/ca/bd/c0/mzi.ktzwwtkp.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0" y="2743200"/>
            <a:ext cx="3743325" cy="37433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38150" y="2895599"/>
            <a:ext cx="4438650" cy="2893100"/>
          </a:xfrm>
          <a:prstGeom prst="rect">
            <a:avLst/>
          </a:prstGeom>
          <a:noFill/>
        </p:spPr>
        <p:txBody>
          <a:bodyPr wrap="square" rtlCol="0">
            <a:spAutoFit/>
          </a:bodyPr>
          <a:lstStyle/>
          <a:p>
            <a:pPr marL="457200" indent="-457200">
              <a:buFont typeface="Arial" panose="020B0604020202020204" pitchFamily="34" charset="0"/>
              <a:buChar char="•"/>
            </a:pPr>
            <a:r>
              <a:rPr lang="en-US" sz="2600" dirty="0" smtClean="0"/>
              <a:t>Usually, sexual reproduction occurs when two specialized sex cells unite to form a fertilized egg called a zygote.</a:t>
            </a:r>
          </a:p>
          <a:p>
            <a:endParaRPr lang="en-US" sz="2600" dirty="0"/>
          </a:p>
        </p:txBody>
      </p:sp>
    </p:spTree>
    <p:extLst>
      <p:ext uri="{BB962C8B-B14F-4D97-AF65-F5344CB8AC3E}">
        <p14:creationId xmlns:p14="http://schemas.microsoft.com/office/powerpoint/2010/main" val="8224569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Asexual Reproduction</a:t>
            </a:r>
            <a:endParaRPr lang="en-US" dirty="0"/>
          </a:p>
        </p:txBody>
      </p:sp>
      <p:sp>
        <p:nvSpPr>
          <p:cNvPr id="3" name="Content Placeholder 2"/>
          <p:cNvSpPr>
            <a:spLocks noGrp="1"/>
          </p:cNvSpPr>
          <p:nvPr>
            <p:ph idx="1"/>
          </p:nvPr>
        </p:nvSpPr>
        <p:spPr/>
        <p:txBody>
          <a:bodyPr/>
          <a:lstStyle/>
          <a:p>
            <a:r>
              <a:rPr lang="en-US" dirty="0" smtClean="0"/>
              <a:t>In asexual reproduction a single organism gives rise to offspring with </a:t>
            </a:r>
            <a:r>
              <a:rPr lang="en-US" u="sng" dirty="0" smtClean="0"/>
              <a:t>identical genetic information. </a:t>
            </a:r>
          </a:p>
          <a:p>
            <a:endParaRPr lang="en-US" u="sng" dirty="0" smtClean="0"/>
          </a:p>
          <a:p>
            <a:r>
              <a:rPr lang="en-US" dirty="0" smtClean="0"/>
              <a:t>Animal cells, besides in the ovaries and testes, reproduce asexually.</a:t>
            </a:r>
          </a:p>
          <a:p>
            <a:endParaRPr lang="en-US" dirty="0" smtClean="0"/>
          </a:p>
          <a:p>
            <a:r>
              <a:rPr lang="en-US" dirty="0" smtClean="0"/>
              <a:t>Most single-celled organisms, such as bacteria, reproduce asexually.</a:t>
            </a:r>
            <a:endParaRPr lang="en-US" dirty="0"/>
          </a:p>
        </p:txBody>
      </p:sp>
    </p:spTree>
    <p:extLst>
      <p:ext uri="{BB962C8B-B14F-4D97-AF65-F5344CB8AC3E}">
        <p14:creationId xmlns:p14="http://schemas.microsoft.com/office/powerpoint/2010/main" val="35258967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Asexual Reproduction</a:t>
            </a:r>
            <a:endParaRPr lang="en-US" dirty="0"/>
          </a:p>
        </p:txBody>
      </p:sp>
      <p:sp>
        <p:nvSpPr>
          <p:cNvPr id="3" name="Content Placeholder 2"/>
          <p:cNvSpPr>
            <a:spLocks noGrp="1"/>
          </p:cNvSpPr>
          <p:nvPr>
            <p:ph idx="1"/>
          </p:nvPr>
        </p:nvSpPr>
        <p:spPr/>
        <p:txBody>
          <a:bodyPr/>
          <a:lstStyle/>
          <a:p>
            <a:r>
              <a:rPr lang="en-US" altLang="en-US" dirty="0" smtClean="0">
                <a:solidFill>
                  <a:srgbClr val="BCBDE6"/>
                </a:solidFill>
              </a:rPr>
              <a:t>There are 5 types of asexual cell reproduction we’re going to examine:</a:t>
            </a:r>
          </a:p>
          <a:p>
            <a:pPr lvl="1"/>
            <a:r>
              <a:rPr lang="en-US" altLang="en-US" dirty="0" smtClean="0"/>
              <a:t>Binary fission</a:t>
            </a:r>
          </a:p>
          <a:p>
            <a:pPr lvl="1"/>
            <a:r>
              <a:rPr lang="en-US" altLang="en-US" dirty="0" smtClean="0"/>
              <a:t>Budding</a:t>
            </a:r>
          </a:p>
          <a:p>
            <a:pPr lvl="1"/>
            <a:r>
              <a:rPr lang="en-US" altLang="en-US" dirty="0" smtClean="0"/>
              <a:t>Fragmentation</a:t>
            </a:r>
          </a:p>
          <a:p>
            <a:pPr lvl="1"/>
            <a:r>
              <a:rPr lang="en-US" altLang="en-US" dirty="0" smtClean="0"/>
              <a:t>Spore formation</a:t>
            </a:r>
          </a:p>
          <a:p>
            <a:pPr lvl="1"/>
            <a:r>
              <a:rPr lang="en-US" altLang="en-US" dirty="0" smtClean="0"/>
              <a:t>Vegetative reproduction</a:t>
            </a:r>
          </a:p>
          <a:p>
            <a:endParaRPr lang="en-US" dirty="0"/>
          </a:p>
        </p:txBody>
      </p:sp>
    </p:spTree>
    <p:extLst>
      <p:ext uri="{BB962C8B-B14F-4D97-AF65-F5344CB8AC3E}">
        <p14:creationId xmlns:p14="http://schemas.microsoft.com/office/powerpoint/2010/main" val="34582613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
            <a:ext cx="7239000" cy="1143000"/>
          </a:xfrm>
        </p:spPr>
        <p:txBody>
          <a:bodyPr/>
          <a:lstStyle/>
          <a:p>
            <a:r>
              <a:rPr lang="en-US" dirty="0" smtClean="0"/>
              <a:t>Binary Fission</a:t>
            </a:r>
            <a:endParaRPr lang="en-US" dirty="0"/>
          </a:p>
        </p:txBody>
      </p:sp>
      <p:sp>
        <p:nvSpPr>
          <p:cNvPr id="3" name="Content Placeholder 2"/>
          <p:cNvSpPr>
            <a:spLocks noGrp="1"/>
          </p:cNvSpPr>
          <p:nvPr>
            <p:ph idx="1"/>
          </p:nvPr>
        </p:nvSpPr>
        <p:spPr>
          <a:xfrm>
            <a:off x="457200" y="1295400"/>
            <a:ext cx="7239000" cy="4846320"/>
          </a:xfrm>
        </p:spPr>
        <p:txBody>
          <a:bodyPr/>
          <a:lstStyle/>
          <a:p>
            <a:r>
              <a:rPr lang="en-US" dirty="0" smtClean="0"/>
              <a:t>Organisms splits directly into two equal-sized offspring, each with a copy of the parent’s genetic offspring.</a:t>
            </a:r>
          </a:p>
          <a:p>
            <a:r>
              <a:rPr lang="en-US" dirty="0" smtClean="0"/>
              <a:t>This type of reproduction is common with single-celled organisms such as bacteria. </a:t>
            </a:r>
            <a:endParaRPr lang="en-US" dirty="0"/>
          </a:p>
        </p:txBody>
      </p:sp>
      <p:pic>
        <p:nvPicPr>
          <p:cNvPr id="4098" name="Picture 2" descr="http://i1.ytimg.com/vi/DY9DNWcqxI4/hqdefault.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905249"/>
            <a:ext cx="3886200" cy="2914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46318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Binary Fission</a:t>
            </a:r>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56963" y="1609725"/>
            <a:ext cx="2439473" cy="484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47592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Budding</a:t>
            </a:r>
            <a:endParaRPr lang="en-US" sz="4400" dirty="0"/>
          </a:p>
        </p:txBody>
      </p:sp>
      <p:sp>
        <p:nvSpPr>
          <p:cNvPr id="3" name="Content Placeholder 2"/>
          <p:cNvSpPr>
            <a:spLocks noGrp="1"/>
          </p:cNvSpPr>
          <p:nvPr>
            <p:ph idx="1"/>
          </p:nvPr>
        </p:nvSpPr>
        <p:spPr>
          <a:xfrm>
            <a:off x="457200" y="1609416"/>
            <a:ext cx="7239000" cy="2962584"/>
          </a:xfrm>
        </p:spPr>
        <p:txBody>
          <a:bodyPr>
            <a:normAutofit/>
          </a:bodyPr>
          <a:lstStyle/>
          <a:p>
            <a:r>
              <a:rPr lang="en-US" dirty="0" smtClean="0"/>
              <a:t>In budding, the offspring begins as a small outgrowth on the parent.  Eventually this “bud” breaks off and becomes an organism on its own.</a:t>
            </a:r>
            <a:endParaRPr lang="en-US" dirty="0"/>
          </a:p>
        </p:txBody>
      </p:sp>
      <p:pic>
        <p:nvPicPr>
          <p:cNvPr id="6146" name="Picture 2" descr="http://www.mrcroce.com/uploads/1/4/0/1/14012789/2862670_orig.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895600"/>
            <a:ext cx="4991100" cy="37433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2000" y="4191000"/>
            <a:ext cx="856325" cy="400110"/>
          </a:xfrm>
          <a:prstGeom prst="rect">
            <a:avLst/>
          </a:prstGeom>
          <a:noFill/>
        </p:spPr>
        <p:txBody>
          <a:bodyPr wrap="none" rtlCol="0">
            <a:spAutoFit/>
          </a:bodyPr>
          <a:lstStyle/>
          <a:p>
            <a:r>
              <a:rPr lang="en-US" sz="2000" dirty="0" smtClean="0"/>
              <a:t>Hydra</a:t>
            </a:r>
            <a:endParaRPr lang="en-US" sz="2000" dirty="0"/>
          </a:p>
        </p:txBody>
      </p:sp>
      <p:sp>
        <p:nvSpPr>
          <p:cNvPr id="5" name="Right Arrow 4"/>
          <p:cNvSpPr/>
          <p:nvPr/>
        </p:nvSpPr>
        <p:spPr>
          <a:xfrm>
            <a:off x="1676400" y="4239399"/>
            <a:ext cx="1192201"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Tree>
    <p:extLst>
      <p:ext uri="{BB962C8B-B14F-4D97-AF65-F5344CB8AC3E}">
        <p14:creationId xmlns:p14="http://schemas.microsoft.com/office/powerpoint/2010/main" val="224368959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147</TotalTime>
  <Words>455</Words>
  <Application>Microsoft Office PowerPoint</Application>
  <PresentationFormat>On-screen Show (4:3)</PresentationFormat>
  <Paragraphs>54</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Opulent</vt:lpstr>
      <vt:lpstr>Reproduction and Cell Division</vt:lpstr>
      <vt:lpstr>Modern cell theory</vt:lpstr>
      <vt:lpstr>PowerPoint Presentation</vt:lpstr>
      <vt:lpstr>Sexual Reproduction</vt:lpstr>
      <vt:lpstr>Asexual Reproduction</vt:lpstr>
      <vt:lpstr>Asexual Reproduction</vt:lpstr>
      <vt:lpstr>Binary Fission</vt:lpstr>
      <vt:lpstr>Binary Fission</vt:lpstr>
      <vt:lpstr>Budding</vt:lpstr>
      <vt:lpstr>PowerPoint Presentation</vt:lpstr>
      <vt:lpstr>Fragmentation</vt:lpstr>
      <vt:lpstr>Spore Formation</vt:lpstr>
      <vt:lpstr>Vegetative Reproduction</vt:lpstr>
      <vt:lpstr>PowerPoint Presentation</vt:lpstr>
      <vt:lpstr>Questions to Consider</vt:lpstr>
    </vt:vector>
  </TitlesOfParts>
  <Company>School District 17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Reproduction and Cell Division</dc:title>
  <dc:creator>Champion, Andrew    (ASD-W)</dc:creator>
  <cp:lastModifiedBy>Champion, Andrew    (ASD-W)</cp:lastModifiedBy>
  <cp:revision>11</cp:revision>
  <dcterms:created xsi:type="dcterms:W3CDTF">2014-02-17T17:04:16Z</dcterms:created>
  <dcterms:modified xsi:type="dcterms:W3CDTF">2014-02-19T14:07:19Z</dcterms:modified>
</cp:coreProperties>
</file>