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4"/>
  </p:notesMasterIdLst>
  <p:sldIdLst>
    <p:sldId id="290" r:id="rId2"/>
    <p:sldId id="306" r:id="rId3"/>
    <p:sldId id="293" r:id="rId4"/>
    <p:sldId id="310" r:id="rId5"/>
    <p:sldId id="294" r:id="rId6"/>
    <p:sldId id="311" r:id="rId7"/>
    <p:sldId id="312" r:id="rId8"/>
    <p:sldId id="313" r:id="rId9"/>
    <p:sldId id="304" r:id="rId10"/>
    <p:sldId id="314" r:id="rId11"/>
    <p:sldId id="295" r:id="rId12"/>
    <p:sldId id="317" r:id="rId13"/>
    <p:sldId id="316" r:id="rId14"/>
    <p:sldId id="319" r:id="rId15"/>
    <p:sldId id="315" r:id="rId16"/>
    <p:sldId id="297" r:id="rId17"/>
    <p:sldId id="308" r:id="rId18"/>
    <p:sldId id="307" r:id="rId19"/>
    <p:sldId id="318" r:id="rId20"/>
    <p:sldId id="299" r:id="rId21"/>
    <p:sldId id="309" r:id="rId22"/>
    <p:sldId id="301" r:id="rId23"/>
  </p:sldIdLst>
  <p:sldSz cx="9144000" cy="6858000" type="screen4x3"/>
  <p:notesSz cx="6858000" cy="9144000"/>
  <p:defaultTextStyle>
    <a:defPPr>
      <a:defRPr lang="en-CA"/>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F07"/>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3" autoAdjust="0"/>
    <p:restoredTop sz="94316" autoAdjust="0"/>
  </p:normalViewPr>
  <p:slideViewPr>
    <p:cSldViewPr snapToObjects="1">
      <p:cViewPr>
        <p:scale>
          <a:sx n="50" d="100"/>
          <a:sy n="50" d="100"/>
        </p:scale>
        <p:origin x="-90"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AF3BEE1-D936-4B0A-8274-44215DB93283}" type="slidenum">
              <a:rPr lang="en-US"/>
              <a:pPr>
                <a:defRPr/>
              </a:pPr>
              <a:t>‹#›</a:t>
            </a:fld>
            <a:endParaRPr lang="en-US"/>
          </a:p>
        </p:txBody>
      </p:sp>
    </p:spTree>
    <p:extLst>
      <p:ext uri="{BB962C8B-B14F-4D97-AF65-F5344CB8AC3E}">
        <p14:creationId xmlns:p14="http://schemas.microsoft.com/office/powerpoint/2010/main" val="511631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2D052D40-B6DF-4FC6-A40F-EB301029393F}" type="slidenum">
              <a:rPr lang="en-US" altLang="en-US" smtClean="0"/>
              <a:pPr algn="r" eaLnBrk="1" hangingPunct="1">
                <a:spcBef>
                  <a:spcPct val="0"/>
                </a:spcBef>
              </a:pPr>
              <a:t>1</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3E1DC77E-B8B6-478C-AFD8-6E222AAA2B3B}" type="slidenum">
              <a:rPr lang="en-US" altLang="en-US" smtClean="0"/>
              <a:pPr algn="r" eaLnBrk="1" hangingPunct="1">
                <a:spcBef>
                  <a:spcPct val="0"/>
                </a:spcBef>
              </a:pPr>
              <a:t>3</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0B45B0BA-9FAF-4A62-ABB4-3F252ADEBE9F}" type="slidenum">
              <a:rPr lang="en-US" altLang="en-US" smtClean="0"/>
              <a:pPr algn="r" eaLnBrk="1" hangingPunct="1">
                <a:spcBef>
                  <a:spcPct val="0"/>
                </a:spcBef>
              </a:pPr>
              <a:t>5</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F3BEE1-D936-4B0A-8274-44215DB93283}" type="slidenum">
              <a:rPr lang="en-US" smtClean="0"/>
              <a:pPr>
                <a:defRPr/>
              </a:pPr>
              <a:t>7</a:t>
            </a:fld>
            <a:endParaRPr lang="en-US"/>
          </a:p>
        </p:txBody>
      </p:sp>
    </p:spTree>
    <p:extLst>
      <p:ext uri="{BB962C8B-B14F-4D97-AF65-F5344CB8AC3E}">
        <p14:creationId xmlns:p14="http://schemas.microsoft.com/office/powerpoint/2010/main" val="11757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FAE63B30-0EB6-4966-843B-4C297FED37CC}" type="slidenum">
              <a:rPr lang="en-US" altLang="en-US" smtClean="0"/>
              <a:pPr algn="r" eaLnBrk="1" hangingPunct="1">
                <a:spcBef>
                  <a:spcPct val="0"/>
                </a:spcBef>
              </a:pPr>
              <a:t>11</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CA7C3659-E555-4C62-A6AD-F56D2A4630BC}" type="slidenum">
              <a:rPr lang="en-US" altLang="en-US" smtClean="0"/>
              <a:pPr algn="r" eaLnBrk="1" hangingPunct="1">
                <a:spcBef>
                  <a:spcPct val="0"/>
                </a:spcBef>
              </a:pPr>
              <a:t>16</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BB7F3E62-F015-415A-8661-12CF65B0B325}" type="slidenum">
              <a:rPr lang="en-US" altLang="en-US" smtClean="0"/>
              <a:pPr algn="r" eaLnBrk="1" hangingPunct="1">
                <a:spcBef>
                  <a:spcPct val="0"/>
                </a:spcBef>
              </a:pPr>
              <a:t>20</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71A32398-095B-4090-B778-641AAB0F8BF2}" type="slidenum">
              <a:rPr lang="en-US" altLang="en-US" smtClean="0"/>
              <a:pPr algn="r" eaLnBrk="1" hangingPunct="1">
                <a:spcBef>
                  <a:spcPct val="0"/>
                </a:spcBef>
              </a:pPr>
              <a:t>22</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30163"/>
            <a:ext cx="9067800" cy="6889751"/>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grpSp>
        <p:nvGrpSpPr>
          <p:cNvPr id="89" name="Group 92"/>
          <p:cNvGrpSpPr>
            <a:grpSpLocks/>
          </p:cNvGrpSpPr>
          <p:nvPr/>
        </p:nvGrpSpPr>
        <p:grpSpPr bwMode="auto">
          <a:xfrm>
            <a:off x="0" y="2057400"/>
            <a:ext cx="4802188" cy="2820988"/>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a:defRPr/>
            </a:lvl1pPr>
          </a:lstStyle>
          <a:p>
            <a:pPr>
              <a:defRPr/>
            </a:pPr>
            <a:endParaRPr lang="en-CA"/>
          </a:p>
        </p:txBody>
      </p:sp>
      <p:sp>
        <p:nvSpPr>
          <p:cNvPr id="94" name="Footer Placeholder 4"/>
          <p:cNvSpPr>
            <a:spLocks noGrp="1"/>
          </p:cNvSpPr>
          <p:nvPr>
            <p:ph type="ftr" sz="quarter" idx="11"/>
          </p:nvPr>
        </p:nvSpPr>
        <p:spPr/>
        <p:txBody>
          <a:bodyPr/>
          <a:lstStyle>
            <a:lvl1pPr>
              <a:defRPr/>
            </a:lvl1pPr>
          </a:lstStyle>
          <a:p>
            <a:pPr>
              <a:defRPr/>
            </a:pPr>
            <a:endParaRPr lang="en-CA"/>
          </a:p>
        </p:txBody>
      </p:sp>
      <p:sp>
        <p:nvSpPr>
          <p:cNvPr id="95" name="Slide Number Placeholder 5"/>
          <p:cNvSpPr>
            <a:spLocks noGrp="1"/>
          </p:cNvSpPr>
          <p:nvPr>
            <p:ph type="sldNum" sz="quarter" idx="12"/>
          </p:nvPr>
        </p:nvSpPr>
        <p:spPr/>
        <p:txBody>
          <a:bodyPr/>
          <a:lstStyle>
            <a:lvl1pPr>
              <a:defRPr/>
            </a:lvl1pPr>
          </a:lstStyle>
          <a:p>
            <a:pPr>
              <a:defRPr/>
            </a:pPr>
            <a:fld id="{140EF1CA-C137-4853-B807-9DC6AFDAE8D7}" type="slidenum">
              <a:rPr lang="en-CA"/>
              <a:pPr>
                <a:defRPr/>
              </a:pPr>
              <a:t>‹#›</a:t>
            </a:fld>
            <a:endParaRPr lang="en-CA"/>
          </a:p>
        </p:txBody>
      </p:sp>
    </p:spTree>
    <p:extLst>
      <p:ext uri="{BB962C8B-B14F-4D97-AF65-F5344CB8AC3E}">
        <p14:creationId xmlns:p14="http://schemas.microsoft.com/office/powerpoint/2010/main" val="336279553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2C57001-4FAB-47A9-B264-02462D5CE6CB}" type="slidenum">
              <a:rPr lang="en-CA"/>
              <a:pPr>
                <a:defRPr/>
              </a:pPr>
              <a:t>‹#›</a:t>
            </a:fld>
            <a:endParaRPr lang="en-CA"/>
          </a:p>
        </p:txBody>
      </p:sp>
    </p:spTree>
    <p:extLst>
      <p:ext uri="{BB962C8B-B14F-4D97-AF65-F5344CB8AC3E}">
        <p14:creationId xmlns:p14="http://schemas.microsoft.com/office/powerpoint/2010/main" val="33831680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F5A366A-F137-4AE6-80F3-B6321DF85233}" type="slidenum">
              <a:rPr lang="en-CA"/>
              <a:pPr>
                <a:defRPr/>
              </a:pPr>
              <a:t>‹#›</a:t>
            </a:fld>
            <a:endParaRPr lang="en-CA"/>
          </a:p>
        </p:txBody>
      </p:sp>
    </p:spTree>
    <p:extLst>
      <p:ext uri="{BB962C8B-B14F-4D97-AF65-F5344CB8AC3E}">
        <p14:creationId xmlns:p14="http://schemas.microsoft.com/office/powerpoint/2010/main" val="963890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5A60E61-F1E8-4594-9692-D57E62087B50}" type="slidenum">
              <a:rPr lang="en-CA"/>
              <a:pPr>
                <a:defRPr/>
              </a:pPr>
              <a:t>‹#›</a:t>
            </a:fld>
            <a:endParaRPr lang="en-CA"/>
          </a:p>
        </p:txBody>
      </p:sp>
    </p:spTree>
    <p:extLst>
      <p:ext uri="{BB962C8B-B14F-4D97-AF65-F5344CB8AC3E}">
        <p14:creationId xmlns:p14="http://schemas.microsoft.com/office/powerpoint/2010/main" val="41762967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cxnSp>
        <p:nvCxnSpPr>
          <p:cNvPr id="89" name="Straight Connector 88"/>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a:defRPr/>
            </a:lvl1pPr>
          </a:lstStyle>
          <a:p>
            <a:pPr>
              <a:defRPr/>
            </a:pPr>
            <a:endParaRPr lang="en-CA"/>
          </a:p>
        </p:txBody>
      </p:sp>
      <p:sp>
        <p:nvSpPr>
          <p:cNvPr id="92" name="Footer Placeholder 90"/>
          <p:cNvSpPr>
            <a:spLocks noGrp="1"/>
          </p:cNvSpPr>
          <p:nvPr>
            <p:ph type="ftr" sz="quarter" idx="11"/>
          </p:nvPr>
        </p:nvSpPr>
        <p:spPr/>
        <p:txBody>
          <a:bodyPr/>
          <a:lstStyle>
            <a:lvl1pPr>
              <a:defRPr/>
            </a:lvl1pPr>
          </a:lstStyle>
          <a:p>
            <a:pPr>
              <a:defRPr/>
            </a:pPr>
            <a:endParaRPr lang="en-CA"/>
          </a:p>
        </p:txBody>
      </p:sp>
      <p:sp>
        <p:nvSpPr>
          <p:cNvPr id="93" name="Slide Number Placeholder 91"/>
          <p:cNvSpPr>
            <a:spLocks noGrp="1"/>
          </p:cNvSpPr>
          <p:nvPr>
            <p:ph type="sldNum" sz="quarter" idx="12"/>
          </p:nvPr>
        </p:nvSpPr>
        <p:spPr/>
        <p:txBody>
          <a:bodyPr/>
          <a:lstStyle>
            <a:lvl1pPr>
              <a:defRPr/>
            </a:lvl1pPr>
          </a:lstStyle>
          <a:p>
            <a:pPr>
              <a:defRPr/>
            </a:pPr>
            <a:fld id="{39AA3A3A-4497-4B9D-BF09-D9B4B0181E32}" type="slidenum">
              <a:rPr lang="en-CA"/>
              <a:pPr>
                <a:defRPr/>
              </a:pPr>
              <a:t>‹#›</a:t>
            </a:fld>
            <a:endParaRPr lang="en-CA"/>
          </a:p>
        </p:txBody>
      </p:sp>
    </p:spTree>
    <p:extLst>
      <p:ext uri="{BB962C8B-B14F-4D97-AF65-F5344CB8AC3E}">
        <p14:creationId xmlns:p14="http://schemas.microsoft.com/office/powerpoint/2010/main" val="26883831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84E20BF-19AB-4DB7-89A1-226B3351E54C}" type="slidenum">
              <a:rPr lang="en-CA"/>
              <a:pPr>
                <a:defRPr/>
              </a:pPr>
              <a:t>‹#›</a:t>
            </a:fld>
            <a:endParaRPr lang="en-CA"/>
          </a:p>
        </p:txBody>
      </p:sp>
    </p:spTree>
    <p:extLst>
      <p:ext uri="{BB962C8B-B14F-4D97-AF65-F5344CB8AC3E}">
        <p14:creationId xmlns:p14="http://schemas.microsoft.com/office/powerpoint/2010/main" val="129239482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AB05E293-9FC3-4BCE-8C04-E8BDB30C6E5C}" type="slidenum">
              <a:rPr lang="en-CA"/>
              <a:pPr>
                <a:defRPr/>
              </a:pPr>
              <a:t>‹#›</a:t>
            </a:fld>
            <a:endParaRPr lang="en-CA"/>
          </a:p>
        </p:txBody>
      </p:sp>
    </p:spTree>
    <p:extLst>
      <p:ext uri="{BB962C8B-B14F-4D97-AF65-F5344CB8AC3E}">
        <p14:creationId xmlns:p14="http://schemas.microsoft.com/office/powerpoint/2010/main" val="20960070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3FC9A58A-6781-410D-BEC7-D0B21E581952}" type="slidenum">
              <a:rPr lang="en-CA"/>
              <a:pPr>
                <a:defRPr/>
              </a:pPr>
              <a:t>‹#›</a:t>
            </a:fld>
            <a:endParaRPr lang="en-CA"/>
          </a:p>
        </p:txBody>
      </p:sp>
    </p:spTree>
    <p:extLst>
      <p:ext uri="{BB962C8B-B14F-4D97-AF65-F5344CB8AC3E}">
        <p14:creationId xmlns:p14="http://schemas.microsoft.com/office/powerpoint/2010/main" val="30298578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CAA39CA5-AE53-4E0B-95F7-EA389D7ED69A}" type="slidenum">
              <a:rPr lang="en-CA"/>
              <a:pPr>
                <a:defRPr/>
              </a:pPr>
              <a:t>‹#›</a:t>
            </a:fld>
            <a:endParaRPr lang="en-CA"/>
          </a:p>
        </p:txBody>
      </p:sp>
    </p:spTree>
    <p:extLst>
      <p:ext uri="{BB962C8B-B14F-4D97-AF65-F5344CB8AC3E}">
        <p14:creationId xmlns:p14="http://schemas.microsoft.com/office/powerpoint/2010/main" val="345586341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CA"/>
          </a:p>
        </p:txBody>
      </p:sp>
      <p:sp>
        <p:nvSpPr>
          <p:cNvPr id="10" name="Footer Placeholder 5"/>
          <p:cNvSpPr>
            <a:spLocks noGrp="1"/>
          </p:cNvSpPr>
          <p:nvPr>
            <p:ph type="ftr" sz="quarter" idx="11"/>
          </p:nvPr>
        </p:nvSpPr>
        <p:spPr/>
        <p:txBody>
          <a:bodyPr/>
          <a:lstStyle>
            <a:lvl1pPr>
              <a:defRPr/>
            </a:lvl1pPr>
          </a:lstStyle>
          <a:p>
            <a:pPr>
              <a:defRPr/>
            </a:pPr>
            <a:endParaRPr lang="en-CA"/>
          </a:p>
        </p:txBody>
      </p:sp>
      <p:sp>
        <p:nvSpPr>
          <p:cNvPr id="11" name="Slide Number Placeholder 6"/>
          <p:cNvSpPr>
            <a:spLocks noGrp="1"/>
          </p:cNvSpPr>
          <p:nvPr>
            <p:ph type="sldNum" sz="quarter" idx="12"/>
          </p:nvPr>
        </p:nvSpPr>
        <p:spPr/>
        <p:txBody>
          <a:bodyPr/>
          <a:lstStyle>
            <a:lvl1pPr>
              <a:defRPr/>
            </a:lvl1pPr>
          </a:lstStyle>
          <a:p>
            <a:pPr>
              <a:defRPr/>
            </a:pPr>
            <a:fld id="{7AB23EF0-8904-42C3-B483-4CCDBF6023AA}" type="slidenum">
              <a:rPr lang="en-CA"/>
              <a:pPr>
                <a:defRPr/>
              </a:pPr>
              <a:t>‹#›</a:t>
            </a:fld>
            <a:endParaRPr lang="en-CA"/>
          </a:p>
        </p:txBody>
      </p:sp>
    </p:spTree>
    <p:extLst>
      <p:ext uri="{BB962C8B-B14F-4D97-AF65-F5344CB8AC3E}">
        <p14:creationId xmlns:p14="http://schemas.microsoft.com/office/powerpoint/2010/main" val="35923061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CA"/>
          </a:p>
        </p:txBody>
      </p:sp>
      <p:sp>
        <p:nvSpPr>
          <p:cNvPr id="10" name="Footer Placeholder 5"/>
          <p:cNvSpPr>
            <a:spLocks noGrp="1"/>
          </p:cNvSpPr>
          <p:nvPr>
            <p:ph type="ftr" sz="quarter" idx="11"/>
          </p:nvPr>
        </p:nvSpPr>
        <p:spPr/>
        <p:txBody>
          <a:bodyPr/>
          <a:lstStyle>
            <a:lvl1pPr>
              <a:defRPr/>
            </a:lvl1pPr>
          </a:lstStyle>
          <a:p>
            <a:pPr>
              <a:defRPr/>
            </a:pPr>
            <a:endParaRPr lang="en-CA"/>
          </a:p>
        </p:txBody>
      </p:sp>
      <p:sp>
        <p:nvSpPr>
          <p:cNvPr id="11" name="Slide Number Placeholder 6"/>
          <p:cNvSpPr>
            <a:spLocks noGrp="1"/>
          </p:cNvSpPr>
          <p:nvPr>
            <p:ph type="sldNum" sz="quarter" idx="12"/>
          </p:nvPr>
        </p:nvSpPr>
        <p:spPr/>
        <p:txBody>
          <a:bodyPr/>
          <a:lstStyle>
            <a:lvl1pPr>
              <a:defRPr/>
            </a:lvl1pPr>
          </a:lstStyle>
          <a:p>
            <a:pPr>
              <a:defRPr/>
            </a:pPr>
            <a:fld id="{F57E41DC-8E10-4F2E-87D9-467878195B95}" type="slidenum">
              <a:rPr lang="en-CA"/>
              <a:pPr>
                <a:defRPr/>
              </a:pPr>
              <a:t>‹#›</a:t>
            </a:fld>
            <a:endParaRPr lang="en-CA"/>
          </a:p>
        </p:txBody>
      </p:sp>
    </p:spTree>
    <p:extLst>
      <p:ext uri="{BB962C8B-B14F-4D97-AF65-F5344CB8AC3E}">
        <p14:creationId xmlns:p14="http://schemas.microsoft.com/office/powerpoint/2010/main" val="191830376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CA"/>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CA"/>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a:defRPr sz="1200" smtClean="0">
                <a:solidFill>
                  <a:schemeClr val="tx2"/>
                </a:solidFill>
              </a:defRPr>
            </a:lvl1pPr>
          </a:lstStyle>
          <a:p>
            <a:pPr>
              <a:defRPr/>
            </a:pPr>
            <a:fld id="{8D925AAC-FD00-41A6-989E-F0EE15003AA3}" type="slidenum">
              <a:rPr lang="en-CA"/>
              <a:pPr>
                <a:defRPr/>
              </a:pPr>
              <a:t>‹#›</a:t>
            </a:fld>
            <a:endParaRPr lang="en-CA"/>
          </a:p>
        </p:txBody>
      </p:sp>
    </p:spTree>
  </p:cSld>
  <p:clrMap bg1="dk1" tx1="lt1" bg2="dk2" tx2="lt2" accent1="accent1" accent2="accent2" accent3="accent3" accent4="accent4" accent5="accent5" accent6="accent6" hlink="hlink" folHlink="folHlink"/>
  <p:sldLayoutIdLst>
    <p:sldLayoutId id="2147483696" r:id="rId1"/>
    <p:sldLayoutId id="2147483689" r:id="rId2"/>
    <p:sldLayoutId id="2147483697" r:id="rId3"/>
    <p:sldLayoutId id="2147483690" r:id="rId4"/>
    <p:sldLayoutId id="2147483691" r:id="rId5"/>
    <p:sldLayoutId id="2147483692" r:id="rId6"/>
    <p:sldLayoutId id="2147483693" r:id="rId7"/>
    <p:sldLayoutId id="2147483698" r:id="rId8"/>
    <p:sldLayoutId id="2147483699" r:id="rId9"/>
    <p:sldLayoutId id="2147483694" r:id="rId10"/>
    <p:sldLayoutId id="2147483695"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4"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fontAlgn="base">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fontAlgn="base">
        <a:spcBef>
          <a:spcPct val="0"/>
        </a:spcBef>
        <a:spcAft>
          <a:spcPct val="0"/>
        </a:spcAft>
        <a:tabLst>
          <a:tab pos="3830638" algn="l"/>
        </a:tabLst>
        <a:defRPr sz="3600" b="1">
          <a:solidFill>
            <a:srgbClr val="FEFEFE"/>
          </a:solidFill>
          <a:latin typeface="Tw Cen MT" pitchFamily="34" charset="0"/>
        </a:defRPr>
      </a:lvl2pPr>
      <a:lvl3pPr algn="l" rtl="0" fontAlgn="base">
        <a:spcBef>
          <a:spcPct val="0"/>
        </a:spcBef>
        <a:spcAft>
          <a:spcPct val="0"/>
        </a:spcAft>
        <a:tabLst>
          <a:tab pos="3830638" algn="l"/>
        </a:tabLst>
        <a:defRPr sz="3600" b="1">
          <a:solidFill>
            <a:srgbClr val="FEFEFE"/>
          </a:solidFill>
          <a:latin typeface="Tw Cen MT" pitchFamily="34" charset="0"/>
        </a:defRPr>
      </a:lvl3pPr>
      <a:lvl4pPr algn="l" rtl="0" fontAlgn="base">
        <a:spcBef>
          <a:spcPct val="0"/>
        </a:spcBef>
        <a:spcAft>
          <a:spcPct val="0"/>
        </a:spcAft>
        <a:tabLst>
          <a:tab pos="3830638" algn="l"/>
        </a:tabLst>
        <a:defRPr sz="3600" b="1">
          <a:solidFill>
            <a:srgbClr val="FEFEFE"/>
          </a:solidFill>
          <a:latin typeface="Tw Cen MT" pitchFamily="34" charset="0"/>
        </a:defRPr>
      </a:lvl4pPr>
      <a:lvl5pPr algn="l" rtl="0" fontAlgn="base">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fontAlgn="base">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fontAlgn="base">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fontAlgn="base">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fontAlgn="base">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a/url?sa=i&amp;rct=j&amp;q=&amp;esrc=s&amp;frm=1&amp;source=images&amp;cd=&amp;cad=rja&amp;uact=8&amp;docid=ynE0LW--2_lLGM&amp;tbnid=HIJ1-9-SsGsHgM:&amp;ved=0CAUQjRw&amp;url=http://mandilockley.blogspot.com/2011/05/good-news-transits-jupiter-and-saturn.html&amp;ei=gM9NU6j5OPLTsATYk4GACw&amp;bvm=bv.64764171,d.aWc&amp;psig=AFQjCNH-F3w5XHeTby7ICk-Jx_sv8HBUgQ&amp;ust=139769461653294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RLWIBrweSU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tuZxFL9cGk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a/url?sa=i&amp;rct=j&amp;q=&amp;esrc=s&amp;frm=1&amp;source=images&amp;cd=&amp;cad=rja&amp;uact=8&amp;docid=TH2Kg8HGaJ9upM&amp;tbnid=Xl0XZt_t0ANH1M:&amp;ved=0CAUQjRw&amp;url=http://www.comicvine.com/forums/battles-7/gold-saint-virgo-shakka-vs-thor-1521261/&amp;ei=AMVNU6W0L-visATDnILICg&amp;bvm=bv.64764171,d.aWc&amp;psig=AFQjCNF5_PFIMaEXXvDlkU1HkRfvg80i0A&amp;ust=1397691987451804"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ca/url?sa=i&amp;rct=j&amp;q=&amp;esrc=s&amp;frm=1&amp;source=images&amp;cd=&amp;cad=rja&amp;uact=8&amp;docid=R1l8ohQWE4U9aM&amp;tbnid=y2LHCQd8UaNbtM:&amp;ved=0CAUQjRw&amp;url=http://environment.nationalgeographic.com/wallpaper/environment/photos/lightning-cloud-ground/cloud-ground-lightning13/&amp;ei=rMRNU62zF6fKsATkxYHAAg&amp;bvm=bv.64764171,d.aWc&amp;psig=AFQjCNHYGwB3s8e5yyjZTvJT-ma_duozzA&amp;ust=139769091143328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685800" y="1333500"/>
            <a:ext cx="7772400" cy="1638300"/>
          </a:xfrm>
        </p:spPr>
        <p:txBody>
          <a:bodyPr/>
          <a:lstStyle/>
          <a:p>
            <a:pPr fontAlgn="auto">
              <a:spcAft>
                <a:spcPts val="0"/>
              </a:spcAft>
              <a:defRPr/>
            </a:pPr>
            <a:r>
              <a:rPr lang="en-US" dirty="0" smtClean="0">
                <a:latin typeface="Century Gothic" panose="020B0502020202020204" pitchFamily="34" charset="0"/>
              </a:rPr>
              <a:t>Static Electricity and Lightning</a:t>
            </a:r>
          </a:p>
        </p:txBody>
      </p:sp>
      <p:sp>
        <p:nvSpPr>
          <p:cNvPr id="6147" name="Rectangle 3"/>
          <p:cNvSpPr>
            <a:spLocks noGrp="1" noChangeArrowheads="1"/>
          </p:cNvSpPr>
          <p:nvPr>
            <p:ph type="subTitle" idx="1"/>
          </p:nvPr>
        </p:nvSpPr>
        <p:spPr>
          <a:xfrm>
            <a:off x="685800" y="4191000"/>
            <a:ext cx="6400800" cy="1066800"/>
          </a:xfrm>
        </p:spPr>
        <p:txBody>
          <a:bodyPr/>
          <a:lstStyle/>
          <a:p>
            <a:endParaRPr lang="en-US" altLang="en-US" dirty="0" smtClean="0">
              <a:latin typeface="Comic Sans MS" pitchFamily="66" charset="0"/>
            </a:endParaRPr>
          </a:p>
        </p:txBody>
      </p:sp>
      <p:pic>
        <p:nvPicPr>
          <p:cNvPr id="6148" name="Picture 5" descr="http://images.nationalgeographic.com/wpf/media-live/photos/000/343/cache/lightning-arizona_34356_990x7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200400"/>
            <a:ext cx="36607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p:sp>
      <p:sp>
        <p:nvSpPr>
          <p:cNvPr id="4" name="Title 3"/>
          <p:cNvSpPr>
            <a:spLocks noGrp="1"/>
          </p:cNvSpPr>
          <p:nvPr>
            <p:ph type="title"/>
          </p:nvPr>
        </p:nvSpPr>
        <p:spPr>
          <a:xfrm>
            <a:off x="155448" y="1905000"/>
            <a:ext cx="2377440" cy="685800"/>
          </a:xfrm>
        </p:spPr>
        <p:txBody>
          <a:bodyPr/>
          <a:lstStyle/>
          <a:p>
            <a:r>
              <a:rPr lang="en-US" dirty="0" smtClean="0"/>
              <a:t>Did you Know!</a:t>
            </a:r>
            <a:endParaRPr lang="en-US" dirty="0"/>
          </a:p>
        </p:txBody>
      </p:sp>
      <p:sp>
        <p:nvSpPr>
          <p:cNvPr id="6" name="Text Placeholder 5"/>
          <p:cNvSpPr>
            <a:spLocks noGrp="1"/>
          </p:cNvSpPr>
          <p:nvPr>
            <p:ph type="body" sz="half" idx="2"/>
          </p:nvPr>
        </p:nvSpPr>
        <p:spPr>
          <a:xfrm>
            <a:off x="152400" y="2895600"/>
            <a:ext cx="2514600" cy="1752600"/>
          </a:xfrm>
        </p:spPr>
        <p:txBody>
          <a:bodyPr>
            <a:normAutofit fontScale="92500" lnSpcReduction="10000"/>
          </a:bodyPr>
          <a:lstStyle/>
          <a:p>
            <a:pPr marL="0" lvl="1"/>
            <a:r>
              <a:rPr lang="en-US" altLang="en-US" sz="2400" dirty="0">
                <a:solidFill>
                  <a:schemeClr val="tx1">
                    <a:lumMod val="95000"/>
                  </a:schemeClr>
                </a:solidFill>
                <a:latin typeface="Century Gothic" panose="020B0502020202020204" pitchFamily="34" charset="0"/>
              </a:rPr>
              <a:t>A single bolt of lightning is five times hotter than the surface of the sun.</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444803"/>
            <a:ext cx="4891087" cy="366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0834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fontAlgn="auto">
              <a:spcAft>
                <a:spcPts val="0"/>
              </a:spcAft>
              <a:defRPr/>
            </a:pPr>
            <a:r>
              <a:rPr lang="en-US" dirty="0" smtClean="0">
                <a:solidFill>
                  <a:schemeClr val="accent6">
                    <a:tint val="1000"/>
                  </a:schemeClr>
                </a:solidFill>
                <a:latin typeface="Century Gothic" panose="020B0502020202020204" pitchFamily="34" charset="0"/>
              </a:rPr>
              <a:t>Lightning</a:t>
            </a:r>
          </a:p>
        </p:txBody>
      </p:sp>
      <p:sp>
        <p:nvSpPr>
          <p:cNvPr id="11267" name="Rectangle 3"/>
          <p:cNvSpPr>
            <a:spLocks noGrp="1" noChangeArrowheads="1"/>
          </p:cNvSpPr>
          <p:nvPr>
            <p:ph idx="1"/>
          </p:nvPr>
        </p:nvSpPr>
        <p:spPr>
          <a:xfrm>
            <a:off x="685800" y="1524000"/>
            <a:ext cx="7772400" cy="5029200"/>
          </a:xfrm>
        </p:spPr>
        <p:txBody>
          <a:bodyPr/>
          <a:lstStyle/>
          <a:p>
            <a:r>
              <a:rPr lang="en-US" altLang="en-US" sz="2800" dirty="0" smtClean="0">
                <a:latin typeface="Century Gothic" pitchFamily="34" charset="0"/>
              </a:rPr>
              <a:t>There is still some debate about how lightning works but the scientific community believe that lightning occurs when the negative charges concentrated near the bottom of the cloud returned to the ground in a huge spark.</a:t>
            </a:r>
          </a:p>
          <a:p>
            <a:endParaRPr lang="en-US" altLang="en-US" sz="2800" dirty="0" smtClean="0">
              <a:latin typeface="Century Gothic" pitchFamily="34" charset="0"/>
            </a:endParaRPr>
          </a:p>
          <a:p>
            <a:r>
              <a:rPr lang="en-US" altLang="en-US" sz="2800" dirty="0" smtClean="0">
                <a:latin typeface="Century Gothic" pitchFamily="34" charset="0"/>
              </a:rPr>
              <a:t>The concentration of negative electrons are the result of the movement of air and water particles around the Earth’s surface.</a:t>
            </a:r>
          </a:p>
          <a:p>
            <a:endParaRPr lang="en-US" altLang="en-US" sz="2800" dirty="0" smtClean="0">
              <a:latin typeface="Century Gothic" pitchFamily="34" charset="0"/>
            </a:endParaRPr>
          </a:p>
          <a:p>
            <a:endParaRPr lang="en-US" altLang="en-US" sz="2800" dirty="0" smtClean="0">
              <a:latin typeface="Century Gothic" pitchFamily="34" charset="0"/>
            </a:endParaRPr>
          </a:p>
          <a:p>
            <a:pPr>
              <a:buFont typeface="Wingdings" pitchFamily="2" charset="2"/>
              <a:buNone/>
            </a:pPr>
            <a:r>
              <a:rPr lang="en-US" altLang="en-US" sz="2000" dirty="0" smtClean="0">
                <a:latin typeface="Century Gothic" pitchFamily="34" charset="0"/>
              </a:rPr>
              <a:t>	</a:t>
            </a:r>
            <a:endParaRPr lang="en-US" altLang="en-US" sz="2800" dirty="0" smtClean="0">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The turbulent wind environment of a thunderstorm with its updrafts and downdrafts is an ideal environment to separate electric charges: negative charges generally gather near the base of the cloud, while positive charges build in the upper reaches of the cloud. This allows electric fields to form and grow between the cloud and the ground and within the cloud itself - all necessary conditions for lightning to occur.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931994"/>
            <a:ext cx="50292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10816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66800"/>
            <a:ext cx="4982968" cy="5059363"/>
          </a:xfrm>
        </p:spPr>
        <p:txBody>
          <a:bodyPr/>
          <a:lstStyle/>
          <a:p>
            <a:endParaRPr lang="en-US" altLang="en-US" sz="2600" dirty="0">
              <a:solidFill>
                <a:schemeClr val="tx1"/>
              </a:solidFill>
              <a:latin typeface="Century Gothic" pitchFamily="34" charset="0"/>
            </a:endParaRPr>
          </a:p>
          <a:p>
            <a:r>
              <a:rPr lang="en-US" altLang="en-US" sz="2600" dirty="0">
                <a:solidFill>
                  <a:schemeClr val="tx1"/>
                </a:solidFill>
                <a:latin typeface="Century Gothic" pitchFamily="34" charset="0"/>
              </a:rPr>
              <a:t>Lightning appears jagged because it follows concentrations of positive ions, of the path of least resistance that may be created by moisture in the air.</a:t>
            </a:r>
          </a:p>
          <a:p>
            <a:r>
              <a:rPr lang="en-US" altLang="en-US" sz="2600" dirty="0">
                <a:solidFill>
                  <a:schemeClr val="tx1"/>
                </a:solidFill>
                <a:latin typeface="Century Gothic" pitchFamily="34" charset="0"/>
              </a:rPr>
              <a:t>Tall objects such as trees and skyscrapers are most likely to become conductors.</a:t>
            </a:r>
          </a:p>
          <a:p>
            <a:endParaRPr lang="en-US" sz="26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168" y="1066800"/>
            <a:ext cx="3258005" cy="5306166"/>
          </a:xfrm>
          <a:prstGeom prst="rect">
            <a:avLst/>
          </a:prstGeom>
        </p:spPr>
      </p:pic>
    </p:spTree>
    <p:extLst>
      <p:ext uri="{BB962C8B-B14F-4D97-AF65-F5344CB8AC3E}">
        <p14:creationId xmlns:p14="http://schemas.microsoft.com/office/powerpoint/2010/main" val="135580351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lstStyle/>
          <a:p>
            <a:r>
              <a:rPr lang="en-US" dirty="0">
                <a:solidFill>
                  <a:schemeClr val="tx1"/>
                </a:solidFill>
              </a:rPr>
              <a:t>The weather on Jupiter, like everything else about the planet, is large. Storms that grow to cover thousands of km within hours, winds whipping the clouds at 360 </a:t>
            </a:r>
            <a:r>
              <a:rPr lang="en-US" dirty="0" err="1">
                <a:solidFill>
                  <a:schemeClr val="tx1"/>
                </a:solidFill>
              </a:rPr>
              <a:t>kph</a:t>
            </a:r>
            <a:r>
              <a:rPr lang="en-US" dirty="0">
                <a:solidFill>
                  <a:schemeClr val="tx1"/>
                </a:solidFill>
              </a:rPr>
              <a:t>, and storms that last for hundreds of years are typical</a:t>
            </a:r>
            <a:r>
              <a:rPr lang="en-US" dirty="0" smtClean="0">
                <a:solidFill>
                  <a:schemeClr val="tx1"/>
                </a:solidFill>
              </a:rPr>
              <a:t>.</a:t>
            </a:r>
          </a:p>
          <a:p>
            <a:endParaRPr lang="en-US" dirty="0">
              <a:solidFill>
                <a:schemeClr val="tx1"/>
              </a:solidFill>
            </a:endParaRPr>
          </a:p>
          <a:p>
            <a:r>
              <a:rPr lang="en-US" dirty="0">
                <a:solidFill>
                  <a:schemeClr val="tx1"/>
                </a:solidFill>
              </a:rPr>
              <a:t>Lightening on Jupiter can be a thousand times as powerful as lightning on the Earth.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endParaRPr lang="en-US" dirty="0">
              <a:solidFill>
                <a:schemeClr val="tx1"/>
              </a:solidFill>
            </a:endParaRPr>
          </a:p>
        </p:txBody>
      </p:sp>
      <p:pic>
        <p:nvPicPr>
          <p:cNvPr id="10242" name="Picture 2" descr="http://2.bp.blogspot.com/-ldEX4TMBxyA/S1IgT5nqgyI/AAAAAAAAALQ/kzpGZS73qcE/s1600/jupite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100584"/>
            <a:ext cx="2533650" cy="247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70401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a:t>
            </a:r>
            <a:r>
              <a:rPr lang="en-US" dirty="0"/>
              <a:t>M</a:t>
            </a:r>
            <a:r>
              <a:rPr lang="en-US" dirty="0" smtClean="0"/>
              <a:t>e </a:t>
            </a:r>
            <a:r>
              <a:rPr lang="en-US" dirty="0" err="1" smtClean="0"/>
              <a:t>enLighten</a:t>
            </a:r>
            <a:r>
              <a:rPr lang="en-US" dirty="0" smtClean="0"/>
              <a:t> You</a:t>
            </a:r>
            <a:endParaRPr lang="en-US" dirty="0"/>
          </a:p>
        </p:txBody>
      </p:sp>
      <p:sp>
        <p:nvSpPr>
          <p:cNvPr id="3" name="Content Placeholder 2"/>
          <p:cNvSpPr>
            <a:spLocks noGrp="1"/>
          </p:cNvSpPr>
          <p:nvPr>
            <p:ph idx="1"/>
          </p:nvPr>
        </p:nvSpPr>
        <p:spPr/>
        <p:txBody>
          <a:bodyPr/>
          <a:lstStyle/>
          <a:p>
            <a:r>
              <a:rPr lang="en-US" dirty="0"/>
              <a:t>Sound travels through air at "</a:t>
            </a:r>
            <a:r>
              <a:rPr lang="en-US" b="1" dirty="0"/>
              <a:t>the speed of sound</a:t>
            </a:r>
            <a:r>
              <a:rPr lang="en-US" dirty="0"/>
              <a:t>." Officially, the speed of sound is </a:t>
            </a:r>
            <a:r>
              <a:rPr lang="en-US" b="1" dirty="0"/>
              <a:t>331.3 meters per </a:t>
            </a:r>
            <a:r>
              <a:rPr lang="en-US" b="1" dirty="0" smtClean="0"/>
              <a:t>second</a:t>
            </a:r>
            <a:r>
              <a:rPr lang="en-US" dirty="0" smtClean="0"/>
              <a:t> </a:t>
            </a:r>
            <a:r>
              <a:rPr lang="en-US" dirty="0"/>
              <a:t>in dry air at 0 degrees </a:t>
            </a:r>
            <a:r>
              <a:rPr lang="en-US" dirty="0" smtClean="0"/>
              <a:t>Celsius. At </a:t>
            </a:r>
            <a:r>
              <a:rPr lang="en-US" dirty="0"/>
              <a:t>a temperature like 28 degrees C (82 degrees F), the speed is 346 meters per second.</a:t>
            </a:r>
          </a:p>
          <a:p>
            <a:r>
              <a:rPr lang="en-US" dirty="0"/>
              <a:t>­As you can see, the speed of sound changes depending on the </a:t>
            </a:r>
            <a:r>
              <a:rPr lang="en-US" b="1" dirty="0"/>
              <a:t>temperature</a:t>
            </a:r>
            <a:r>
              <a:rPr lang="en-US" dirty="0"/>
              <a:t> and the </a:t>
            </a:r>
            <a:r>
              <a:rPr lang="en-US" b="1" dirty="0"/>
              <a:t>humidity</a:t>
            </a:r>
            <a:r>
              <a:rPr lang="en-US" dirty="0"/>
              <a:t>; </a:t>
            </a:r>
            <a:r>
              <a:rPr lang="en-US" dirty="0" smtClean="0"/>
              <a:t>but we can say that sound </a:t>
            </a:r>
            <a:r>
              <a:rPr lang="en-US" dirty="0"/>
              <a:t>travels 1 kilometer in roughly </a:t>
            </a:r>
            <a:r>
              <a:rPr lang="en-US" dirty="0" smtClean="0"/>
              <a:t>3 seconds.</a:t>
            </a:r>
            <a:endParaRPr lang="en-US" dirty="0"/>
          </a:p>
          <a:p>
            <a:r>
              <a:rPr lang="en-US" dirty="0"/>
              <a:t>When you see the </a:t>
            </a:r>
            <a:r>
              <a:rPr lang="en-US" b="1" dirty="0"/>
              <a:t>flash</a:t>
            </a:r>
            <a:r>
              <a:rPr lang="en-US" dirty="0"/>
              <a:t> of a lightning </a:t>
            </a:r>
            <a:r>
              <a:rPr lang="en-US" dirty="0" smtClean="0"/>
              <a:t>bolt, </a:t>
            </a:r>
            <a:r>
              <a:rPr lang="en-US" dirty="0"/>
              <a:t>you can start counting seconds and then </a:t>
            </a:r>
            <a:r>
              <a:rPr lang="en-US" dirty="0" smtClean="0"/>
              <a:t>divide by 3 </a:t>
            </a:r>
            <a:r>
              <a:rPr lang="en-US" dirty="0"/>
              <a:t>to see how far away the lightning struck. If it takes </a:t>
            </a:r>
            <a:r>
              <a:rPr lang="en-US" dirty="0" smtClean="0"/>
              <a:t>12 </a:t>
            </a:r>
            <a:r>
              <a:rPr lang="en-US" dirty="0"/>
              <a:t>seconds for the thunder to roll in, the lightning struck about 4</a:t>
            </a:r>
            <a:r>
              <a:rPr lang="en-US" dirty="0" smtClean="0"/>
              <a:t> </a:t>
            </a:r>
            <a:r>
              <a:rPr lang="en-US" dirty="0"/>
              <a:t>kilometers away.</a:t>
            </a:r>
          </a:p>
          <a:p>
            <a:endParaRPr lang="en-US" dirty="0"/>
          </a:p>
        </p:txBody>
      </p:sp>
    </p:spTree>
    <p:extLst>
      <p:ext uri="{BB962C8B-B14F-4D97-AF65-F5344CB8AC3E}">
        <p14:creationId xmlns:p14="http://schemas.microsoft.com/office/powerpoint/2010/main" val="106063402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fontAlgn="auto">
              <a:spcAft>
                <a:spcPts val="0"/>
              </a:spcAft>
              <a:defRPr/>
            </a:pPr>
            <a:r>
              <a:rPr lang="en-US" dirty="0" smtClean="0">
                <a:solidFill>
                  <a:schemeClr val="accent6">
                    <a:tint val="1000"/>
                  </a:schemeClr>
                </a:solidFill>
              </a:rPr>
              <a:t>Take Note</a:t>
            </a:r>
          </a:p>
        </p:txBody>
      </p:sp>
      <p:sp>
        <p:nvSpPr>
          <p:cNvPr id="12291" name="Rectangle 3"/>
          <p:cNvSpPr>
            <a:spLocks noGrp="1" noChangeArrowheads="1"/>
          </p:cNvSpPr>
          <p:nvPr>
            <p:ph idx="1"/>
          </p:nvPr>
        </p:nvSpPr>
        <p:spPr/>
        <p:txBody>
          <a:bodyPr/>
          <a:lstStyle/>
          <a:p>
            <a:endParaRPr lang="en-US" altLang="en-US" smtClean="0"/>
          </a:p>
        </p:txBody>
      </p:sp>
      <p:pic>
        <p:nvPicPr>
          <p:cNvPr id="12292" name="Picture 4" descr="lightning ske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57200"/>
            <a:ext cx="5181600" cy="626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fontAlgn="auto">
              <a:spcAft>
                <a:spcPts val="0"/>
              </a:spcAft>
              <a:defRPr/>
            </a:pPr>
            <a:r>
              <a:rPr lang="en-US" dirty="0" smtClean="0">
                <a:solidFill>
                  <a:schemeClr val="accent6">
                    <a:tint val="1000"/>
                  </a:schemeClr>
                </a:solidFill>
                <a:latin typeface="Century Gothic" panose="020B0502020202020204" pitchFamily="34" charset="0"/>
              </a:rPr>
              <a:t>Slow-motion Lightning</a:t>
            </a:r>
            <a:endParaRPr lang="en-US" dirty="0">
              <a:solidFill>
                <a:schemeClr val="accent6">
                  <a:tint val="1000"/>
                </a:schemeClr>
              </a:solidFill>
              <a:latin typeface="Century Gothic" panose="020B0502020202020204" pitchFamily="34" charset="0"/>
            </a:endParaRPr>
          </a:p>
        </p:txBody>
      </p:sp>
      <p:sp>
        <p:nvSpPr>
          <p:cNvPr id="3" name="Content Placeholder 2"/>
          <p:cNvSpPr>
            <a:spLocks noGrp="1"/>
          </p:cNvSpPr>
          <p:nvPr>
            <p:ph idx="1"/>
          </p:nvPr>
        </p:nvSpPr>
        <p:spPr/>
        <p:txBody>
          <a:bodyPr/>
          <a:lstStyle/>
          <a:p>
            <a:endParaRPr lang="en-US" dirty="0"/>
          </a:p>
        </p:txBody>
      </p:sp>
      <p:pic>
        <p:nvPicPr>
          <p:cNvPr id="921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17638"/>
            <a:ext cx="4114800" cy="509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228600" y="1371600"/>
            <a:ext cx="8686800" cy="5257800"/>
          </a:xfrm>
        </p:spPr>
        <p:txBody>
          <a:bodyPr/>
          <a:lstStyle/>
          <a:p>
            <a:pPr>
              <a:lnSpc>
                <a:spcPct val="80000"/>
              </a:lnSpc>
            </a:pPr>
            <a:r>
              <a:rPr lang="en-US" altLang="en-US" sz="2800" dirty="0" smtClean="0">
                <a:latin typeface="Century Gothic" pitchFamily="34" charset="0"/>
              </a:rPr>
              <a:t>Most lightning bolts are from cloud to cloud, but sometimes there are no positive charged clouds nearby, so the negative cloud sends its electrons to the ground or any object that may have a slight positive charge.</a:t>
            </a:r>
          </a:p>
          <a:p>
            <a:pPr>
              <a:lnSpc>
                <a:spcPct val="80000"/>
              </a:lnSpc>
            </a:pPr>
            <a:endParaRPr lang="en-US" altLang="en-US" sz="2800" b="1" i="1" dirty="0" smtClean="0">
              <a:latin typeface="Century Gothic" pitchFamily="34" charset="0"/>
            </a:endParaRPr>
          </a:p>
          <a:p>
            <a:pPr>
              <a:lnSpc>
                <a:spcPct val="80000"/>
              </a:lnSpc>
            </a:pPr>
            <a:r>
              <a:rPr lang="en-US" altLang="en-US" sz="2800" dirty="0" smtClean="0">
                <a:latin typeface="Century Gothic" pitchFamily="34" charset="0"/>
              </a:rPr>
              <a:t>Air expands when it is heated and contracts when it cools. Since the spark happens so fast, the air expands and contracts very rapidly. When it contracts, the air slaps together, just like when you clap your hands or pop a balloon. The noise you hear from a spark is just a snap, because it is so small.</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Autofit/>
          </a:bodyPr>
          <a:lstStyle/>
          <a:p>
            <a:r>
              <a:rPr lang="en-US" sz="2800" dirty="0"/>
              <a:t>Lightning does not just happen in thunderstorms…</a:t>
            </a:r>
            <a:br>
              <a:rPr lang="en-US" sz="2800" dirty="0"/>
            </a:br>
            <a:endParaRPr lang="en-US" sz="2800" dirty="0"/>
          </a:p>
        </p:txBody>
      </p:sp>
      <p:sp>
        <p:nvSpPr>
          <p:cNvPr id="3" name="Content Placeholder 2"/>
          <p:cNvSpPr>
            <a:spLocks noGrp="1"/>
          </p:cNvSpPr>
          <p:nvPr>
            <p:ph idx="1"/>
          </p:nvPr>
        </p:nvSpPr>
        <p:spPr>
          <a:xfrm>
            <a:off x="457200" y="1066800"/>
            <a:ext cx="8229600" cy="2133600"/>
          </a:xfrm>
        </p:spPr>
        <p:txBody>
          <a:bodyPr/>
          <a:lstStyle/>
          <a:p>
            <a:r>
              <a:rPr lang="en-US" sz="2600" dirty="0" smtClean="0"/>
              <a:t>Lightning </a:t>
            </a:r>
            <a:r>
              <a:rPr lang="en-US" sz="2600" dirty="0"/>
              <a:t>is also known to occur in dust storms, forest fires, and volcanic eruptions. Particles such as sand, smoke and ash, which exist in these environments, can also become electrically charged and create atmospheric conditions similar to that of a thunderstorm. </a:t>
            </a:r>
          </a:p>
          <a:p>
            <a:endParaRPr lang="en-US" sz="2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00400"/>
            <a:ext cx="5105400" cy="3406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64477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fontAlgn="auto">
              <a:spcAft>
                <a:spcPts val="0"/>
              </a:spcAft>
              <a:defRPr/>
            </a:pPr>
            <a:r>
              <a:rPr lang="en-US" dirty="0" smtClean="0">
                <a:solidFill>
                  <a:schemeClr val="accent6">
                    <a:tint val="1000"/>
                  </a:schemeClr>
                </a:solidFill>
                <a:latin typeface="Century Gothic" panose="020B0502020202020204" pitchFamily="34" charset="0"/>
              </a:rPr>
              <a:t>Reminder</a:t>
            </a:r>
          </a:p>
        </p:txBody>
      </p:sp>
      <p:sp>
        <p:nvSpPr>
          <p:cNvPr id="7171" name="Rectangle 3"/>
          <p:cNvSpPr>
            <a:spLocks noGrp="1" noChangeArrowheads="1"/>
          </p:cNvSpPr>
          <p:nvPr>
            <p:ph idx="1"/>
          </p:nvPr>
        </p:nvSpPr>
        <p:spPr/>
        <p:txBody>
          <a:bodyPr/>
          <a:lstStyle/>
          <a:p>
            <a:r>
              <a:rPr lang="en-US" altLang="en-US" dirty="0" smtClean="0">
                <a:solidFill>
                  <a:schemeClr val="tx1"/>
                </a:solidFill>
                <a:latin typeface="Century Gothic" pitchFamily="34" charset="0"/>
              </a:rPr>
              <a:t>Static electricity results from an uneven distribution of charges(+/-) on an object.</a:t>
            </a:r>
          </a:p>
          <a:p>
            <a:r>
              <a:rPr lang="en-US" altLang="en-US" dirty="0" smtClean="0">
                <a:solidFill>
                  <a:schemeClr val="tx1"/>
                </a:solidFill>
                <a:latin typeface="Century Gothic" pitchFamily="34" charset="0"/>
              </a:rPr>
              <a:t>At close distances, this can attract other materials or…some of those charges can jump from one surface to another.</a:t>
            </a:r>
          </a:p>
          <a:p>
            <a:pPr marL="365125" lvl="1" indent="0">
              <a:buNone/>
            </a:pPr>
            <a:r>
              <a:rPr lang="en-US" altLang="en-US" dirty="0" smtClean="0">
                <a:latin typeface="Century Gothic" pitchFamily="34" charset="0"/>
              </a:rPr>
              <a:t>Ex. Small spark of electricity</a:t>
            </a:r>
          </a:p>
        </p:txBody>
      </p:sp>
      <p:pic>
        <p:nvPicPr>
          <p:cNvPr id="7172" name="Picture 5" descr="http://media.catmoji.com/post/vxt8/static-electric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97238"/>
            <a:ext cx="3810000"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fontAlgn="auto">
              <a:spcAft>
                <a:spcPts val="0"/>
              </a:spcAft>
              <a:defRPr/>
            </a:pPr>
            <a:r>
              <a:rPr lang="en-US" sz="4000" dirty="0" smtClean="0">
                <a:solidFill>
                  <a:schemeClr val="accent6">
                    <a:tint val="1000"/>
                  </a:schemeClr>
                </a:solidFill>
                <a:latin typeface="Century Gothic" panose="020B0502020202020204" pitchFamily="34" charset="0"/>
              </a:rPr>
              <a:t>Staying Safe</a:t>
            </a:r>
          </a:p>
        </p:txBody>
      </p:sp>
      <p:sp>
        <p:nvSpPr>
          <p:cNvPr id="15363" name="Rectangle 3"/>
          <p:cNvSpPr>
            <a:spLocks noGrp="1" noChangeArrowheads="1"/>
          </p:cNvSpPr>
          <p:nvPr>
            <p:ph idx="1"/>
          </p:nvPr>
        </p:nvSpPr>
        <p:spPr>
          <a:xfrm>
            <a:off x="685800" y="1600200"/>
            <a:ext cx="7772400" cy="4953000"/>
          </a:xfrm>
        </p:spPr>
        <p:txBody>
          <a:bodyPr/>
          <a:lstStyle/>
          <a:p>
            <a:pPr>
              <a:lnSpc>
                <a:spcPct val="80000"/>
              </a:lnSpc>
            </a:pPr>
            <a:r>
              <a:rPr lang="en-US" altLang="en-US" sz="2800" dirty="0" smtClean="0">
                <a:latin typeface="Century Gothic" pitchFamily="34" charset="0"/>
              </a:rPr>
              <a:t>Stay away from water: don't stand under an umbrella, or keep swimming;</a:t>
            </a:r>
          </a:p>
          <a:p>
            <a:pPr>
              <a:lnSpc>
                <a:spcPct val="80000"/>
              </a:lnSpc>
            </a:pPr>
            <a:r>
              <a:rPr lang="en-US" altLang="en-US" sz="2800" dirty="0" smtClean="0">
                <a:latin typeface="Century Gothic" pitchFamily="34" charset="0"/>
              </a:rPr>
              <a:t>Go</a:t>
            </a:r>
            <a:r>
              <a:rPr lang="en-US" altLang="en-US" sz="2800" i="1" dirty="0" smtClean="0">
                <a:latin typeface="Century Gothic" pitchFamily="34" charset="0"/>
              </a:rPr>
              <a:t> </a:t>
            </a:r>
            <a:r>
              <a:rPr lang="en-US" altLang="en-US" sz="2800" dirty="0" smtClean="0">
                <a:latin typeface="Century Gothic" pitchFamily="34" charset="0"/>
              </a:rPr>
              <a:t>indoors or into a car if possible</a:t>
            </a:r>
          </a:p>
          <a:p>
            <a:pPr>
              <a:lnSpc>
                <a:spcPct val="80000"/>
              </a:lnSpc>
            </a:pPr>
            <a:r>
              <a:rPr lang="en-US" altLang="en-US" sz="2800" dirty="0" smtClean="0">
                <a:latin typeface="Century Gothic" pitchFamily="34" charset="0"/>
              </a:rPr>
              <a:t>Stay away from telephone poles</a:t>
            </a:r>
          </a:p>
          <a:p>
            <a:pPr>
              <a:lnSpc>
                <a:spcPct val="80000"/>
              </a:lnSpc>
            </a:pPr>
            <a:r>
              <a:rPr lang="en-US" altLang="en-US" sz="2800" dirty="0" smtClean="0">
                <a:latin typeface="Century Gothic" pitchFamily="34" charset="0"/>
              </a:rPr>
              <a:t>Stay away from trees</a:t>
            </a:r>
          </a:p>
          <a:p>
            <a:pPr>
              <a:lnSpc>
                <a:spcPct val="80000"/>
              </a:lnSpc>
            </a:pPr>
            <a:r>
              <a:rPr lang="en-US" altLang="en-US" sz="2800" dirty="0" smtClean="0">
                <a:latin typeface="Century Gothic" pitchFamily="34" charset="0"/>
              </a:rPr>
              <a:t>Stay on low ground, and avoid being the tallest object</a:t>
            </a:r>
          </a:p>
          <a:p>
            <a:pPr>
              <a:lnSpc>
                <a:spcPct val="80000"/>
              </a:lnSpc>
            </a:pPr>
            <a:r>
              <a:rPr lang="en-US" altLang="en-US" sz="2800" dirty="0" smtClean="0">
                <a:latin typeface="Century Gothic" pitchFamily="34" charset="0"/>
              </a:rPr>
              <a:t>If you are in a field, crouch low</a:t>
            </a:r>
          </a:p>
          <a:p>
            <a:pPr>
              <a:lnSpc>
                <a:spcPct val="80000"/>
              </a:lnSpc>
            </a:pPr>
            <a:r>
              <a:rPr lang="en-US" altLang="en-US" sz="2800" dirty="0" smtClean="0">
                <a:latin typeface="Century Gothic" pitchFamily="34" charset="0"/>
              </a:rPr>
              <a:t>Stay away from anything metal, such as a bicycle, or golf club</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vortex.accuweather.com/adc2004/pub/includes/columns/thirdpartycontent/2012/400x266_02222024_where-most-lightning-deat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5947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457200"/>
            <a:ext cx="7772400" cy="914400"/>
          </a:xfrm>
        </p:spPr>
        <p:txBody>
          <a:bodyPr/>
          <a:lstStyle/>
          <a:p>
            <a:pPr fontAlgn="auto">
              <a:spcAft>
                <a:spcPts val="0"/>
              </a:spcAft>
              <a:defRPr/>
            </a:pPr>
            <a:r>
              <a:rPr lang="en-US" dirty="0" smtClean="0">
                <a:solidFill>
                  <a:schemeClr val="accent6">
                    <a:tint val="1000"/>
                  </a:schemeClr>
                </a:solidFill>
                <a:latin typeface="Century Gothic" panose="020B0502020202020204" pitchFamily="34" charset="0"/>
              </a:rPr>
              <a:t>If you are inside:</a:t>
            </a:r>
          </a:p>
        </p:txBody>
      </p:sp>
      <p:sp>
        <p:nvSpPr>
          <p:cNvPr id="17411" name="Rectangle 3"/>
          <p:cNvSpPr>
            <a:spLocks noGrp="1" noChangeArrowheads="1"/>
          </p:cNvSpPr>
          <p:nvPr>
            <p:ph idx="1"/>
          </p:nvPr>
        </p:nvSpPr>
        <p:spPr>
          <a:xfrm>
            <a:off x="685800" y="1524000"/>
            <a:ext cx="7772400" cy="5105400"/>
          </a:xfrm>
        </p:spPr>
        <p:txBody>
          <a:bodyPr/>
          <a:lstStyle/>
          <a:p>
            <a:pPr>
              <a:lnSpc>
                <a:spcPct val="80000"/>
              </a:lnSpc>
            </a:pPr>
            <a:r>
              <a:rPr lang="en-US" altLang="en-US" sz="2800" dirty="0" smtClean="0">
                <a:latin typeface="Century Gothic" pitchFamily="34" charset="0"/>
              </a:rPr>
              <a:t>Stay away from windows and doors because of metal hinges and doorknobs. </a:t>
            </a:r>
          </a:p>
          <a:p>
            <a:pPr>
              <a:lnSpc>
                <a:spcPct val="80000"/>
              </a:lnSpc>
            </a:pPr>
            <a:r>
              <a:rPr lang="en-US" altLang="en-US" sz="2800" dirty="0" smtClean="0">
                <a:latin typeface="Century Gothic" pitchFamily="34" charset="0"/>
              </a:rPr>
              <a:t>Stay away from water taps that might conduct electricity like tubs or sinks. </a:t>
            </a:r>
          </a:p>
          <a:p>
            <a:pPr>
              <a:lnSpc>
                <a:spcPct val="80000"/>
              </a:lnSpc>
            </a:pPr>
            <a:r>
              <a:rPr lang="en-US" altLang="en-US" sz="2800" dirty="0" smtClean="0">
                <a:latin typeface="Century Gothic" pitchFamily="34" charset="0"/>
              </a:rPr>
              <a:t>Unplug any electric appliances like the television, a toaster, computer or iron. </a:t>
            </a:r>
          </a:p>
          <a:p>
            <a:pPr>
              <a:lnSpc>
                <a:spcPct val="80000"/>
              </a:lnSpc>
            </a:pPr>
            <a:r>
              <a:rPr lang="en-US" altLang="en-US" sz="2800" dirty="0" smtClean="0">
                <a:latin typeface="Century Gothic" pitchFamily="34" charset="0"/>
              </a:rPr>
              <a:t>Do not use a land-line phone unless it is an emergency</a:t>
            </a:r>
            <a:r>
              <a:rPr lang="en-US" altLang="en-US" sz="2800" i="1" dirty="0" smtClean="0">
                <a:latin typeface="Century Gothic" pitchFamily="34" charset="0"/>
              </a:rPr>
              <a:t>.</a:t>
            </a:r>
          </a:p>
          <a:p>
            <a:pPr>
              <a:lnSpc>
                <a:spcPct val="80000"/>
              </a:lnSpc>
              <a:buFont typeface="Wingdings" pitchFamily="2" charset="2"/>
              <a:buNone/>
            </a:pPr>
            <a:endParaRPr lang="en-US" altLang="en-US" sz="2800" u="sng" dirty="0" smtClean="0">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87036" y="228600"/>
            <a:ext cx="8763000" cy="1143000"/>
          </a:xfrm>
        </p:spPr>
        <p:txBody>
          <a:bodyPr/>
          <a:lstStyle/>
          <a:p>
            <a:pPr algn="ctr" fontAlgn="auto">
              <a:spcAft>
                <a:spcPts val="0"/>
              </a:spcAft>
              <a:defRPr/>
            </a:pPr>
            <a:r>
              <a:rPr lang="en-US" dirty="0" smtClean="0">
                <a:solidFill>
                  <a:schemeClr val="accent6">
                    <a:tint val="1000"/>
                  </a:schemeClr>
                </a:solidFill>
                <a:latin typeface="Century Gothic" panose="020B0502020202020204" pitchFamily="34" charset="0"/>
              </a:rPr>
              <a:t>Advantages of Static Electricity</a:t>
            </a:r>
          </a:p>
        </p:txBody>
      </p:sp>
      <p:sp>
        <p:nvSpPr>
          <p:cNvPr id="8195" name="Rectangle 3"/>
          <p:cNvSpPr>
            <a:spLocks noGrp="1" noChangeArrowheads="1"/>
          </p:cNvSpPr>
          <p:nvPr>
            <p:ph idx="1"/>
          </p:nvPr>
        </p:nvSpPr>
        <p:spPr>
          <a:xfrm>
            <a:off x="685800" y="1385552"/>
            <a:ext cx="7772400" cy="2576848"/>
          </a:xfrm>
        </p:spPr>
        <p:txBody>
          <a:bodyPr/>
          <a:lstStyle/>
          <a:p>
            <a:pPr>
              <a:lnSpc>
                <a:spcPct val="90000"/>
              </a:lnSpc>
            </a:pPr>
            <a:r>
              <a:rPr lang="en-US" altLang="en-US" dirty="0" smtClean="0">
                <a:solidFill>
                  <a:schemeClr val="tx1"/>
                </a:solidFill>
                <a:latin typeface="Century Gothic" pitchFamily="34" charset="0"/>
              </a:rPr>
              <a:t>Although static electricity can be irritating at times, there are many practical uses for it. </a:t>
            </a:r>
          </a:p>
          <a:p>
            <a:pPr>
              <a:lnSpc>
                <a:spcPct val="90000"/>
              </a:lnSpc>
            </a:pPr>
            <a:endParaRPr lang="en-US" altLang="en-US" dirty="0" smtClean="0">
              <a:solidFill>
                <a:schemeClr val="tx1"/>
              </a:solidFill>
              <a:latin typeface="Century Gothic" pitchFamily="34" charset="0"/>
            </a:endParaRPr>
          </a:p>
          <a:p>
            <a:pPr>
              <a:lnSpc>
                <a:spcPct val="90000"/>
              </a:lnSpc>
            </a:pPr>
            <a:r>
              <a:rPr lang="en-US" altLang="en-US" dirty="0" smtClean="0">
                <a:solidFill>
                  <a:schemeClr val="tx1"/>
                </a:solidFill>
                <a:latin typeface="Century Gothic" pitchFamily="34" charset="0"/>
              </a:rPr>
              <a:t>The removal of pollutants and dust from the air in hospitals and industrial chimney stacks are two examples.</a:t>
            </a:r>
          </a:p>
          <a:p>
            <a:pPr>
              <a:lnSpc>
                <a:spcPct val="90000"/>
              </a:lnSpc>
            </a:pPr>
            <a:endParaRPr lang="en-US" altLang="en-US" dirty="0" smtClean="0">
              <a:solidFill>
                <a:schemeClr val="tx1"/>
              </a:solidFill>
              <a:latin typeface="Century Gothic" pitchFamily="34" charset="0"/>
            </a:endParaRPr>
          </a:p>
        </p:txBody>
      </p:sp>
      <p:pic>
        <p:nvPicPr>
          <p:cNvPr id="1026" name="Picture 2" descr="http://blog.oransi.com/wp-content/uploads/2014/02/Industrial-Air-Purifier-Electrostatic-Precipitator-for-Diesel-Generato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767778"/>
            <a:ext cx="5776083" cy="28434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89391" y="4589317"/>
            <a:ext cx="1828800" cy="1200329"/>
          </a:xfrm>
          <a:prstGeom prst="rect">
            <a:avLst/>
          </a:prstGeom>
          <a:noFill/>
        </p:spPr>
        <p:txBody>
          <a:bodyPr wrap="square" rtlCol="0">
            <a:spAutoFit/>
          </a:bodyPr>
          <a:lstStyle/>
          <a:p>
            <a:r>
              <a:rPr lang="en-US" dirty="0" smtClean="0"/>
              <a:t>Industrial electrostatic air purifier</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latin typeface="Century Gothic" pitchFamily="34" charset="0"/>
              </a:rPr>
              <a:t>Chemical </a:t>
            </a:r>
            <a:r>
              <a:rPr lang="en-US" altLang="en-US" dirty="0" smtClean="0">
                <a:latin typeface="Century Gothic" pitchFamily="34" charset="0"/>
              </a:rPr>
              <a:t>Precipitation </a:t>
            </a:r>
            <a:r>
              <a:rPr lang="en-US" altLang="en-US" dirty="0">
                <a:latin typeface="Century Gothic" pitchFamily="34" charset="0"/>
              </a:rPr>
              <a:t>in </a:t>
            </a:r>
            <a:r>
              <a:rPr lang="en-US" altLang="en-US" dirty="0" smtClean="0">
                <a:latin typeface="Century Gothic" pitchFamily="34" charset="0"/>
              </a:rPr>
              <a:t>Industry</a:t>
            </a:r>
            <a:r>
              <a:rPr lang="en-US" altLang="en-US" dirty="0">
                <a:latin typeface="Century Gothic" pitchFamily="34" charset="0"/>
              </a:rPr>
              <a:t/>
            </a:r>
            <a:br>
              <a:rPr lang="en-US" altLang="en-US" dirty="0">
                <a:latin typeface="Century Gothic" pitchFamily="34" charset="0"/>
              </a:rPr>
            </a:br>
            <a:endParaRPr lang="en-US" dirty="0"/>
          </a:p>
        </p:txBody>
      </p:sp>
      <p:sp>
        <p:nvSpPr>
          <p:cNvPr id="3" name="Content Placeholder 2"/>
          <p:cNvSpPr>
            <a:spLocks noGrp="1"/>
          </p:cNvSpPr>
          <p:nvPr>
            <p:ph idx="1"/>
          </p:nvPr>
        </p:nvSpPr>
        <p:spPr>
          <a:xfrm>
            <a:off x="457200" y="1295400"/>
            <a:ext cx="8229600" cy="4830763"/>
          </a:xfrm>
        </p:spPr>
        <p:txBody>
          <a:bodyPr/>
          <a:lstStyle/>
          <a:p>
            <a:pPr lvl="1">
              <a:lnSpc>
                <a:spcPct val="90000"/>
              </a:lnSpc>
            </a:pPr>
            <a:r>
              <a:rPr lang="en-US" altLang="en-US" sz="2400" dirty="0" smtClean="0">
                <a:latin typeface="Century Gothic" pitchFamily="34" charset="0"/>
              </a:rPr>
              <a:t>Static </a:t>
            </a:r>
            <a:r>
              <a:rPr lang="en-US" altLang="en-US" sz="2400" dirty="0">
                <a:latin typeface="Century Gothic" pitchFamily="34" charset="0"/>
              </a:rPr>
              <a:t>electricity is used in pollution control by applying a static charge to dirt particles in the air and then collecting those charged particles on a plate or collector of the opposite electrical charge. Such devices are often called </a:t>
            </a:r>
            <a:r>
              <a:rPr lang="en-US" altLang="en-US" sz="2400" dirty="0">
                <a:solidFill>
                  <a:srgbClr val="FFFF00"/>
                </a:solidFill>
                <a:latin typeface="Century Gothic" pitchFamily="34" charset="0"/>
              </a:rPr>
              <a:t>electrostatic precipitators</a:t>
            </a:r>
            <a:r>
              <a:rPr lang="en-US" altLang="en-US" sz="2400" dirty="0">
                <a:latin typeface="Century Gothic" pitchFamily="34" charset="0"/>
              </a:rPr>
              <a:t>.</a:t>
            </a:r>
          </a:p>
          <a:p>
            <a:endParaRPr lang="en-US" dirty="0"/>
          </a:p>
        </p:txBody>
      </p:sp>
      <p:pic>
        <p:nvPicPr>
          <p:cNvPr id="2050" name="Picture 2" descr="https://www.neundorfer.com/FileUploads/RichTextboxImages/Image/smokestack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61" y="3657600"/>
            <a:ext cx="4029075" cy="2333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logs.kqed.org/stateofhealth/files/2012/04/smokestac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6297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7136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8534400" cy="1143000"/>
          </a:xfrm>
        </p:spPr>
        <p:txBody>
          <a:bodyPr>
            <a:normAutofit fontScale="90000"/>
          </a:bodyPr>
          <a:lstStyle/>
          <a:p>
            <a:pPr fontAlgn="auto">
              <a:spcAft>
                <a:spcPts val="0"/>
              </a:spcAft>
              <a:defRPr/>
            </a:pPr>
            <a:r>
              <a:rPr lang="en-US" sz="4000" dirty="0" smtClean="0">
                <a:solidFill>
                  <a:schemeClr val="accent6">
                    <a:tint val="1000"/>
                  </a:schemeClr>
                </a:solidFill>
                <a:latin typeface="Century Gothic" panose="020B0502020202020204" pitchFamily="34" charset="0"/>
              </a:rPr>
              <a:t>Disadvantages of Static Electricity</a:t>
            </a:r>
          </a:p>
        </p:txBody>
      </p:sp>
      <p:sp>
        <p:nvSpPr>
          <p:cNvPr id="6147" name="Rectangle 3"/>
          <p:cNvSpPr>
            <a:spLocks noGrp="1" noChangeArrowheads="1"/>
          </p:cNvSpPr>
          <p:nvPr>
            <p:ph idx="1"/>
          </p:nvPr>
        </p:nvSpPr>
        <p:spPr>
          <a:xfrm>
            <a:off x="685800" y="1752600"/>
            <a:ext cx="7772400" cy="1981200"/>
          </a:xfrm>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r>
              <a:rPr lang="en-US" altLang="en-US" dirty="0" smtClean="0">
                <a:solidFill>
                  <a:schemeClr val="tx1"/>
                </a:solidFill>
                <a:latin typeface="Century Gothic" panose="020B0502020202020204" pitchFamily="34" charset="0"/>
              </a:rPr>
              <a:t>Static can be a nuisance - hair and dust cling to clothing…</a:t>
            </a:r>
          </a:p>
          <a:p>
            <a:pPr marL="274320" indent="-274320" fontAlgn="auto">
              <a:spcAft>
                <a:spcPts val="0"/>
              </a:spcAft>
              <a:buClr>
                <a:schemeClr val="accent1">
                  <a:lumMod val="60000"/>
                  <a:lumOff val="40000"/>
                </a:schemeClr>
              </a:buClr>
              <a:buFont typeface="Arial" pitchFamily="34" charset="0"/>
              <a:buChar char="•"/>
              <a:defRPr/>
            </a:pPr>
            <a:r>
              <a:rPr lang="en-US" altLang="en-US" dirty="0" smtClean="0">
                <a:solidFill>
                  <a:schemeClr val="tx1"/>
                </a:solidFill>
                <a:latin typeface="Century Gothic" panose="020B0502020202020204" pitchFamily="34" charset="0"/>
              </a:rPr>
              <a:t>Static can also be a danger as sparks creating fires and explosions</a:t>
            </a:r>
          </a:p>
          <a:p>
            <a:pPr marL="0" indent="0" fontAlgn="auto">
              <a:spcAft>
                <a:spcPts val="0"/>
              </a:spcAft>
              <a:buClr>
                <a:schemeClr val="accent1">
                  <a:lumMod val="60000"/>
                  <a:lumOff val="40000"/>
                </a:schemeClr>
              </a:buClr>
              <a:buNone/>
              <a:defRPr/>
            </a:pPr>
            <a:endParaRPr lang="en-US" altLang="en-US" dirty="0" smtClean="0">
              <a:solidFill>
                <a:schemeClr val="tx1"/>
              </a:solidFill>
              <a:latin typeface="Century Gothic" panose="020B0502020202020204" pitchFamily="34" charset="0"/>
            </a:endParaRPr>
          </a:p>
          <a:p>
            <a:pPr marL="274320" indent="-274320" fontAlgn="auto">
              <a:spcAft>
                <a:spcPts val="0"/>
              </a:spcAft>
              <a:buClr>
                <a:schemeClr val="accent1">
                  <a:lumMod val="60000"/>
                  <a:lumOff val="40000"/>
                </a:schemeClr>
              </a:buClr>
              <a:buFont typeface="Arial" pitchFamily="34" charset="0"/>
              <a:buChar char="•"/>
              <a:defRPr/>
            </a:pPr>
            <a:endParaRPr lang="en-US" altLang="en-US" dirty="0">
              <a:solidFill>
                <a:schemeClr val="tx1"/>
              </a:solidFill>
              <a:latin typeface="Century Gothic" panose="020B0502020202020204" pitchFamily="34" charset="0"/>
            </a:endParaRPr>
          </a:p>
          <a:p>
            <a:pPr marL="274320" indent="-274320" fontAlgn="auto">
              <a:spcAft>
                <a:spcPts val="0"/>
              </a:spcAft>
              <a:buClr>
                <a:schemeClr val="accent1">
                  <a:lumMod val="60000"/>
                  <a:lumOff val="40000"/>
                </a:schemeClr>
              </a:buClr>
              <a:buFont typeface="Arial" pitchFamily="34" charset="0"/>
              <a:buChar char="•"/>
              <a:defRPr/>
            </a:pPr>
            <a:endParaRPr lang="en-US" altLang="en-US" dirty="0" smtClean="0">
              <a:solidFill>
                <a:schemeClr val="tx1"/>
              </a:solidFill>
              <a:latin typeface="Century Gothic" panose="020B0502020202020204" pitchFamily="34" charset="0"/>
            </a:endParaRPr>
          </a:p>
          <a:p>
            <a:pPr marL="274320" indent="-274320" fontAlgn="auto">
              <a:spcAft>
                <a:spcPts val="0"/>
              </a:spcAft>
              <a:buClr>
                <a:schemeClr val="accent1">
                  <a:lumMod val="60000"/>
                  <a:lumOff val="40000"/>
                </a:schemeClr>
              </a:buClr>
              <a:buFont typeface="Arial" pitchFamily="34" charset="0"/>
              <a:buChar char="•"/>
              <a:defRPr/>
            </a:pPr>
            <a:endParaRPr lang="en-US" altLang="en-US" dirty="0">
              <a:solidFill>
                <a:schemeClr val="tx1"/>
              </a:solidFill>
              <a:latin typeface="Century Gothic" panose="020B0502020202020204" pitchFamily="34" charset="0"/>
            </a:endParaRPr>
          </a:p>
          <a:p>
            <a:pPr marL="274320" indent="-274320" fontAlgn="auto">
              <a:spcAft>
                <a:spcPts val="0"/>
              </a:spcAft>
              <a:buClr>
                <a:schemeClr val="accent1">
                  <a:lumMod val="60000"/>
                  <a:lumOff val="40000"/>
                </a:schemeClr>
              </a:buClr>
              <a:buFont typeface="Arial" pitchFamily="34" charset="0"/>
              <a:buChar char="•"/>
              <a:defRPr/>
            </a:pPr>
            <a:endParaRPr lang="en-US" altLang="en-US" dirty="0" smtClean="0">
              <a:solidFill>
                <a:schemeClr val="tx1"/>
              </a:solidFill>
              <a:latin typeface="Century Gothic" panose="020B0502020202020204" pitchFamily="34" charset="0"/>
            </a:endParaRPr>
          </a:p>
        </p:txBody>
      </p:sp>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581131"/>
            <a:ext cx="3814763" cy="253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6629400" y="4850472"/>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39000" y="4619639"/>
            <a:ext cx="867545" cy="461665"/>
          </a:xfrm>
          <a:prstGeom prst="rect">
            <a:avLst/>
          </a:prstGeom>
          <a:noFill/>
        </p:spPr>
        <p:txBody>
          <a:bodyPr wrap="none" rtlCol="0">
            <a:spAutoFit/>
          </a:bodyPr>
          <a:lstStyle/>
          <a:p>
            <a:r>
              <a:rPr lang="en-US" dirty="0" smtClean="0"/>
              <a:t>video</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Lightning</a:t>
            </a:r>
            <a:endParaRPr lang="en-US" dirty="0"/>
          </a:p>
        </p:txBody>
      </p:sp>
      <p:sp>
        <p:nvSpPr>
          <p:cNvPr id="6" name="Text Placeholder 5"/>
          <p:cNvSpPr>
            <a:spLocks noGrp="1"/>
          </p:cNvSpPr>
          <p:nvPr>
            <p:ph type="body" sz="half" idx="2"/>
          </p:nvPr>
        </p:nvSpPr>
        <p:spPr/>
        <p:txBody>
          <a:bodyPr/>
          <a:lstStyle/>
          <a:p>
            <a:endParaRPr lang="en-US"/>
          </a:p>
        </p:txBody>
      </p:sp>
      <p:pic>
        <p:nvPicPr>
          <p:cNvPr id="4100" name="Picture 4" descr="http://static.comicvine.com/uploads/original/11111/111113869/3508177-wallpaper-957792.jpg">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9172" r="1917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636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Lighten Up!</a:t>
            </a:r>
            <a:endParaRPr lang="en-US" dirty="0"/>
          </a:p>
        </p:txBody>
      </p:sp>
      <p:sp>
        <p:nvSpPr>
          <p:cNvPr id="6" name="Content Placeholder 5"/>
          <p:cNvSpPr>
            <a:spLocks noGrp="1"/>
          </p:cNvSpPr>
          <p:nvPr>
            <p:ph idx="1"/>
          </p:nvPr>
        </p:nvSpPr>
        <p:spPr>
          <a:xfrm>
            <a:off x="457200" y="1524000"/>
            <a:ext cx="8229600" cy="2209799"/>
          </a:xfrm>
        </p:spPr>
        <p:txBody>
          <a:bodyPr/>
          <a:lstStyle/>
          <a:p>
            <a:r>
              <a:rPr lang="en-US" dirty="0" smtClean="0">
                <a:solidFill>
                  <a:schemeClr val="tx1"/>
                </a:solidFill>
              </a:rPr>
              <a:t>Nearly everyone has at least one vivid memory of a violent lightning storm.</a:t>
            </a:r>
          </a:p>
          <a:p>
            <a:r>
              <a:rPr lang="en-US" dirty="0" smtClean="0">
                <a:solidFill>
                  <a:schemeClr val="tx1"/>
                </a:solidFill>
              </a:rPr>
              <a:t>Keep in mind that lightning storms may seem infrequent here in Atlantic Canada, many places around the world are prone to conditions that enhance lightning storms. </a:t>
            </a:r>
          </a:p>
          <a:p>
            <a:r>
              <a:rPr lang="en-US" dirty="0" smtClean="0">
                <a:solidFill>
                  <a:schemeClr val="tx1"/>
                </a:solidFill>
              </a:rPr>
              <a:t>Around 2000 thunderstorms are raging around the planet at any given time, resulting in about 8 million strikes a day!</a:t>
            </a:r>
            <a:endParaRPr lang="en-US" dirty="0">
              <a:solidFill>
                <a:schemeClr val="tx1"/>
              </a:solidFill>
            </a:endParaRPr>
          </a:p>
        </p:txBody>
      </p:sp>
      <p:pic>
        <p:nvPicPr>
          <p:cNvPr id="5124" name="Picture 4" descr="http://images.nationalgeographic.com/wpf/media-live/photos/000/548/cache/volcano-lightning-studied-puyehue-cordon-caulle-chile_54804_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75" y="4343400"/>
            <a:ext cx="35052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mages.nationalgeographic.com/wpf/media-live/photos/000/208/cache/cloud-ground-lightning13_20849_990x74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345675"/>
            <a:ext cx="3902300" cy="218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0974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762000"/>
            <a:ext cx="4477375" cy="3629532"/>
          </a:xfr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66800" y="4038600"/>
            <a:ext cx="6496957" cy="237205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7749" y="990600"/>
            <a:ext cx="2776450" cy="2914972"/>
          </a:xfrm>
          <a:prstGeom prst="rect">
            <a:avLst/>
          </a:prstGeom>
        </p:spPr>
      </p:pic>
    </p:spTree>
    <p:extLst>
      <p:ext uri="{BB962C8B-B14F-4D97-AF65-F5344CB8AC3E}">
        <p14:creationId xmlns:p14="http://schemas.microsoft.com/office/powerpoint/2010/main" val="418193883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228600"/>
            <a:ext cx="8229600" cy="731838"/>
          </a:xfrm>
        </p:spPr>
        <p:txBody>
          <a:bodyPr/>
          <a:lstStyle/>
          <a:p>
            <a:pPr fontAlgn="auto">
              <a:spcAft>
                <a:spcPts val="0"/>
              </a:spcAft>
              <a:defRPr/>
            </a:pPr>
            <a:r>
              <a:rPr lang="en-US" dirty="0" smtClean="0">
                <a:solidFill>
                  <a:schemeClr val="accent6">
                    <a:tint val="1000"/>
                  </a:schemeClr>
                </a:solidFill>
                <a:latin typeface="Century Gothic" panose="020B0502020202020204" pitchFamily="34" charset="0"/>
              </a:rPr>
              <a:t>Lightning</a:t>
            </a:r>
          </a:p>
        </p:txBody>
      </p:sp>
      <p:sp>
        <p:nvSpPr>
          <p:cNvPr id="7171" name="Rectangle 3"/>
          <p:cNvSpPr>
            <a:spLocks noGrp="1" noChangeArrowheads="1"/>
          </p:cNvSpPr>
          <p:nvPr>
            <p:ph idx="1"/>
          </p:nvPr>
        </p:nvSpPr>
        <p:spPr>
          <a:xfrm>
            <a:off x="700088" y="1447800"/>
            <a:ext cx="7772400" cy="4876800"/>
          </a:xfrm>
        </p:spPr>
        <p:txBody>
          <a:bodyPr rtlCol="0">
            <a:normAutofit/>
          </a:bodyPr>
          <a:lstStyle/>
          <a:p>
            <a:pPr marL="274320" indent="-274320" fontAlgn="auto">
              <a:lnSpc>
                <a:spcPct val="90000"/>
              </a:lnSpc>
              <a:spcAft>
                <a:spcPts val="0"/>
              </a:spcAft>
              <a:buClr>
                <a:schemeClr val="accent1">
                  <a:lumMod val="60000"/>
                  <a:lumOff val="40000"/>
                </a:schemeClr>
              </a:buClr>
              <a:buFont typeface="Arial" pitchFamily="34" charset="0"/>
              <a:buChar char="•"/>
              <a:defRPr/>
            </a:pPr>
            <a:r>
              <a:rPr lang="en-US" altLang="en-US" sz="2800" dirty="0" smtClean="0">
                <a:solidFill>
                  <a:schemeClr val="tx1"/>
                </a:solidFill>
                <a:latin typeface="Century Gothic" panose="020B0502020202020204" pitchFamily="34" charset="0"/>
              </a:rPr>
              <a:t>Lightning is part of a natural process of exchanging electric charges between the atmosphere and the Earth.</a:t>
            </a:r>
          </a:p>
          <a:p>
            <a:pPr marL="274320" indent="-274320" fontAlgn="auto">
              <a:lnSpc>
                <a:spcPct val="90000"/>
              </a:lnSpc>
              <a:spcAft>
                <a:spcPts val="0"/>
              </a:spcAft>
              <a:buClr>
                <a:schemeClr val="accent1">
                  <a:lumMod val="60000"/>
                  <a:lumOff val="40000"/>
                </a:schemeClr>
              </a:buClr>
              <a:buFont typeface="Arial" pitchFamily="34" charset="0"/>
              <a:buChar char="•"/>
              <a:defRPr/>
            </a:pPr>
            <a:endParaRPr lang="en-US" altLang="en-US" sz="2800" dirty="0" smtClean="0">
              <a:solidFill>
                <a:schemeClr val="tx1"/>
              </a:solidFill>
              <a:latin typeface="Century Gothic" panose="020B0502020202020204" pitchFamily="34" charset="0"/>
            </a:endParaRPr>
          </a:p>
          <a:p>
            <a:pPr marL="274320" indent="-274320" fontAlgn="auto">
              <a:lnSpc>
                <a:spcPct val="90000"/>
              </a:lnSpc>
              <a:spcAft>
                <a:spcPts val="0"/>
              </a:spcAft>
              <a:buClr>
                <a:schemeClr val="accent1">
                  <a:lumMod val="60000"/>
                  <a:lumOff val="40000"/>
                </a:schemeClr>
              </a:buClr>
              <a:buFont typeface="Arial" pitchFamily="34" charset="0"/>
              <a:buChar char="•"/>
              <a:defRPr/>
            </a:pPr>
            <a:r>
              <a:rPr lang="en-US" altLang="en-US" sz="2800" dirty="0" smtClean="0">
                <a:solidFill>
                  <a:schemeClr val="tx1"/>
                </a:solidFill>
                <a:latin typeface="Century Gothic" panose="020B0502020202020204" pitchFamily="34" charset="0"/>
              </a:rPr>
              <a:t>Lightning is static electricity discharge between two clouds or a cloud and the ground – just like when you get a zap from touching something metal!</a:t>
            </a:r>
            <a:endParaRPr lang="en-US" altLang="en-US" sz="2800" dirty="0" smtClean="0">
              <a:latin typeface="Century Gothic" panose="020B0502020202020204" pitchFamily="34" charset="0"/>
            </a:endParaRPr>
          </a:p>
          <a:p>
            <a:pPr marL="0" indent="0" fontAlgn="auto">
              <a:lnSpc>
                <a:spcPct val="90000"/>
              </a:lnSpc>
              <a:spcAft>
                <a:spcPts val="0"/>
              </a:spcAft>
              <a:buClr>
                <a:schemeClr val="accent1">
                  <a:lumMod val="60000"/>
                  <a:lumOff val="40000"/>
                </a:schemeClr>
              </a:buClr>
              <a:buNone/>
              <a:defRPr/>
            </a:pPr>
            <a:endParaRPr lang="en-US" altLang="en-US" sz="2800" dirty="0" smtClean="0">
              <a:latin typeface="Century Gothic" panose="020B0502020202020204" pitchFamily="34" charset="0"/>
            </a:endParaRPr>
          </a:p>
          <a:p>
            <a:pPr marL="365760" lvl="1" indent="0" fontAlgn="auto">
              <a:lnSpc>
                <a:spcPct val="90000"/>
              </a:lnSpc>
              <a:spcAft>
                <a:spcPts val="0"/>
              </a:spcAft>
              <a:buClr>
                <a:schemeClr val="accent1">
                  <a:lumMod val="60000"/>
                  <a:lumOff val="40000"/>
                </a:schemeClr>
              </a:buClr>
              <a:buFont typeface="Arial" pitchFamily="34" charset="0"/>
              <a:buNone/>
              <a:defRPr/>
            </a:pPr>
            <a:endParaRPr lang="en-US" altLang="en-US" sz="2400" dirty="0" smtClean="0">
              <a:solidFill>
                <a:schemeClr val="tx1">
                  <a:lumMod val="95000"/>
                </a:schemeClr>
              </a:solidFill>
              <a:latin typeface="Century Gothic" panose="020B0502020202020204" pitchFamily="34" charset="0"/>
            </a:endParaRPr>
          </a:p>
          <a:p>
            <a:pPr marL="548640" lvl="1" indent="-182880" fontAlgn="auto">
              <a:lnSpc>
                <a:spcPct val="90000"/>
              </a:lnSpc>
              <a:spcAft>
                <a:spcPts val="0"/>
              </a:spcAft>
              <a:buClr>
                <a:schemeClr val="accent1">
                  <a:lumMod val="60000"/>
                  <a:lumOff val="40000"/>
                </a:schemeClr>
              </a:buClr>
              <a:buFont typeface="Arial" pitchFamily="34" charset="0"/>
              <a:buChar char="•"/>
              <a:defRPr/>
            </a:pPr>
            <a:endParaRPr lang="en-US" altLang="en-US" sz="2400" dirty="0" smtClean="0">
              <a:latin typeface="Century Gothic" panose="020B0502020202020204" pitchFamily="34" charset="0"/>
            </a:endParaRPr>
          </a:p>
          <a:p>
            <a:pPr marL="548640" lvl="1" indent="-182880" fontAlgn="auto">
              <a:lnSpc>
                <a:spcPct val="90000"/>
              </a:lnSpc>
              <a:spcAft>
                <a:spcPts val="0"/>
              </a:spcAft>
              <a:buClr>
                <a:schemeClr val="accent1">
                  <a:lumMod val="60000"/>
                  <a:lumOff val="40000"/>
                </a:schemeClr>
              </a:buClr>
              <a:buFont typeface="Arial" pitchFamily="34" charset="0"/>
              <a:buChar char="•"/>
              <a:defRPr/>
            </a:pPr>
            <a:endParaRPr lang="en-US" altLang="en-US" sz="2400" dirty="0" smtClean="0">
              <a:latin typeface="Century Gothic" panose="020B0502020202020204"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Thatch</Template>
  <TotalTime>1894</TotalTime>
  <Words>975</Words>
  <Application>Microsoft Office PowerPoint</Application>
  <PresentationFormat>On-screen Show (4:3)</PresentationFormat>
  <Paragraphs>79</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Thatch</vt:lpstr>
      <vt:lpstr>Static Electricity and Lightning</vt:lpstr>
      <vt:lpstr>Reminder</vt:lpstr>
      <vt:lpstr>Advantages of Static Electricity</vt:lpstr>
      <vt:lpstr>Chemical Precipitation in Industry </vt:lpstr>
      <vt:lpstr>Disadvantages of Static Electricity</vt:lpstr>
      <vt:lpstr>Lightning</vt:lpstr>
      <vt:lpstr>Lighten Up!</vt:lpstr>
      <vt:lpstr>PowerPoint Presentation</vt:lpstr>
      <vt:lpstr>Lightning</vt:lpstr>
      <vt:lpstr>Did you Know!</vt:lpstr>
      <vt:lpstr>Lightning</vt:lpstr>
      <vt:lpstr>PowerPoint Presentation</vt:lpstr>
      <vt:lpstr>PowerPoint Presentation</vt:lpstr>
      <vt:lpstr>Did You Know!</vt:lpstr>
      <vt:lpstr>Let Me enLighten You</vt:lpstr>
      <vt:lpstr>Take Note</vt:lpstr>
      <vt:lpstr>Slow-motion Lightning</vt:lpstr>
      <vt:lpstr>PowerPoint Presentation</vt:lpstr>
      <vt:lpstr>Lightning does not just happen in thunderstorms… </vt:lpstr>
      <vt:lpstr>Staying Safe</vt:lpstr>
      <vt:lpstr>PowerPoint Presentation</vt:lpstr>
      <vt:lpstr>If you are inside:</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Nature of Matter</dc:title>
  <dc:creator>cook</dc:creator>
  <cp:lastModifiedBy>Champion, Andrew    (ASD-W)</cp:lastModifiedBy>
  <cp:revision>87</cp:revision>
  <dcterms:created xsi:type="dcterms:W3CDTF">2003-04-21T23:17:49Z</dcterms:created>
  <dcterms:modified xsi:type="dcterms:W3CDTF">2014-04-16T11:51:59Z</dcterms:modified>
</cp:coreProperties>
</file>