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4"/>
  </p:notesMasterIdLst>
  <p:sldIdLst>
    <p:sldId id="256" r:id="rId2"/>
    <p:sldId id="257" r:id="rId3"/>
    <p:sldId id="259" r:id="rId4"/>
    <p:sldId id="260" r:id="rId5"/>
    <p:sldId id="261" r:id="rId6"/>
    <p:sldId id="258" r:id="rId7"/>
    <p:sldId id="262" r:id="rId8"/>
    <p:sldId id="263" r:id="rId9"/>
    <p:sldId id="264" r:id="rId10"/>
    <p:sldId id="265" r:id="rId11"/>
    <p:sldId id="266" r:id="rId12"/>
    <p:sldId id="267"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5091" autoAdjust="0"/>
  </p:normalViewPr>
  <p:slideViewPr>
    <p:cSldViewPr snapToGrid="0">
      <p:cViewPr varScale="1">
        <p:scale>
          <a:sx n="37" d="100"/>
          <a:sy n="37" d="100"/>
        </p:scale>
        <p:origin x="192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2305A5-5011-4D3A-9A29-7F1967415243}" type="datetimeFigureOut">
              <a:rPr lang="en-CA" smtClean="0"/>
              <a:t>2017-12-01</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7BD45F9-2262-4BC5-917D-8CBE2AB09894}" type="slidenum">
              <a:rPr lang="en-CA" smtClean="0"/>
              <a:t>‹#›</a:t>
            </a:fld>
            <a:endParaRPr lang="en-CA"/>
          </a:p>
        </p:txBody>
      </p:sp>
    </p:spTree>
    <p:extLst>
      <p:ext uri="{BB962C8B-B14F-4D97-AF65-F5344CB8AC3E}">
        <p14:creationId xmlns:p14="http://schemas.microsoft.com/office/powerpoint/2010/main" val="20980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7BD45F9-2262-4BC5-917D-8CBE2AB09894}" type="slidenum">
              <a:rPr lang="en-CA" smtClean="0"/>
              <a:t>1</a:t>
            </a:fld>
            <a:endParaRPr lang="en-CA"/>
          </a:p>
        </p:txBody>
      </p:sp>
    </p:spTree>
    <p:extLst>
      <p:ext uri="{BB962C8B-B14F-4D97-AF65-F5344CB8AC3E}">
        <p14:creationId xmlns:p14="http://schemas.microsoft.com/office/powerpoint/2010/main" val="1984706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7BD45F9-2262-4BC5-917D-8CBE2AB09894}" type="slidenum">
              <a:rPr lang="en-CA" smtClean="0"/>
              <a:t>10</a:t>
            </a:fld>
            <a:endParaRPr lang="en-CA"/>
          </a:p>
        </p:txBody>
      </p:sp>
    </p:spTree>
    <p:extLst>
      <p:ext uri="{BB962C8B-B14F-4D97-AF65-F5344CB8AC3E}">
        <p14:creationId xmlns:p14="http://schemas.microsoft.com/office/powerpoint/2010/main" val="961860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7BD45F9-2262-4BC5-917D-8CBE2AB09894}" type="slidenum">
              <a:rPr lang="en-CA" smtClean="0"/>
              <a:t>11</a:t>
            </a:fld>
            <a:endParaRPr lang="en-CA"/>
          </a:p>
        </p:txBody>
      </p:sp>
    </p:spTree>
    <p:extLst>
      <p:ext uri="{BB962C8B-B14F-4D97-AF65-F5344CB8AC3E}">
        <p14:creationId xmlns:p14="http://schemas.microsoft.com/office/powerpoint/2010/main" val="3769282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7BD45F9-2262-4BC5-917D-8CBE2AB09894}" type="slidenum">
              <a:rPr lang="en-CA" smtClean="0"/>
              <a:t>12</a:t>
            </a:fld>
            <a:endParaRPr lang="en-CA"/>
          </a:p>
        </p:txBody>
      </p:sp>
    </p:spTree>
    <p:extLst>
      <p:ext uri="{BB962C8B-B14F-4D97-AF65-F5344CB8AC3E}">
        <p14:creationId xmlns:p14="http://schemas.microsoft.com/office/powerpoint/2010/main" val="359573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CA" dirty="0" smtClean="0"/>
              <a:t>Germany and Erich </a:t>
            </a:r>
            <a:r>
              <a:rPr lang="en-CA" dirty="0" err="1" smtClean="0"/>
              <a:t>Ludendorf</a:t>
            </a:r>
            <a:r>
              <a:rPr lang="en-CA" dirty="0" smtClean="0"/>
              <a:t>, in an</a:t>
            </a:r>
            <a:r>
              <a:rPr lang="en-CA" baseline="0" dirty="0" smtClean="0"/>
              <a:t> attempt to force Russia our of the war, unknowingly unleashed a global threat that could be the most dangerous weapon the world has ever known. It’s story starts back in the mid 1800, 1848ish. This weapon, or more the creator of this “blueprint” had actually been dead for 34 years. The architect’s name is Karl Marx. While Marx may be the architect of this “blueprint”, it was another individual who took this blueprint and mutated it into a machine that would spread across the globe and threaten the very foundations of democracy as we know it. </a:t>
            </a:r>
            <a:endParaRPr lang="en-CA" baseline="0" dirty="0" smtClean="0"/>
          </a:p>
          <a:p>
            <a:pPr marL="174708" indent="-174708">
              <a:buFont typeface="Arial" panose="020B0604020202020204" pitchFamily="34" charset="0"/>
              <a:buChar char="•"/>
            </a:pPr>
            <a:r>
              <a:rPr lang="en-CA" baseline="0" dirty="0" smtClean="0"/>
              <a:t>Granted</a:t>
            </a:r>
            <a:r>
              <a:rPr lang="en-CA" baseline="0" dirty="0" smtClean="0"/>
              <a:t>, Marx’s original idea wasn’t what eventually happened as his idea was nearly the opposite of what communism eventually became…. The individual that warped this blueprint was Vladimir </a:t>
            </a:r>
            <a:r>
              <a:rPr lang="en-CA" baseline="0" dirty="0" err="1" smtClean="0"/>
              <a:t>Ilyich</a:t>
            </a:r>
            <a:r>
              <a:rPr lang="en-CA" baseline="0" dirty="0" smtClean="0"/>
              <a:t> Ulyanov, also know as Vladimir Lenin. </a:t>
            </a:r>
            <a:endParaRPr lang="en-CA" baseline="0" dirty="0" smtClean="0"/>
          </a:p>
          <a:p>
            <a:pPr marL="174708" indent="-174708">
              <a:buFont typeface="Arial" panose="020B0604020202020204" pitchFamily="34" charset="0"/>
              <a:buChar char="•"/>
            </a:pPr>
            <a:r>
              <a:rPr lang="en-CA" baseline="0" dirty="0" smtClean="0"/>
              <a:t>Lenin </a:t>
            </a:r>
            <a:r>
              <a:rPr lang="en-CA" baseline="0" dirty="0" smtClean="0"/>
              <a:t>was an incredible leader who not only was a intelligent individual he was also a man of action. David Lloyd George, PM of </a:t>
            </a:r>
            <a:r>
              <a:rPr lang="en-CA" baseline="0" dirty="0" smtClean="0"/>
              <a:t>Britain </a:t>
            </a:r>
            <a:r>
              <a:rPr lang="en-CA" baseline="0" dirty="0" smtClean="0"/>
              <a:t>wrote about how Lenin was one of the most intelligent leaders in </a:t>
            </a:r>
            <a:r>
              <a:rPr lang="en-CA" baseline="0" dirty="0" err="1" smtClean="0"/>
              <a:t>govt</a:t>
            </a:r>
            <a:r>
              <a:rPr lang="en-CA" baseline="0" dirty="0" smtClean="0"/>
              <a:t> that he had ever met…he also called Lenin a plague too. </a:t>
            </a:r>
            <a:endParaRPr lang="en-CA" baseline="0" dirty="0" smtClean="0"/>
          </a:p>
          <a:p>
            <a:pPr marL="174708" indent="-174708">
              <a:buFont typeface="Arial" panose="020B0604020202020204" pitchFamily="34" charset="0"/>
              <a:buChar char="•"/>
            </a:pPr>
            <a:r>
              <a:rPr lang="en-CA" baseline="0" dirty="0" smtClean="0"/>
              <a:t>Germany </a:t>
            </a:r>
            <a:r>
              <a:rPr lang="en-CA" baseline="0" dirty="0" smtClean="0"/>
              <a:t>and Ludendorff helped Lenin return to Russia after years of exile in Switzerland. They hoped that Lenin would help undermine the provisional government in Russia after the Czar had abdicated the throne, it worked as he seized power and looked to get Russia out of the war to fight the more important fight at home in Russia. (page 775 – reading)</a:t>
            </a:r>
            <a:endParaRPr lang="en-CA" dirty="0" smtClean="0"/>
          </a:p>
          <a:p>
            <a:pPr marL="174708" indent="-174708">
              <a:buFont typeface="Arial" panose="020B0604020202020204" pitchFamily="34" charset="0"/>
              <a:buChar char="•"/>
            </a:pPr>
            <a:r>
              <a:rPr lang="en-CA" dirty="0" smtClean="0"/>
              <a:t>Russia had been experience heavy losses and struggled</a:t>
            </a:r>
            <a:r>
              <a:rPr lang="en-CA" baseline="0" dirty="0" smtClean="0"/>
              <a:t> with providing support for their troops, at one point soldiers had to pair up, the lead soldier had the rifle and when he was killed or wounded his “shadow” picked up the rile and continued to fight.</a:t>
            </a:r>
            <a:endParaRPr lang="en-CA" dirty="0" smtClean="0"/>
          </a:p>
          <a:p>
            <a:pPr marL="174708" indent="-174708">
              <a:buFont typeface="Arial" panose="020B0604020202020204" pitchFamily="34" charset="0"/>
              <a:buChar char="•"/>
            </a:pPr>
            <a:r>
              <a:rPr lang="en-CA" dirty="0" smtClean="0"/>
              <a:t>In 1917 America had about 175000</a:t>
            </a:r>
            <a:r>
              <a:rPr lang="en-CA" baseline="0" dirty="0" smtClean="0"/>
              <a:t> soldiers in Europe but by 1918 they had over 2 million troops engaged in battle.</a:t>
            </a:r>
          </a:p>
          <a:p>
            <a:pPr marL="174708" indent="-174708">
              <a:buFont typeface="Arial" panose="020B0604020202020204" pitchFamily="34" charset="0"/>
              <a:buChar char="•"/>
            </a:pPr>
            <a:r>
              <a:rPr lang="en-CA" baseline="0" dirty="0" smtClean="0"/>
              <a:t>The entry of the Americans added a much needed boost as fresh troops and material from the US proved crucial to the effort against the German army.</a:t>
            </a:r>
            <a:endParaRPr lang="en-CA" dirty="0"/>
          </a:p>
        </p:txBody>
      </p:sp>
      <p:sp>
        <p:nvSpPr>
          <p:cNvPr id="4" name="Slide Number Placeholder 3"/>
          <p:cNvSpPr>
            <a:spLocks noGrp="1"/>
          </p:cNvSpPr>
          <p:nvPr>
            <p:ph type="sldNum" sz="quarter" idx="10"/>
          </p:nvPr>
        </p:nvSpPr>
        <p:spPr/>
        <p:txBody>
          <a:bodyPr/>
          <a:lstStyle/>
          <a:p>
            <a:fld id="{F7BD45F9-2262-4BC5-917D-8CBE2AB09894}" type="slidenum">
              <a:rPr lang="en-CA" smtClean="0"/>
              <a:t>2</a:t>
            </a:fld>
            <a:endParaRPr lang="en-CA"/>
          </a:p>
        </p:txBody>
      </p:sp>
    </p:spTree>
    <p:extLst>
      <p:ext uri="{BB962C8B-B14F-4D97-AF65-F5344CB8AC3E}">
        <p14:creationId xmlns:p14="http://schemas.microsoft.com/office/powerpoint/2010/main" val="163797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By</a:t>
            </a:r>
            <a:r>
              <a:rPr lang="en-US" baseline="0" dirty="0" smtClean="0"/>
              <a:t> 1917 the Russian economy was in tatters as a result of the ongoing war effort and the astounding losses was enough to cause support at home to vanish. Russia had lost 2 million soldiers and another 4-6 million were wounded or captured.</a:t>
            </a:r>
            <a:endParaRPr lang="en-US" dirty="0" smtClean="0"/>
          </a:p>
          <a:p>
            <a:pPr marL="171450" indent="-171450">
              <a:buFont typeface="Arial" panose="020B0604020202020204" pitchFamily="34" charset="0"/>
              <a:buChar char="•"/>
            </a:pPr>
            <a:r>
              <a:rPr lang="en-US" dirty="0" smtClean="0"/>
              <a:t>(Ukraine was recovered in 1919, during the Russian Civil War.) </a:t>
            </a:r>
            <a:endParaRPr lang="en-CA" dirty="0"/>
          </a:p>
        </p:txBody>
      </p:sp>
      <p:sp>
        <p:nvSpPr>
          <p:cNvPr id="4" name="Slide Number Placeholder 3"/>
          <p:cNvSpPr>
            <a:spLocks noGrp="1"/>
          </p:cNvSpPr>
          <p:nvPr>
            <p:ph type="sldNum" sz="quarter" idx="10"/>
          </p:nvPr>
        </p:nvSpPr>
        <p:spPr/>
        <p:txBody>
          <a:bodyPr/>
          <a:lstStyle/>
          <a:p>
            <a:fld id="{F7BD45F9-2262-4BC5-917D-8CBE2AB09894}" type="slidenum">
              <a:rPr lang="en-CA" smtClean="0"/>
              <a:t>3</a:t>
            </a:fld>
            <a:endParaRPr lang="en-CA"/>
          </a:p>
        </p:txBody>
      </p:sp>
    </p:spTree>
    <p:extLst>
      <p:ext uri="{BB962C8B-B14F-4D97-AF65-F5344CB8AC3E}">
        <p14:creationId xmlns:p14="http://schemas.microsoft.com/office/powerpoint/2010/main" val="348946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latin typeface="Calibri" panose="020F0502020204030204" pitchFamily="34" charset="0"/>
                <a:cs typeface="Calibri" panose="020F0502020204030204" pitchFamily="34" charset="0"/>
              </a:rPr>
              <a:t>In addition to these losses the Russians also had to pay a fine of 6 Billion marks (3.5 billion US dollars)</a:t>
            </a:r>
          </a:p>
          <a:p>
            <a:pPr defTabSz="931774"/>
            <a:r>
              <a:rPr lang="en-US" dirty="0">
                <a:latin typeface="Calibri" panose="020F0502020204030204" pitchFamily="34" charset="0"/>
                <a:cs typeface="Calibri" panose="020F0502020204030204" pitchFamily="34" charset="0"/>
              </a:rPr>
              <a:t>By any measure the Brest-Litovsk agreement offered humiliating terms: it treated Soviet Russia as a defeated nation and Germany as a conquering power, entitled to the spoils of war.</a:t>
            </a:r>
            <a:endParaRPr lang="en-CA" dirty="0">
              <a:latin typeface="Calibri" panose="020F0502020204030204" pitchFamily="34" charset="0"/>
              <a:cs typeface="Calibri" panose="020F0502020204030204" pitchFamily="34" charset="0"/>
            </a:endParaRPr>
          </a:p>
          <a:p>
            <a:endParaRPr lang="en-CA" dirty="0"/>
          </a:p>
        </p:txBody>
      </p:sp>
      <p:sp>
        <p:nvSpPr>
          <p:cNvPr id="4" name="Slide Number Placeholder 3"/>
          <p:cNvSpPr>
            <a:spLocks noGrp="1"/>
          </p:cNvSpPr>
          <p:nvPr>
            <p:ph type="sldNum" sz="quarter" idx="10"/>
          </p:nvPr>
        </p:nvSpPr>
        <p:spPr/>
        <p:txBody>
          <a:bodyPr/>
          <a:lstStyle/>
          <a:p>
            <a:fld id="{F7BD45F9-2262-4BC5-917D-8CBE2AB09894}" type="slidenum">
              <a:rPr lang="en-CA" smtClean="0"/>
              <a:t>4</a:t>
            </a:fld>
            <a:endParaRPr lang="en-CA"/>
          </a:p>
        </p:txBody>
      </p:sp>
    </p:spTree>
    <p:extLst>
      <p:ext uri="{BB962C8B-B14F-4D97-AF65-F5344CB8AC3E}">
        <p14:creationId xmlns:p14="http://schemas.microsoft.com/office/powerpoint/2010/main" val="3780947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7BD45F9-2262-4BC5-917D-8CBE2AB09894}" type="slidenum">
              <a:rPr lang="en-CA" smtClean="0"/>
              <a:t>5</a:t>
            </a:fld>
            <a:endParaRPr lang="en-CA"/>
          </a:p>
        </p:txBody>
      </p:sp>
    </p:spTree>
    <p:extLst>
      <p:ext uri="{BB962C8B-B14F-4D97-AF65-F5344CB8AC3E}">
        <p14:creationId xmlns:p14="http://schemas.microsoft.com/office/powerpoint/2010/main" val="3587477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estimated cost of the war to Germany was around $38 billion,</a:t>
            </a:r>
            <a:r>
              <a:rPr lang="en-CA" baseline="0" dirty="0" smtClean="0"/>
              <a:t> which is about $616 billion in today’s money.</a:t>
            </a:r>
            <a:endParaRPr lang="en-CA" dirty="0"/>
          </a:p>
        </p:txBody>
      </p:sp>
      <p:sp>
        <p:nvSpPr>
          <p:cNvPr id="4" name="Slide Number Placeholder 3"/>
          <p:cNvSpPr>
            <a:spLocks noGrp="1"/>
          </p:cNvSpPr>
          <p:nvPr>
            <p:ph type="sldNum" sz="quarter" idx="10"/>
          </p:nvPr>
        </p:nvSpPr>
        <p:spPr/>
        <p:txBody>
          <a:bodyPr/>
          <a:lstStyle/>
          <a:p>
            <a:fld id="{F7BD45F9-2262-4BC5-917D-8CBE2AB09894}" type="slidenum">
              <a:rPr lang="en-CA" smtClean="0"/>
              <a:t>6</a:t>
            </a:fld>
            <a:endParaRPr lang="en-CA"/>
          </a:p>
        </p:txBody>
      </p:sp>
    </p:spTree>
    <p:extLst>
      <p:ext uri="{BB962C8B-B14F-4D97-AF65-F5344CB8AC3E}">
        <p14:creationId xmlns:p14="http://schemas.microsoft.com/office/powerpoint/2010/main" val="654785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7BD45F9-2262-4BC5-917D-8CBE2AB09894}" type="slidenum">
              <a:rPr lang="en-CA" smtClean="0"/>
              <a:t>7</a:t>
            </a:fld>
            <a:endParaRPr lang="en-CA"/>
          </a:p>
        </p:txBody>
      </p:sp>
    </p:spTree>
    <p:extLst>
      <p:ext uri="{BB962C8B-B14F-4D97-AF65-F5344CB8AC3E}">
        <p14:creationId xmlns:p14="http://schemas.microsoft.com/office/powerpoint/2010/main" val="976577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7BD45F9-2262-4BC5-917D-8CBE2AB09894}" type="slidenum">
              <a:rPr lang="en-CA" smtClean="0"/>
              <a:t>8</a:t>
            </a:fld>
            <a:endParaRPr lang="en-CA"/>
          </a:p>
        </p:txBody>
      </p:sp>
    </p:spTree>
    <p:extLst>
      <p:ext uri="{BB962C8B-B14F-4D97-AF65-F5344CB8AC3E}">
        <p14:creationId xmlns:p14="http://schemas.microsoft.com/office/powerpoint/2010/main" val="42723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7BD45F9-2262-4BC5-917D-8CBE2AB09894}" type="slidenum">
              <a:rPr lang="en-CA" smtClean="0"/>
              <a:t>9</a:t>
            </a:fld>
            <a:endParaRPr lang="en-CA"/>
          </a:p>
        </p:txBody>
      </p:sp>
    </p:spTree>
    <p:extLst>
      <p:ext uri="{BB962C8B-B14F-4D97-AF65-F5344CB8AC3E}">
        <p14:creationId xmlns:p14="http://schemas.microsoft.com/office/powerpoint/2010/main" val="381754190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dirty="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dirty="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dirty="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dirty="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t>12/1/2017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dirty="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dirty="0"/>
              <a:t>12/1/2017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dirty="0"/>
              <a:t>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t>12/1/2017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480828-6983-48AD-9E27-CBD3696F837E}" type="datetimeFigureOut">
              <a:rPr lang="en-US" dirty="0"/>
              <a:t>12/1/2017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EFB91-0324-450E-B17F-36DC0ECCE413}" type="datetimeFigureOut">
              <a:rPr lang="en-US" dirty="0"/>
              <a:t>12/1/2017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t>12/1/2017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cV9G1QUIm7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Last Year of WW1</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3352152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Paris Peace Settlements</a:t>
            </a:r>
            <a:endParaRPr lang="en-CA" dirty="0"/>
          </a:p>
        </p:txBody>
      </p:sp>
      <p:sp>
        <p:nvSpPr>
          <p:cNvPr id="3" name="Content Placeholder 2"/>
          <p:cNvSpPr>
            <a:spLocks noGrp="1"/>
          </p:cNvSpPr>
          <p:nvPr>
            <p:ph idx="1"/>
          </p:nvPr>
        </p:nvSpPr>
        <p:spPr>
          <a:xfrm>
            <a:off x="742950" y="2121408"/>
            <a:ext cx="6858000" cy="4050792"/>
          </a:xfrm>
        </p:spPr>
        <p:txBody>
          <a:bodyPr>
            <a:normAutofit/>
          </a:bodyPr>
          <a:lstStyle/>
          <a:p>
            <a:r>
              <a:rPr lang="en-CA" sz="2800" dirty="0" smtClean="0">
                <a:latin typeface="Calibri" panose="020F0502020204030204" pitchFamily="34" charset="0"/>
                <a:cs typeface="Calibri" panose="020F0502020204030204" pitchFamily="34" charset="0"/>
              </a:rPr>
              <a:t>After Wilhelm II’s departure, the Social Democrats under </a:t>
            </a:r>
            <a:r>
              <a:rPr lang="en-CA" sz="2800" i="1" dirty="0" smtClean="0">
                <a:latin typeface="Calibri" panose="020F0502020204030204" pitchFamily="34" charset="0"/>
                <a:cs typeface="Calibri" panose="020F0502020204030204" pitchFamily="34" charset="0"/>
              </a:rPr>
              <a:t>Friedrich Ebert </a:t>
            </a:r>
            <a:r>
              <a:rPr lang="en-CA" sz="2800" dirty="0" smtClean="0">
                <a:latin typeface="Calibri" panose="020F0502020204030204" pitchFamily="34" charset="0"/>
                <a:cs typeface="Calibri" panose="020F0502020204030204" pitchFamily="34" charset="0"/>
              </a:rPr>
              <a:t>announce the creation of a democratic republic and on Nov. 11</a:t>
            </a:r>
            <a:r>
              <a:rPr lang="en-CA" sz="2800" baseline="30000" dirty="0" smtClean="0">
                <a:latin typeface="Calibri" panose="020F0502020204030204" pitchFamily="34" charset="0"/>
                <a:cs typeface="Calibri" panose="020F0502020204030204" pitchFamily="34" charset="0"/>
              </a:rPr>
              <a:t>th</a:t>
            </a:r>
            <a:r>
              <a:rPr lang="en-CA" sz="2800" dirty="0" smtClean="0">
                <a:latin typeface="Calibri" panose="020F0502020204030204" pitchFamily="34" charset="0"/>
                <a:cs typeface="Calibri" panose="020F0502020204030204" pitchFamily="34" charset="0"/>
              </a:rPr>
              <a:t> the new German government sign an armistice.</a:t>
            </a:r>
          </a:p>
          <a:p>
            <a:r>
              <a:rPr lang="en-CA" sz="2800" dirty="0" smtClean="0">
                <a:latin typeface="Calibri" panose="020F0502020204030204" pitchFamily="34" charset="0"/>
                <a:cs typeface="Calibri" panose="020F0502020204030204" pitchFamily="34" charset="0"/>
              </a:rPr>
              <a:t>The following January representatives of 27 victorious Allied nations met in Paris to create a final settlement for WW1. </a:t>
            </a:r>
            <a:endParaRPr lang="en-CA" sz="2800" dirty="0">
              <a:latin typeface="Calibri" panose="020F0502020204030204" pitchFamily="34" charset="0"/>
              <a:cs typeface="Calibri" panose="020F0502020204030204" pitchFamily="34" charset="0"/>
            </a:endParaRPr>
          </a:p>
        </p:txBody>
      </p:sp>
      <p:pic>
        <p:nvPicPr>
          <p:cNvPr id="7170" name="Picture 2" descr="Image result for Friedrich Ebert 19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300" y="1720022"/>
            <a:ext cx="3527298" cy="485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31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Activity - debate</a:t>
            </a:r>
            <a:endParaRPr lang="en-CA" dirty="0"/>
          </a:p>
        </p:txBody>
      </p:sp>
      <p:sp>
        <p:nvSpPr>
          <p:cNvPr id="3" name="Content Placeholder 2"/>
          <p:cNvSpPr>
            <a:spLocks noGrp="1"/>
          </p:cNvSpPr>
          <p:nvPr>
            <p:ph idx="1"/>
          </p:nvPr>
        </p:nvSpPr>
        <p:spPr/>
        <p:txBody>
          <a:bodyPr>
            <a:normAutofit/>
          </a:bodyPr>
          <a:lstStyle/>
          <a:p>
            <a:r>
              <a:rPr lang="en-CA" sz="2800" dirty="0" smtClean="0">
                <a:latin typeface="Calibri" panose="020F0502020204030204" pitchFamily="34" charset="0"/>
                <a:cs typeface="Calibri" panose="020F0502020204030204" pitchFamily="34" charset="0"/>
              </a:rPr>
              <a:t>Use the handout that contains American President Woodrow Wilson’s 14 Points to prepare a debate discussing the pros and cons of these points.</a:t>
            </a:r>
          </a:p>
          <a:p>
            <a:r>
              <a:rPr lang="en-CA" sz="2800" dirty="0" smtClean="0">
                <a:latin typeface="Calibri" panose="020F0502020204030204" pitchFamily="34" charset="0"/>
                <a:cs typeface="Calibri" panose="020F0502020204030204" pitchFamily="34" charset="0"/>
              </a:rPr>
              <a:t>You should prepare a brief argument for each point depending on if you represent the Allies or the Central Powers.</a:t>
            </a:r>
            <a:endParaRPr lang="en-CA"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8889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179832"/>
            <a:ext cx="10058400" cy="601218"/>
          </a:xfrm>
        </p:spPr>
        <p:txBody>
          <a:bodyPr>
            <a:normAutofit fontScale="90000"/>
          </a:bodyPr>
          <a:lstStyle/>
          <a:p>
            <a:r>
              <a:rPr lang="en-CA" dirty="0" smtClean="0"/>
              <a:t>Summary of the 14 Points</a:t>
            </a:r>
            <a:endParaRPr lang="en-CA" dirty="0"/>
          </a:p>
        </p:txBody>
      </p:sp>
      <p:sp>
        <p:nvSpPr>
          <p:cNvPr id="5" name="Content Placeholder 4"/>
          <p:cNvSpPr>
            <a:spLocks noGrp="1"/>
          </p:cNvSpPr>
          <p:nvPr>
            <p:ph sz="half" idx="1"/>
          </p:nvPr>
        </p:nvSpPr>
        <p:spPr>
          <a:xfrm>
            <a:off x="228600" y="1123950"/>
            <a:ext cx="5848350" cy="5734050"/>
          </a:xfrm>
        </p:spPr>
        <p:txBody>
          <a:bodyPr>
            <a:noAutofit/>
          </a:bodyPr>
          <a:lstStyle/>
          <a:p>
            <a:pPr marL="457200" indent="-457200">
              <a:buFont typeface="+mj-lt"/>
              <a:buAutoNum type="arabicPeriod"/>
            </a:pPr>
            <a:r>
              <a:rPr lang="en-US" dirty="0">
                <a:latin typeface="Calibri" panose="020F0502020204030204" pitchFamily="34" charset="0"/>
                <a:cs typeface="Calibri" panose="020F0502020204030204" pitchFamily="34" charset="0"/>
              </a:rPr>
              <a:t>No more secret agreements between countries. </a:t>
            </a:r>
            <a:r>
              <a:rPr lang="en-US" dirty="0" smtClean="0">
                <a:latin typeface="Calibri" panose="020F0502020204030204" pitchFamily="34" charset="0"/>
                <a:cs typeface="Calibri" panose="020F0502020204030204" pitchFamily="34" charset="0"/>
              </a:rPr>
              <a:t>Diplomacy </a:t>
            </a:r>
            <a:r>
              <a:rPr lang="en-US" dirty="0">
                <a:latin typeface="Calibri" panose="020F0502020204030204" pitchFamily="34" charset="0"/>
                <a:cs typeface="Calibri" panose="020F0502020204030204" pitchFamily="34" charset="0"/>
              </a:rPr>
              <a:t>shall be open to the world. </a:t>
            </a:r>
            <a:endParaRPr lang="en-US" dirty="0" smtClean="0">
              <a:latin typeface="Calibri" panose="020F0502020204030204" pitchFamily="34" charset="0"/>
              <a:cs typeface="Calibri" panose="020F0502020204030204" pitchFamily="34" charset="0"/>
            </a:endParaRPr>
          </a:p>
          <a:p>
            <a:pPr marL="457200" indent="-457200">
              <a:buFont typeface="+mj-lt"/>
              <a:buAutoNum type="arabicPeriod"/>
            </a:pPr>
            <a:r>
              <a:rPr lang="en-US" dirty="0" smtClean="0">
                <a:latin typeface="Calibri" panose="020F0502020204030204" pitchFamily="34" charset="0"/>
                <a:cs typeface="Calibri" panose="020F0502020204030204" pitchFamily="34" charset="0"/>
              </a:rPr>
              <a:t>International </a:t>
            </a:r>
            <a:r>
              <a:rPr lang="en-US" dirty="0">
                <a:latin typeface="Calibri" panose="020F0502020204030204" pitchFamily="34" charset="0"/>
                <a:cs typeface="Calibri" panose="020F0502020204030204" pitchFamily="34" charset="0"/>
              </a:rPr>
              <a:t>seas shall be free to navigate during peace and war. </a:t>
            </a:r>
            <a:endParaRPr lang="en-US" dirty="0" smtClean="0">
              <a:latin typeface="Calibri" panose="020F0502020204030204" pitchFamily="34" charset="0"/>
              <a:cs typeface="Calibri" panose="020F0502020204030204" pitchFamily="34" charset="0"/>
            </a:endParaRPr>
          </a:p>
          <a:p>
            <a:pPr marL="457200" indent="-457200">
              <a:buFont typeface="+mj-lt"/>
              <a:buAutoNum type="arabicPeriod"/>
            </a:pPr>
            <a:r>
              <a:rPr lang="en-US" dirty="0" smtClean="0">
                <a:latin typeface="Calibri" panose="020F0502020204030204" pitchFamily="34" charset="0"/>
                <a:cs typeface="Calibri" panose="020F0502020204030204" pitchFamily="34" charset="0"/>
              </a:rPr>
              <a:t>There </a:t>
            </a:r>
            <a:r>
              <a:rPr lang="en-US" dirty="0">
                <a:latin typeface="Calibri" panose="020F0502020204030204" pitchFamily="34" charset="0"/>
                <a:cs typeface="Calibri" panose="020F0502020204030204" pitchFamily="34" charset="0"/>
              </a:rPr>
              <a:t>shall be free trade between the countries who accept the peace. </a:t>
            </a:r>
            <a:endParaRPr lang="en-US" dirty="0" smtClean="0">
              <a:latin typeface="Calibri" panose="020F0502020204030204" pitchFamily="34" charset="0"/>
              <a:cs typeface="Calibri" panose="020F0502020204030204" pitchFamily="34" charset="0"/>
            </a:endParaRPr>
          </a:p>
          <a:p>
            <a:pPr marL="457200" indent="-457200">
              <a:buFont typeface="+mj-lt"/>
              <a:buAutoNum type="arabicPeriod"/>
            </a:pPr>
            <a:r>
              <a:rPr lang="en-US" dirty="0" smtClean="0">
                <a:latin typeface="Calibri" panose="020F0502020204030204" pitchFamily="34" charset="0"/>
                <a:cs typeface="Calibri" panose="020F0502020204030204" pitchFamily="34" charset="0"/>
              </a:rPr>
              <a:t>There </a:t>
            </a:r>
            <a:r>
              <a:rPr lang="en-US" dirty="0">
                <a:latin typeface="Calibri" panose="020F0502020204030204" pitchFamily="34" charset="0"/>
                <a:cs typeface="Calibri" panose="020F0502020204030204" pitchFamily="34" charset="0"/>
              </a:rPr>
              <a:t>shall be a worldwide reduction in weapons and armies by all countries. </a:t>
            </a:r>
            <a:endParaRPr lang="en-US" dirty="0" smtClean="0">
              <a:latin typeface="Calibri" panose="020F0502020204030204" pitchFamily="34" charset="0"/>
              <a:cs typeface="Calibri" panose="020F0502020204030204" pitchFamily="34" charset="0"/>
            </a:endParaRPr>
          </a:p>
          <a:p>
            <a:pPr marL="457200" indent="-457200">
              <a:buFont typeface="+mj-lt"/>
              <a:buAutoNum type="arabicPeriod"/>
            </a:pPr>
            <a:r>
              <a:rPr lang="en-US" dirty="0" smtClean="0">
                <a:latin typeface="Calibri" panose="020F0502020204030204" pitchFamily="34" charset="0"/>
                <a:cs typeface="Calibri" panose="020F0502020204030204" pitchFamily="34" charset="0"/>
              </a:rPr>
              <a:t>Colonial </a:t>
            </a:r>
            <a:r>
              <a:rPr lang="en-US" dirty="0">
                <a:latin typeface="Calibri" panose="020F0502020204030204" pitchFamily="34" charset="0"/>
                <a:cs typeface="Calibri" panose="020F0502020204030204" pitchFamily="34" charset="0"/>
              </a:rPr>
              <a:t>claims over land and regions will be fair. </a:t>
            </a:r>
            <a:endParaRPr lang="en-US" dirty="0" smtClean="0">
              <a:latin typeface="Calibri" panose="020F0502020204030204" pitchFamily="34" charset="0"/>
              <a:cs typeface="Calibri" panose="020F0502020204030204" pitchFamily="34" charset="0"/>
            </a:endParaRPr>
          </a:p>
          <a:p>
            <a:pPr marL="457200" indent="-457200">
              <a:buFont typeface="+mj-lt"/>
              <a:buAutoNum type="arabicPeriod"/>
            </a:pPr>
            <a:r>
              <a:rPr lang="en-US" dirty="0" smtClean="0">
                <a:latin typeface="Calibri" panose="020F0502020204030204" pitchFamily="34" charset="0"/>
                <a:cs typeface="Calibri" panose="020F0502020204030204" pitchFamily="34" charset="0"/>
              </a:rPr>
              <a:t>Russia </a:t>
            </a:r>
            <a:r>
              <a:rPr lang="en-US" dirty="0">
                <a:latin typeface="Calibri" panose="020F0502020204030204" pitchFamily="34" charset="0"/>
                <a:cs typeface="Calibri" panose="020F0502020204030204" pitchFamily="34" charset="0"/>
              </a:rPr>
              <a:t>will be allowed to determine its own form of </a:t>
            </a:r>
            <a:r>
              <a:rPr lang="en-US" dirty="0" smtClean="0">
                <a:latin typeface="Calibri" panose="020F0502020204030204" pitchFamily="34" charset="0"/>
                <a:cs typeface="Calibri" panose="020F0502020204030204" pitchFamily="34" charset="0"/>
              </a:rPr>
              <a:t>government. </a:t>
            </a:r>
            <a:r>
              <a:rPr lang="en-US" dirty="0">
                <a:latin typeface="Calibri" panose="020F0502020204030204" pitchFamily="34" charset="0"/>
                <a:cs typeface="Calibri" panose="020F0502020204030204" pitchFamily="34" charset="0"/>
              </a:rPr>
              <a:t>All German troops will leave Russian soil. </a:t>
            </a:r>
            <a:endParaRPr lang="en-US" dirty="0" smtClean="0">
              <a:latin typeface="Calibri" panose="020F0502020204030204" pitchFamily="34" charset="0"/>
              <a:cs typeface="Calibri" panose="020F0502020204030204" pitchFamily="34" charset="0"/>
            </a:endParaRPr>
          </a:p>
          <a:p>
            <a:pPr marL="457200" indent="-457200">
              <a:buFont typeface="+mj-lt"/>
              <a:buAutoNum type="arabicPeriod"/>
            </a:pPr>
            <a:r>
              <a:rPr lang="en-US" dirty="0" smtClean="0">
                <a:latin typeface="Calibri" panose="020F0502020204030204" pitchFamily="34" charset="0"/>
                <a:cs typeface="Calibri" panose="020F0502020204030204" pitchFamily="34" charset="0"/>
              </a:rPr>
              <a:t>German </a:t>
            </a:r>
            <a:r>
              <a:rPr lang="en-US" dirty="0">
                <a:latin typeface="Calibri" panose="020F0502020204030204" pitchFamily="34" charset="0"/>
                <a:cs typeface="Calibri" panose="020F0502020204030204" pitchFamily="34" charset="0"/>
              </a:rPr>
              <a:t>troops will evacuate Belgium and Belgium will be an independent country.</a:t>
            </a:r>
            <a:br>
              <a:rPr lang="en-US" dirty="0">
                <a:latin typeface="Calibri" panose="020F0502020204030204" pitchFamily="34" charset="0"/>
                <a:cs typeface="Calibri" panose="020F0502020204030204" pitchFamily="34" charset="0"/>
              </a:rPr>
            </a:br>
            <a:endParaRPr lang="en-CA" dirty="0">
              <a:latin typeface="Calibri" panose="020F0502020204030204" pitchFamily="34" charset="0"/>
              <a:cs typeface="Calibri" panose="020F0502020204030204" pitchFamily="34" charset="0"/>
            </a:endParaRPr>
          </a:p>
        </p:txBody>
      </p:sp>
      <p:sp>
        <p:nvSpPr>
          <p:cNvPr id="6" name="Content Placeholder 5"/>
          <p:cNvSpPr>
            <a:spLocks noGrp="1"/>
          </p:cNvSpPr>
          <p:nvPr>
            <p:ph sz="half" idx="2"/>
          </p:nvPr>
        </p:nvSpPr>
        <p:spPr>
          <a:xfrm>
            <a:off x="6345174" y="1123950"/>
            <a:ext cx="5465826" cy="5086350"/>
          </a:xfrm>
        </p:spPr>
        <p:txBody>
          <a:bodyPr>
            <a:noAutofit/>
          </a:bodyPr>
          <a:lstStyle/>
          <a:p>
            <a:pPr marL="457200" indent="-457200">
              <a:buFont typeface="+mj-lt"/>
              <a:buAutoNum type="arabicPeriod" startAt="8"/>
            </a:pPr>
            <a:r>
              <a:rPr lang="en-US" dirty="0">
                <a:latin typeface="Calibri" panose="020F0502020204030204" pitchFamily="34" charset="0"/>
                <a:cs typeface="Calibri" panose="020F0502020204030204" pitchFamily="34" charset="0"/>
              </a:rPr>
              <a:t>France will regain all territory including the disputed land of Alsace-Lorraine</a:t>
            </a:r>
            <a:r>
              <a:rPr lang="en-US" dirty="0" smtClean="0">
                <a:latin typeface="Calibri" panose="020F0502020204030204" pitchFamily="34" charset="0"/>
                <a:cs typeface="Calibri" panose="020F0502020204030204" pitchFamily="34" charset="0"/>
              </a:rPr>
              <a:t>.</a:t>
            </a:r>
          </a:p>
          <a:p>
            <a:pPr marL="457200" indent="-457200">
              <a:buFont typeface="+mj-lt"/>
              <a:buAutoNum type="arabicPeriod" startAt="8"/>
            </a:pP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 borders of Italy will be established such that all Italians will be within the country of Italy. </a:t>
            </a:r>
            <a:endParaRPr lang="en-US" dirty="0" smtClean="0">
              <a:latin typeface="Calibri" panose="020F0502020204030204" pitchFamily="34" charset="0"/>
              <a:cs typeface="Calibri" panose="020F0502020204030204" pitchFamily="34" charset="0"/>
            </a:endParaRPr>
          </a:p>
          <a:p>
            <a:pPr marL="457200" indent="-457200">
              <a:buFont typeface="+mj-lt"/>
              <a:buAutoNum type="arabicPeriod" startAt="8"/>
            </a:pPr>
            <a:r>
              <a:rPr lang="en-US" dirty="0" smtClean="0">
                <a:latin typeface="Calibri" panose="020F0502020204030204" pitchFamily="34" charset="0"/>
                <a:cs typeface="Calibri" panose="020F0502020204030204" pitchFamily="34" charset="0"/>
              </a:rPr>
              <a:t>Austria-Hungary </a:t>
            </a:r>
            <a:r>
              <a:rPr lang="en-US" dirty="0">
                <a:latin typeface="Calibri" panose="020F0502020204030204" pitchFamily="34" charset="0"/>
                <a:cs typeface="Calibri" panose="020F0502020204030204" pitchFamily="34" charset="0"/>
              </a:rPr>
              <a:t>will be allowed to continue to be an independent country. </a:t>
            </a:r>
            <a:endParaRPr lang="en-US" dirty="0" smtClean="0">
              <a:latin typeface="Calibri" panose="020F0502020204030204" pitchFamily="34" charset="0"/>
              <a:cs typeface="Calibri" panose="020F0502020204030204" pitchFamily="34" charset="0"/>
            </a:endParaRPr>
          </a:p>
          <a:p>
            <a:pPr marL="457200" indent="-457200">
              <a:buFont typeface="+mj-lt"/>
              <a:buAutoNum type="arabicPeriod" startAt="8"/>
            </a:pPr>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Central Powers will evacuate Serbia, Montenegro, and Romania leaving them as independent countries. </a:t>
            </a:r>
            <a:endParaRPr lang="en-US" dirty="0" smtClean="0">
              <a:latin typeface="Calibri" panose="020F0502020204030204" pitchFamily="34" charset="0"/>
              <a:cs typeface="Calibri" panose="020F0502020204030204" pitchFamily="34" charset="0"/>
            </a:endParaRPr>
          </a:p>
          <a:p>
            <a:pPr marL="457200" indent="-457200">
              <a:buFont typeface="+mj-lt"/>
              <a:buAutoNum type="arabicPeriod" startAt="8"/>
            </a:pPr>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Turkish people of the Ottoman Empire will have their own country. Other nationalities under the Ottoman rule will also have security. </a:t>
            </a:r>
            <a:endParaRPr lang="en-US" dirty="0" smtClean="0">
              <a:latin typeface="Calibri" panose="020F0502020204030204" pitchFamily="34" charset="0"/>
              <a:cs typeface="Calibri" panose="020F0502020204030204" pitchFamily="34" charset="0"/>
            </a:endParaRPr>
          </a:p>
          <a:p>
            <a:pPr marL="457200" indent="-457200">
              <a:buFont typeface="+mj-lt"/>
              <a:buAutoNum type="arabicPeriod" startAt="8"/>
            </a:pPr>
            <a:r>
              <a:rPr lang="en-US" dirty="0" smtClean="0">
                <a:latin typeface="Calibri" panose="020F0502020204030204" pitchFamily="34" charset="0"/>
                <a:cs typeface="Calibri" panose="020F0502020204030204" pitchFamily="34" charset="0"/>
              </a:rPr>
              <a:t>Poland </a:t>
            </a:r>
            <a:r>
              <a:rPr lang="en-US" dirty="0">
                <a:latin typeface="Calibri" panose="020F0502020204030204" pitchFamily="34" charset="0"/>
                <a:cs typeface="Calibri" panose="020F0502020204030204" pitchFamily="34" charset="0"/>
              </a:rPr>
              <a:t>shall be an independent country. </a:t>
            </a:r>
            <a:endParaRPr lang="en-US" dirty="0" smtClean="0">
              <a:latin typeface="Calibri" panose="020F0502020204030204" pitchFamily="34" charset="0"/>
              <a:cs typeface="Calibri" panose="020F0502020204030204" pitchFamily="34" charset="0"/>
            </a:endParaRPr>
          </a:p>
          <a:p>
            <a:pPr marL="457200" indent="-457200">
              <a:buFont typeface="+mj-lt"/>
              <a:buAutoNum type="arabicPeriod" startAt="8"/>
            </a:pPr>
            <a:r>
              <a:rPr lang="en-US" dirty="0" smtClean="0">
                <a:latin typeface="Calibri" panose="020F0502020204030204" pitchFamily="34" charset="0"/>
                <a:cs typeface="Calibri" panose="020F0502020204030204" pitchFamily="34" charset="0"/>
              </a:rPr>
              <a:t>A </a:t>
            </a:r>
            <a:r>
              <a:rPr lang="en-US" dirty="0">
                <a:latin typeface="Calibri" panose="020F0502020204030204" pitchFamily="34" charset="0"/>
                <a:cs typeface="Calibri" panose="020F0502020204030204" pitchFamily="34" charset="0"/>
              </a:rPr>
              <a:t>League of Nations will be formed that protects the independence of all countries no matter how big or small.</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6562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048" y="128143"/>
            <a:ext cx="10058400" cy="1609344"/>
          </a:xfrm>
        </p:spPr>
        <p:txBody>
          <a:bodyPr/>
          <a:lstStyle/>
          <a:p>
            <a:r>
              <a:rPr lang="en-CA" dirty="0" smtClean="0"/>
              <a:t>Coming and Going</a:t>
            </a:r>
            <a:endParaRPr lang="en-CA" dirty="0"/>
          </a:p>
        </p:txBody>
      </p:sp>
      <p:sp>
        <p:nvSpPr>
          <p:cNvPr id="3" name="Content Placeholder 2"/>
          <p:cNvSpPr>
            <a:spLocks noGrp="1"/>
          </p:cNvSpPr>
          <p:nvPr>
            <p:ph idx="1"/>
          </p:nvPr>
        </p:nvSpPr>
        <p:spPr>
          <a:xfrm>
            <a:off x="361951" y="1737487"/>
            <a:ext cx="7796212" cy="4050792"/>
          </a:xfrm>
        </p:spPr>
        <p:txBody>
          <a:bodyPr>
            <a:noAutofit/>
          </a:bodyPr>
          <a:lstStyle/>
          <a:p>
            <a:r>
              <a:rPr lang="en-CA" sz="2400" dirty="0" smtClean="0">
                <a:latin typeface="Calibri" panose="020F0502020204030204" pitchFamily="34" charset="0"/>
                <a:cs typeface="Calibri" panose="020F0502020204030204" pitchFamily="34" charset="0"/>
              </a:rPr>
              <a:t>1917 was a difficult year for the Allies. Offensives on the Western Front had suffered loses and one of their strongest allies, the Russians, were struggling with a revolution at home and on the battlefield. *</a:t>
            </a:r>
          </a:p>
          <a:p>
            <a:endParaRPr lang="en-CA" sz="2400" dirty="0" smtClean="0">
              <a:latin typeface="Calibri" panose="020F0502020204030204" pitchFamily="34" charset="0"/>
              <a:cs typeface="Calibri" panose="020F0502020204030204" pitchFamily="34" charset="0"/>
            </a:endParaRPr>
          </a:p>
          <a:p>
            <a:r>
              <a:rPr lang="en-CA" sz="2400" dirty="0" smtClean="0">
                <a:latin typeface="Calibri" panose="020F0502020204030204" pitchFamily="34" charset="0"/>
                <a:cs typeface="Calibri" panose="020F0502020204030204" pitchFamily="34" charset="0"/>
              </a:rPr>
              <a:t>This </a:t>
            </a:r>
            <a:r>
              <a:rPr lang="en-CA" sz="2400" dirty="0" smtClean="0">
                <a:latin typeface="Calibri" panose="020F0502020204030204" pitchFamily="34" charset="0"/>
                <a:cs typeface="Calibri" panose="020F0502020204030204" pitchFamily="34" charset="0"/>
                <a:hlinkClick r:id="rId3"/>
              </a:rPr>
              <a:t>Russian Revolution</a:t>
            </a:r>
            <a:r>
              <a:rPr lang="en-CA" sz="2400" dirty="0" smtClean="0">
                <a:latin typeface="Calibri" panose="020F0502020204030204" pitchFamily="34" charset="0"/>
                <a:cs typeface="Calibri" panose="020F0502020204030204" pitchFamily="34" charset="0"/>
              </a:rPr>
              <a:t>, which began in November of 1917, led to Russia withdrawing from the war in early March of 1918.</a:t>
            </a:r>
          </a:p>
          <a:p>
            <a:endParaRPr lang="en-CA" sz="2400" dirty="0" smtClean="0">
              <a:latin typeface="Calibri" panose="020F0502020204030204" pitchFamily="34" charset="0"/>
              <a:cs typeface="Calibri" panose="020F0502020204030204" pitchFamily="34" charset="0"/>
            </a:endParaRPr>
          </a:p>
          <a:p>
            <a:r>
              <a:rPr lang="en-CA" sz="2400" dirty="0" smtClean="0">
                <a:latin typeface="Calibri" panose="020F0502020204030204" pitchFamily="34" charset="0"/>
                <a:cs typeface="Calibri" panose="020F0502020204030204" pitchFamily="34" charset="0"/>
              </a:rPr>
              <a:t>While the Russians were leaving the American were just showing up. American had begun to send troops in mid 1917 but they didn’t send the bulk of their army until 1918.</a:t>
            </a:r>
            <a:endParaRPr lang="en-CA" sz="2400" dirty="0">
              <a:latin typeface="Calibri" panose="020F0502020204030204" pitchFamily="34" charset="0"/>
              <a:cs typeface="Calibri" panose="020F0502020204030204" pitchFamily="34" charset="0"/>
            </a:endParaRPr>
          </a:p>
        </p:txBody>
      </p:sp>
      <p:pic>
        <p:nvPicPr>
          <p:cNvPr id="1026" name="Picture 2" descr="Image result for russian rev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8163" y="2321433"/>
            <a:ext cx="3815602" cy="288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90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All Russian No Finnish</a:t>
            </a:r>
            <a:endParaRPr lang="en-CA" dirty="0"/>
          </a:p>
        </p:txBody>
      </p:sp>
      <p:sp>
        <p:nvSpPr>
          <p:cNvPr id="3" name="Content Placeholder 2"/>
          <p:cNvSpPr>
            <a:spLocks noGrp="1"/>
          </p:cNvSpPr>
          <p:nvPr>
            <p:ph idx="1"/>
          </p:nvPr>
        </p:nvSpPr>
        <p:spPr/>
        <p:txBody>
          <a:bodyPr>
            <a:normAutofit/>
          </a:bodyPr>
          <a:lstStyle/>
          <a:p>
            <a:r>
              <a:rPr lang="en-US" sz="2800" dirty="0" smtClean="0">
                <a:latin typeface="Calibri" panose="020F0502020204030204" pitchFamily="34" charset="0"/>
                <a:cs typeface="Calibri" panose="020F0502020204030204" pitchFamily="34" charset="0"/>
              </a:rPr>
              <a:t>On March 3</a:t>
            </a:r>
            <a:r>
              <a:rPr lang="en-US" sz="2800" baseline="30000" dirty="0" smtClean="0">
                <a:latin typeface="Calibri" panose="020F0502020204030204" pitchFamily="34" charset="0"/>
                <a:cs typeface="Calibri" panose="020F0502020204030204" pitchFamily="34" charset="0"/>
              </a:rPr>
              <a:t>rd</a:t>
            </a:r>
            <a:r>
              <a:rPr lang="en-US" sz="2800" dirty="0" smtClean="0">
                <a:latin typeface="Calibri" panose="020F0502020204030204" pitchFamily="34" charset="0"/>
                <a:cs typeface="Calibri" panose="020F0502020204030204" pitchFamily="34" charset="0"/>
              </a:rPr>
              <a:t>, 1918 The Treaty of Brest-Litovsk was signed between the newly formed Russian Bolshevik government and the Central powers. The road to this treaty was rough as the Bolshevik party found themselves under pressure to seek peace and to bring the troops home from the war.</a:t>
            </a:r>
          </a:p>
          <a:p>
            <a:endParaRPr lang="en-US" sz="2800"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After much deliberation, stalling, and demands the Germans issued an ultimatum to Russia – sign in 5 days or </a:t>
            </a:r>
            <a:r>
              <a:rPr lang="en-US" sz="2800" dirty="0">
                <a:latin typeface="Calibri" panose="020F0502020204030204" pitchFamily="34" charset="0"/>
                <a:cs typeface="Calibri" panose="020F0502020204030204" pitchFamily="34" charset="0"/>
              </a:rPr>
              <a:t>the ceasefire would end </a:t>
            </a:r>
            <a:r>
              <a:rPr lang="en-US" sz="2800" dirty="0" smtClean="0">
                <a:latin typeface="Calibri" panose="020F0502020204030204" pitchFamily="34" charset="0"/>
                <a:cs typeface="Calibri" panose="020F0502020204030204" pitchFamily="34" charset="0"/>
              </a:rPr>
              <a:t>and the war continues.</a:t>
            </a:r>
          </a:p>
        </p:txBody>
      </p:sp>
    </p:spTree>
    <p:extLst>
      <p:ext uri="{BB962C8B-B14F-4D97-AF65-F5344CB8AC3E}">
        <p14:creationId xmlns:p14="http://schemas.microsoft.com/office/powerpoint/2010/main" val="279978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8986" y="28956"/>
            <a:ext cx="10058400" cy="1609344"/>
          </a:xfrm>
        </p:spPr>
        <p:txBody>
          <a:bodyPr/>
          <a:lstStyle/>
          <a:p>
            <a:r>
              <a:rPr lang="en-CA" dirty="0" smtClean="0"/>
              <a:t>The Treaty of Brest-Litovsk</a:t>
            </a:r>
            <a:endParaRPr lang="en-CA" dirty="0"/>
          </a:p>
        </p:txBody>
      </p:sp>
      <p:sp>
        <p:nvSpPr>
          <p:cNvPr id="3" name="Content Placeholder 2"/>
          <p:cNvSpPr>
            <a:spLocks noGrp="1"/>
          </p:cNvSpPr>
          <p:nvPr>
            <p:ph idx="1"/>
          </p:nvPr>
        </p:nvSpPr>
        <p:spPr>
          <a:xfrm>
            <a:off x="231521" y="1295400"/>
            <a:ext cx="5806105" cy="4705350"/>
          </a:xfrm>
        </p:spPr>
        <p:txBody>
          <a:bodyPr>
            <a:noAutofit/>
          </a:bodyPr>
          <a:lstStyle/>
          <a:p>
            <a:r>
              <a:rPr lang="en-US" sz="2400" dirty="0">
                <a:latin typeface="Calibri" panose="020F0502020204030204" pitchFamily="34" charset="0"/>
                <a:cs typeface="Calibri" panose="020F0502020204030204" pitchFamily="34" charset="0"/>
              </a:rPr>
              <a:t> Under the terms of this new </a:t>
            </a:r>
            <a:r>
              <a:rPr lang="en-US" sz="2400" dirty="0" smtClean="0">
                <a:latin typeface="Calibri" panose="020F0502020204030204" pitchFamily="34" charset="0"/>
                <a:cs typeface="Calibri" panose="020F0502020204030204" pitchFamily="34" charset="0"/>
              </a:rPr>
              <a:t>agreement Poland</a:t>
            </a:r>
            <a:r>
              <a:rPr lang="en-US" sz="2400" dirty="0">
                <a:latin typeface="Calibri" panose="020F0502020204030204" pitchFamily="34" charset="0"/>
                <a:cs typeface="Calibri" panose="020F0502020204030204" pitchFamily="34" charset="0"/>
              </a:rPr>
              <a:t>, Finland, the Baltic states and most of the Ukraine would be surrendered to Germany. </a:t>
            </a: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Russia </a:t>
            </a:r>
            <a:r>
              <a:rPr lang="en-US" sz="2400" dirty="0">
                <a:latin typeface="Calibri" panose="020F0502020204030204" pitchFamily="34" charset="0"/>
                <a:cs typeface="Calibri" panose="020F0502020204030204" pitchFamily="34" charset="0"/>
              </a:rPr>
              <a:t>would lose 1.3  million square miles of important territory, including important grain-growing regions in the Ukraine. </a:t>
            </a: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It </a:t>
            </a:r>
            <a:r>
              <a:rPr lang="en-US" sz="2400" dirty="0">
                <a:latin typeface="Calibri" panose="020F0502020204030204" pitchFamily="34" charset="0"/>
                <a:cs typeface="Calibri" panose="020F0502020204030204" pitchFamily="34" charset="0"/>
              </a:rPr>
              <a:t>would surrender 62 million people to German rule, or around one-third of its total population. </a:t>
            </a:r>
            <a:endParaRPr lang="en-US" sz="2400" dirty="0" smtClean="0">
              <a:latin typeface="Calibri" panose="020F0502020204030204" pitchFamily="34" charset="0"/>
              <a:cs typeface="Calibri" panose="020F0502020204030204" pitchFamily="34" charset="0"/>
            </a:endParaRPr>
          </a:p>
          <a:p>
            <a:r>
              <a:rPr lang="en-US" sz="2400" dirty="0" smtClean="0">
                <a:latin typeface="Calibri" panose="020F0502020204030204" pitchFamily="34" charset="0"/>
                <a:cs typeface="Calibri" panose="020F0502020204030204" pitchFamily="34" charset="0"/>
              </a:rPr>
              <a:t>It </a:t>
            </a:r>
            <a:r>
              <a:rPr lang="en-US" sz="2400" dirty="0">
                <a:latin typeface="Calibri" panose="020F0502020204030204" pitchFamily="34" charset="0"/>
                <a:cs typeface="Calibri" panose="020F0502020204030204" pitchFamily="34" charset="0"/>
              </a:rPr>
              <a:t>would also lose 28 percent of its heavy industries and three-quarters of its iron and coal reserves. </a:t>
            </a:r>
            <a:r>
              <a:rPr lang="en-US" sz="2400" dirty="0" smtClean="0">
                <a:latin typeface="Calibri" panose="020F0502020204030204" pitchFamily="34" charset="0"/>
                <a:cs typeface="Calibri" panose="020F0502020204030204" pitchFamily="34" charset="0"/>
              </a:rPr>
              <a:t>25% of its railways were also lost.</a:t>
            </a:r>
          </a:p>
        </p:txBody>
      </p:sp>
      <p:pic>
        <p:nvPicPr>
          <p:cNvPr id="2052" name="Picture 4" descr="Image result for treaty of brest-litov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627" y="1638300"/>
            <a:ext cx="6154373" cy="415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7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5" name="Picture 4"/>
          <p:cNvPicPr>
            <a:picLocks noChangeAspect="1"/>
          </p:cNvPicPr>
          <p:nvPr/>
        </p:nvPicPr>
        <p:blipFill>
          <a:blip r:embed="rId3"/>
          <a:stretch>
            <a:fillRect/>
          </a:stretch>
        </p:blipFill>
        <p:spPr>
          <a:xfrm>
            <a:off x="1695450" y="170891"/>
            <a:ext cx="8358187" cy="6478662"/>
          </a:xfrm>
          <a:prstGeom prst="rect">
            <a:avLst/>
          </a:prstGeom>
        </p:spPr>
      </p:pic>
    </p:spTree>
    <p:extLst>
      <p:ext uri="{BB962C8B-B14F-4D97-AF65-F5344CB8AC3E}">
        <p14:creationId xmlns:p14="http://schemas.microsoft.com/office/powerpoint/2010/main" val="1747909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748" y="131064"/>
            <a:ext cx="10058400" cy="1609344"/>
          </a:xfrm>
        </p:spPr>
        <p:txBody>
          <a:bodyPr/>
          <a:lstStyle/>
          <a:p>
            <a:r>
              <a:rPr lang="en-CA" dirty="0" smtClean="0"/>
              <a:t>The New German Offensive</a:t>
            </a:r>
            <a:endParaRPr lang="en-CA" dirty="0"/>
          </a:p>
        </p:txBody>
      </p:sp>
      <p:sp>
        <p:nvSpPr>
          <p:cNvPr id="3" name="Content Placeholder 2"/>
          <p:cNvSpPr>
            <a:spLocks noGrp="1"/>
          </p:cNvSpPr>
          <p:nvPr>
            <p:ph idx="1"/>
          </p:nvPr>
        </p:nvSpPr>
        <p:spPr>
          <a:xfrm>
            <a:off x="3814762" y="1740408"/>
            <a:ext cx="8148638" cy="4050792"/>
          </a:xfrm>
        </p:spPr>
        <p:txBody>
          <a:bodyPr>
            <a:noAutofit/>
          </a:bodyPr>
          <a:lstStyle/>
          <a:p>
            <a:r>
              <a:rPr lang="en-CA" sz="2400" dirty="0" smtClean="0">
                <a:latin typeface="Calibri" panose="020F0502020204030204" pitchFamily="34" charset="0"/>
                <a:cs typeface="Calibri" panose="020F0502020204030204" pitchFamily="34" charset="0"/>
              </a:rPr>
              <a:t>Russian withdrawal from the war in 1918 offered Germany a new hope for a successful end to the war as they were able to concentrate their efforts on the Western Front.</a:t>
            </a:r>
          </a:p>
          <a:p>
            <a:endParaRPr lang="en-CA" sz="2400" dirty="0" smtClean="0">
              <a:latin typeface="Calibri" panose="020F0502020204030204" pitchFamily="34" charset="0"/>
              <a:cs typeface="Calibri" panose="020F0502020204030204" pitchFamily="34" charset="0"/>
            </a:endParaRPr>
          </a:p>
          <a:p>
            <a:r>
              <a:rPr lang="en-CA" sz="2400" dirty="0" smtClean="0">
                <a:latin typeface="Calibri" panose="020F0502020204030204" pitchFamily="34" charset="0"/>
                <a:cs typeface="Calibri" panose="020F0502020204030204" pitchFamily="34" charset="0"/>
              </a:rPr>
              <a:t>Erich Ludendorff, Quartermaster General of the German Army, attempted to make one final military gamble to break the stalemate.</a:t>
            </a:r>
          </a:p>
          <a:p>
            <a:endParaRPr lang="en-CA" sz="2400" dirty="0" smtClean="0">
              <a:latin typeface="Calibri" panose="020F0502020204030204" pitchFamily="34" charset="0"/>
              <a:cs typeface="Calibri" panose="020F0502020204030204" pitchFamily="34" charset="0"/>
            </a:endParaRPr>
          </a:p>
          <a:p>
            <a:r>
              <a:rPr lang="en-CA" sz="2400" dirty="0" smtClean="0">
                <a:latin typeface="Calibri" panose="020F0502020204030204" pitchFamily="34" charset="0"/>
                <a:cs typeface="Calibri" panose="020F0502020204030204" pitchFamily="34" charset="0"/>
              </a:rPr>
              <a:t>At the time German lines were short of provisions, reserves were nearly depleted, and the German Homefront was tired of the growing number of deaths and the staggering cost of this prolonged war.</a:t>
            </a:r>
            <a:endParaRPr lang="en-CA" sz="2400" dirty="0">
              <a:latin typeface="Calibri" panose="020F0502020204030204" pitchFamily="34" charset="0"/>
              <a:cs typeface="Calibri" panose="020F0502020204030204" pitchFamily="34" charset="0"/>
            </a:endParaRPr>
          </a:p>
        </p:txBody>
      </p:sp>
      <p:pic>
        <p:nvPicPr>
          <p:cNvPr id="4098" name="Picture 2" descr="Image result for erich ludendor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44" y="1931734"/>
            <a:ext cx="3168468" cy="424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57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58418"/>
          </a:xfrm>
        </p:spPr>
        <p:txBody>
          <a:bodyPr/>
          <a:lstStyle/>
          <a:p>
            <a:r>
              <a:rPr lang="en-CA" dirty="0" smtClean="0"/>
              <a:t>The Gamble</a:t>
            </a:r>
            <a:endParaRPr lang="en-CA" dirty="0"/>
          </a:p>
        </p:txBody>
      </p:sp>
      <p:sp>
        <p:nvSpPr>
          <p:cNvPr id="3" name="Content Placeholder 2"/>
          <p:cNvSpPr>
            <a:spLocks noGrp="1"/>
          </p:cNvSpPr>
          <p:nvPr>
            <p:ph idx="1"/>
          </p:nvPr>
        </p:nvSpPr>
        <p:spPr>
          <a:xfrm>
            <a:off x="1069848" y="1543050"/>
            <a:ext cx="10058400" cy="4629150"/>
          </a:xfrm>
        </p:spPr>
        <p:txBody>
          <a:bodyPr>
            <a:noAutofit/>
          </a:bodyPr>
          <a:lstStyle/>
          <a:p>
            <a:r>
              <a:rPr lang="en-CA" sz="2600" dirty="0" smtClean="0">
                <a:latin typeface="Calibri" panose="020F0502020204030204" pitchFamily="34" charset="0"/>
                <a:cs typeface="Calibri" panose="020F0502020204030204" pitchFamily="34" charset="0"/>
              </a:rPr>
              <a:t>The final push towards Paris started in March of 1918 and by April the Germans were within 80km of the city.</a:t>
            </a:r>
          </a:p>
          <a:p>
            <a:r>
              <a:rPr lang="en-CA" sz="2600" dirty="0" smtClean="0">
                <a:latin typeface="Calibri" panose="020F0502020204030204" pitchFamily="34" charset="0"/>
                <a:cs typeface="Calibri" panose="020F0502020204030204" pitchFamily="34" charset="0"/>
              </a:rPr>
              <a:t>The advance of the German army was stopped at the 2</a:t>
            </a:r>
            <a:r>
              <a:rPr lang="en-CA" sz="2600" baseline="30000" dirty="0" smtClean="0">
                <a:latin typeface="Calibri" panose="020F0502020204030204" pitchFamily="34" charset="0"/>
                <a:cs typeface="Calibri" panose="020F0502020204030204" pitchFamily="34" charset="0"/>
              </a:rPr>
              <a:t>nd</a:t>
            </a:r>
            <a:r>
              <a:rPr lang="en-CA" sz="2600" dirty="0" smtClean="0">
                <a:latin typeface="Calibri" panose="020F0502020204030204" pitchFamily="34" charset="0"/>
                <a:cs typeface="Calibri" panose="020F0502020204030204" pitchFamily="34" charset="0"/>
              </a:rPr>
              <a:t> Battle of the Marne on July 18. French, Moroccan and 140,000 fresh American troops supported by hundreds of tanks pushed the Germans back and on Aug. 8 the forces met at the 2nd Battle of the Somme.</a:t>
            </a:r>
          </a:p>
          <a:p>
            <a:r>
              <a:rPr lang="en-CA" sz="2600" dirty="0" smtClean="0">
                <a:latin typeface="Calibri" panose="020F0502020204030204" pitchFamily="34" charset="0"/>
                <a:cs typeface="Calibri" panose="020F0502020204030204" pitchFamily="34" charset="0"/>
              </a:rPr>
              <a:t>Ludendorff wrote about this battle: </a:t>
            </a:r>
          </a:p>
          <a:p>
            <a:pPr marL="628650" indent="0">
              <a:buNone/>
            </a:pPr>
            <a:r>
              <a:rPr lang="en-CA" sz="2600" i="1" dirty="0" smtClean="0">
                <a:latin typeface="Calibri" panose="020F0502020204030204" pitchFamily="34" charset="0"/>
                <a:cs typeface="Calibri" panose="020F0502020204030204" pitchFamily="34" charset="0"/>
              </a:rPr>
              <a:t>“August 8 put the decline on [our] fighting power beyond all doubt, and in such a situation, as regards reserves, I had no hope of finding a strategic expedient whereby to turn the situation to our advantage.”</a:t>
            </a:r>
            <a:endParaRPr lang="en-CA" sz="26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36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5122" name="Picture 2" descr="Image result for second battle of the mar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435" y="309562"/>
            <a:ext cx="7769225" cy="6215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579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2698" y="0"/>
            <a:ext cx="10058400" cy="1609344"/>
          </a:xfrm>
        </p:spPr>
        <p:txBody>
          <a:bodyPr>
            <a:normAutofit/>
          </a:bodyPr>
          <a:lstStyle/>
          <a:p>
            <a:r>
              <a:rPr lang="en-CA" sz="4000" dirty="0" smtClean="0"/>
              <a:t>Armistice, more like </a:t>
            </a:r>
            <a:r>
              <a:rPr lang="en-CA" sz="4000" dirty="0" err="1" smtClean="0"/>
              <a:t>DISARMistice</a:t>
            </a:r>
            <a:endParaRPr lang="en-CA" sz="4000" dirty="0"/>
          </a:p>
        </p:txBody>
      </p:sp>
      <p:sp>
        <p:nvSpPr>
          <p:cNvPr id="3" name="Content Placeholder 2"/>
          <p:cNvSpPr>
            <a:spLocks noGrp="1"/>
          </p:cNvSpPr>
          <p:nvPr>
            <p:ph idx="1"/>
          </p:nvPr>
        </p:nvSpPr>
        <p:spPr>
          <a:xfrm>
            <a:off x="3505200" y="1451228"/>
            <a:ext cx="7889748" cy="4720972"/>
          </a:xfrm>
        </p:spPr>
        <p:txBody>
          <a:bodyPr>
            <a:noAutofit/>
          </a:bodyPr>
          <a:lstStyle/>
          <a:p>
            <a:r>
              <a:rPr lang="en-CA" sz="2500" dirty="0" smtClean="0">
                <a:latin typeface="Calibri" panose="020F0502020204030204" pitchFamily="34" charset="0"/>
                <a:cs typeface="Calibri" panose="020F0502020204030204" pitchFamily="34" charset="0"/>
              </a:rPr>
              <a:t>As 1918 rolls around a million more American troops pour into France and the Allies began an advance on Germany.</a:t>
            </a:r>
          </a:p>
          <a:p>
            <a:r>
              <a:rPr lang="en-CA" sz="2500" dirty="0" smtClean="0">
                <a:latin typeface="Calibri" panose="020F0502020204030204" pitchFamily="34" charset="0"/>
                <a:cs typeface="Calibri" panose="020F0502020204030204" pitchFamily="34" charset="0"/>
              </a:rPr>
              <a:t>On September 29, 1918, General Ludendorff tells the German leaders that the war was lost and he demand that the government ask for an armistice at once.</a:t>
            </a:r>
          </a:p>
          <a:p>
            <a:r>
              <a:rPr lang="en-CA" sz="2500" dirty="0" smtClean="0">
                <a:latin typeface="Calibri" panose="020F0502020204030204" pitchFamily="34" charset="0"/>
                <a:cs typeface="Calibri" panose="020F0502020204030204" pitchFamily="34" charset="0"/>
              </a:rPr>
              <a:t>While an armistice was wanted the Germans discovered that the Allies were not willing to make peace with the autocratic imperial government of Germany. </a:t>
            </a:r>
          </a:p>
          <a:p>
            <a:r>
              <a:rPr lang="en-CA" sz="2500" dirty="0" smtClean="0">
                <a:latin typeface="Calibri" panose="020F0502020204030204" pitchFamily="34" charset="0"/>
                <a:cs typeface="Calibri" panose="020F0502020204030204" pitchFamily="34" charset="0"/>
              </a:rPr>
              <a:t>While mutinies and unrest swept across the German country Emperor Wilhelm II gave in to public pressure and left the country. </a:t>
            </a:r>
            <a:endParaRPr lang="en-CA" sz="2500" dirty="0">
              <a:latin typeface="Calibri" panose="020F0502020204030204" pitchFamily="34" charset="0"/>
              <a:cs typeface="Calibri" panose="020F0502020204030204" pitchFamily="34" charset="0"/>
            </a:endParaRPr>
          </a:p>
        </p:txBody>
      </p:sp>
      <p:pic>
        <p:nvPicPr>
          <p:cNvPr id="6146" name="Picture 2" descr="Image result for german emperor wilhelm 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843659"/>
            <a:ext cx="3000375" cy="363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72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251</TotalTime>
  <Words>1357</Words>
  <Application>Microsoft Office PowerPoint</Application>
  <PresentationFormat>Widescreen</PresentationFormat>
  <Paragraphs>77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Georgia</vt:lpstr>
      <vt:lpstr>Trebuchet MS</vt:lpstr>
      <vt:lpstr>Wingdings</vt:lpstr>
      <vt:lpstr>Wood Type</vt:lpstr>
      <vt:lpstr>The Last Year of WW1</vt:lpstr>
      <vt:lpstr>Coming and Going</vt:lpstr>
      <vt:lpstr>All Russian No Finnish</vt:lpstr>
      <vt:lpstr>The Treaty of Brest-Litovsk</vt:lpstr>
      <vt:lpstr>PowerPoint Presentation</vt:lpstr>
      <vt:lpstr>The New German Offensive</vt:lpstr>
      <vt:lpstr>The Gamble</vt:lpstr>
      <vt:lpstr>PowerPoint Presentation</vt:lpstr>
      <vt:lpstr>Armistice, more like DISARMistice</vt:lpstr>
      <vt:lpstr>The Paris Peace Settlements</vt:lpstr>
      <vt:lpstr>Activity - debate</vt:lpstr>
      <vt:lpstr>Summary of the 14 Points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Year of WW1</dc:title>
  <dc:creator>Champion, Andrew    (ASD-W)</dc:creator>
  <cp:lastModifiedBy>Champion, Andrew    (ASD-W)</cp:lastModifiedBy>
  <cp:revision>35</cp:revision>
  <cp:lastPrinted>2017-12-01T16:00:51Z</cp:lastPrinted>
  <dcterms:created xsi:type="dcterms:W3CDTF">2017-12-01T00:13:06Z</dcterms:created>
  <dcterms:modified xsi:type="dcterms:W3CDTF">2017-12-01T16:09:11Z</dcterms:modified>
</cp:coreProperties>
</file>