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8" r:id="rId11"/>
    <p:sldId id="266" r:id="rId12"/>
    <p:sldId id="269" r:id="rId13"/>
    <p:sldId id="267" r:id="rId14"/>
    <p:sldId id="270" r:id="rId15"/>
    <p:sldId id="293" r:id="rId16"/>
    <p:sldId id="271" r:id="rId17"/>
    <p:sldId id="272" r:id="rId18"/>
    <p:sldId id="294" r:id="rId19"/>
    <p:sldId id="274" r:id="rId20"/>
    <p:sldId id="273" r:id="rId21"/>
    <p:sldId id="295" r:id="rId22"/>
    <p:sldId id="275" r:id="rId23"/>
    <p:sldId id="264" r:id="rId24"/>
    <p:sldId id="277" r:id="rId25"/>
    <p:sldId id="278" r:id="rId26"/>
    <p:sldId id="279" r:id="rId27"/>
    <p:sldId id="281" r:id="rId28"/>
    <p:sldId id="282" r:id="rId29"/>
    <p:sldId id="283" r:id="rId30"/>
    <p:sldId id="285" r:id="rId31"/>
    <p:sldId id="286" r:id="rId32"/>
    <p:sldId id="287" r:id="rId33"/>
    <p:sldId id="284" r:id="rId34"/>
    <p:sldId id="288" r:id="rId35"/>
    <p:sldId id="289" r:id="rId36"/>
    <p:sldId id="290" r:id="rId37"/>
    <p:sldId id="291" r:id="rId38"/>
    <p:sldId id="292" r:id="rId39"/>
    <p:sldId id="28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9BE83F-701C-4B78-A368-3934149D0D65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5D5B7B-10C1-4696-8858-73F65111A34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E83F-701C-4B78-A368-3934149D0D65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B7B-10C1-4696-8858-73F65111A34E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E83F-701C-4B78-A368-3934149D0D65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B7B-10C1-4696-8858-73F65111A34E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E83F-701C-4B78-A368-3934149D0D65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B7B-10C1-4696-8858-73F65111A3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E83F-701C-4B78-A368-3934149D0D65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B7B-10C1-4696-8858-73F65111A3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E83F-701C-4B78-A368-3934149D0D65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B7B-10C1-4696-8858-73F65111A34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E83F-701C-4B78-A368-3934149D0D65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B7B-10C1-4696-8858-73F65111A34E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E83F-701C-4B78-A368-3934149D0D65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B7B-10C1-4696-8858-73F65111A34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E83F-701C-4B78-A368-3934149D0D65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B7B-10C1-4696-8858-73F65111A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E83F-701C-4B78-A368-3934149D0D65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B7B-10C1-4696-8858-73F65111A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E83F-701C-4B78-A368-3934149D0D65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B7B-10C1-4696-8858-73F65111A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29BE83F-701C-4B78-A368-3934149D0D65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A5D5B7B-10C1-4696-8858-73F65111A3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rpdp.net/sciencetips_v3/P8A2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rpdp.net/sciencetips_v3/P8A2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hrsbstaff.ednet.ns.ca/dawsonrj/11%20Chem/Chapter%20notes/Chapter%207%20notes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periodictable.com/Elements/008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http://periodictable.com/Elements/016/index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hrsbstaff.ednet.ns.ca/dawsonrj/11%20Chem/Chapter%20notes/Chapter%207%20notes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periodictable.com/Elements/092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hyperlink" Target="http://periodictable.com/Elements/079/index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cdn.teachersource.com/images/uploads/319_217_popup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periodictable.com/Elements/001/index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rpdp.net/sciencetips_v3/P8A2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periodictable.com/Elements/003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hyperlink" Target="http://periodictable.com/Elements/011/index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periodictable.com/Elements/019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hyperlink" Target="http://periodictable.com/Elements/AlkaliMetals/index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periodictable.com/Elements/AlkaliMetals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hyperlink" Target="http://periodictable.com/Elements/087/index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rpdp.net/sciencetips_v3/P8A2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periodictable.com/Elements/004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hyperlink" Target="http://periodictable.com/Elements/012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loffit.abc.es/wp-content/uploads/2013/06/DM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rpdp.net/sciencetips_v3/P8A2.ht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://periodictable.com/Elements/033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hyperlink" Target="http://periodictable.com/Elements/084/index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chem4kids.com/files/elem_halogen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://periodictable.com/Elements/009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hyperlink" Target="http://periodictable.com/Elements/053/index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http://www.chem4kids.com/files/elem_noblegas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://periodictable.com/Elements/010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hyperlink" Target="http://periodictable.com/Elements/086/index.html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aip.org/history/curie/periodic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Periodic Table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92285"/>
            <a:ext cx="6400800" cy="44094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Period on the periodic table (also know as a series) is a horizontal row of </a:t>
            </a:r>
            <a:r>
              <a:rPr lang="en-US" dirty="0" smtClean="0"/>
              <a:t>elements.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example the first period contains two elements: Hydrogen and Helium</a:t>
            </a:r>
          </a:p>
          <a:p>
            <a:endParaRPr lang="en-US" dirty="0"/>
          </a:p>
          <a:p>
            <a:r>
              <a:rPr lang="en-US" dirty="0" smtClean="0"/>
              <a:t>As you go from left to right in a period,  the elements change gradually from metallic to non </a:t>
            </a:r>
            <a:r>
              <a:rPr lang="en-US" dirty="0" smtClean="0"/>
              <a:t>metallic.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52284"/>
            <a:ext cx="6248399" cy="439077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Representative elements are the </a:t>
            </a:r>
            <a:r>
              <a:rPr lang="en-US" dirty="0" smtClean="0"/>
              <a:t>elements in Groups 1, 2 and 13 – </a:t>
            </a:r>
            <a:r>
              <a:rPr lang="en-US" dirty="0" smtClean="0"/>
              <a:t>18.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elements best follow the periodic </a:t>
            </a:r>
            <a:r>
              <a:rPr lang="en-US" dirty="0" smtClean="0"/>
              <a:t>law.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laws and theories we discuss in this class are mainly restricted to </a:t>
            </a:r>
            <a:r>
              <a:rPr lang="en-US" smtClean="0"/>
              <a:t>these </a:t>
            </a:r>
            <a:r>
              <a:rPr lang="en-US" smtClean="0"/>
              <a:t>elements.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Representative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Representative Elements</a:t>
            </a:r>
            <a:endParaRPr lang="en-US" dirty="0"/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54" y="1579997"/>
            <a:ext cx="8101846" cy="5124967"/>
          </a:xfrm>
        </p:spPr>
      </p:pic>
    </p:spTree>
    <p:extLst>
      <p:ext uri="{BB962C8B-B14F-4D97-AF65-F5344CB8AC3E}">
        <p14:creationId xmlns:p14="http://schemas.microsoft.com/office/powerpoint/2010/main" val="37671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0"/>
            <a:ext cx="3390900" cy="3390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Representative Elements</a:t>
            </a:r>
            <a:endParaRPr lang="en-US" dirty="0"/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14600"/>
            <a:ext cx="339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elements in Groups 3 – 12</a:t>
            </a:r>
          </a:p>
          <a:p>
            <a:endParaRPr lang="en-US" dirty="0"/>
          </a:p>
          <a:p>
            <a:r>
              <a:rPr lang="en-US" dirty="0" smtClean="0"/>
              <a:t>The elements exhibit a wide range of chemical and physical properties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7086600" cy="446660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1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0"/>
            <a:ext cx="3390900" cy="3390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Metals</a:t>
            </a:r>
            <a:endParaRPr lang="en-US" dirty="0"/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14600"/>
            <a:ext cx="339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that if the elements are arranged in order of increasing atomic number, properties will start to repeat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Periodic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8905"/>
          </a:xfrm>
        </p:spPr>
      </p:pic>
    </p:spTree>
    <p:extLst>
      <p:ext uri="{BB962C8B-B14F-4D97-AF65-F5344CB8AC3E}">
        <p14:creationId xmlns:p14="http://schemas.microsoft.com/office/powerpoint/2010/main" val="23021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Hydrogen is a unique element</a:t>
            </a:r>
          </a:p>
          <a:p>
            <a:r>
              <a:rPr lang="en-US" dirty="0" smtClean="0"/>
              <a:t>Hydrogen doesn’t have much in common with the alkali metals. </a:t>
            </a:r>
          </a:p>
          <a:p>
            <a:r>
              <a:rPr lang="en-US" dirty="0" smtClean="0"/>
              <a:t>It is a colorless, odorless, tasteless, highly flammable gas </a:t>
            </a:r>
          </a:p>
          <a:p>
            <a:r>
              <a:rPr lang="en-US" dirty="0" smtClean="0"/>
              <a:t>Almost all of earth’s hydrogen exists in combination with other elements. Its reactivity is too great for it to exist as a free element.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of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2491581"/>
            <a:ext cx="3390900" cy="3390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of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29631"/>
            <a:ext cx="6019800" cy="45148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 Metals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Column 1 on the periodic table (the far left)</a:t>
            </a:r>
          </a:p>
          <a:p>
            <a:endParaRPr lang="en-US" dirty="0" smtClean="0"/>
          </a:p>
          <a:p>
            <a:r>
              <a:rPr lang="en-US" dirty="0" smtClean="0"/>
              <a:t>Are extremely reactive</a:t>
            </a:r>
          </a:p>
          <a:p>
            <a:endParaRPr lang="en-US" dirty="0" smtClean="0"/>
          </a:p>
          <a:p>
            <a:r>
              <a:rPr lang="en-US" dirty="0" smtClean="0"/>
              <a:t>Found in nature only as compounds</a:t>
            </a:r>
          </a:p>
          <a:p>
            <a:endParaRPr lang="en-US" dirty="0" smtClean="0"/>
          </a:p>
          <a:p>
            <a:r>
              <a:rPr lang="en-US" dirty="0" smtClean="0"/>
              <a:t>They are soft, silver, shiny metals</a:t>
            </a:r>
          </a:p>
          <a:p>
            <a:endParaRPr lang="en-US" dirty="0"/>
          </a:p>
          <a:p>
            <a:r>
              <a:rPr lang="en-US" dirty="0" smtClean="0"/>
              <a:t>Ex: Lithium, Sodium, Potassium…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 Metals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18766"/>
            <a:ext cx="36576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Alkali Metals</a:t>
            </a:r>
            <a:endParaRPr lang="en-US" dirty="0"/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18766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3827526" cy="382752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 Metals</a:t>
            </a:r>
            <a:endParaRPr lang="en-US" dirty="0"/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92" y="230352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9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43150"/>
            <a:ext cx="3581400" cy="3581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 Metals</a:t>
            </a:r>
            <a:endParaRPr lang="en-US" dirty="0"/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64486"/>
            <a:ext cx="3600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0"/>
            <a:ext cx="6400800" cy="45451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Alkaline Earth Metals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Column 2 on the periodic table</a:t>
            </a:r>
          </a:p>
          <a:p>
            <a:endParaRPr lang="en-US" dirty="0" smtClean="0"/>
          </a:p>
          <a:p>
            <a:r>
              <a:rPr lang="en-US" dirty="0" smtClean="0"/>
              <a:t>They are light, reactive metals that form oxide coatings when exposed to the air</a:t>
            </a:r>
          </a:p>
          <a:p>
            <a:endParaRPr lang="en-US" dirty="0" smtClean="0"/>
          </a:p>
          <a:p>
            <a:r>
              <a:rPr lang="en-US" dirty="0" smtClean="0"/>
              <a:t>They are shiny, silver metals</a:t>
            </a:r>
          </a:p>
          <a:p>
            <a:endParaRPr lang="en-US" dirty="0"/>
          </a:p>
          <a:p>
            <a:r>
              <a:rPr lang="en-US" dirty="0" smtClean="0"/>
              <a:t>Ex: Beryllium, Calcium, Magnesium…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Alkaline Earth Metals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3390900" cy="3390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Alkaline Earth Metals</a:t>
            </a:r>
            <a:endParaRPr lang="en-US" dirty="0"/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76" y="2286000"/>
            <a:ext cx="339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0"/>
            <a:ext cx="3276600" cy="45107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Dmitri Mendeleev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0575"/>
            <a:ext cx="7467600" cy="39129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Metalloids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1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elements along the staircase</a:t>
            </a:r>
          </a:p>
          <a:p>
            <a:endParaRPr lang="en-US" dirty="0"/>
          </a:p>
          <a:p>
            <a:r>
              <a:rPr lang="en-US" dirty="0" smtClean="0"/>
              <a:t>Elements that possess both metallic and nonmetallic properties</a:t>
            </a:r>
          </a:p>
          <a:p>
            <a:endParaRPr lang="en-US" dirty="0"/>
          </a:p>
          <a:p>
            <a:r>
              <a:rPr lang="en-US" dirty="0" smtClean="0"/>
              <a:t>The metalloids are:</a:t>
            </a:r>
          </a:p>
          <a:p>
            <a:pPr lvl="1"/>
            <a:r>
              <a:rPr lang="en-US" dirty="0" smtClean="0"/>
              <a:t>Silicon, boron, germanium, arsenic, selenium, antimony, tellurium, and polonium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Metalloids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14600"/>
            <a:ext cx="3390900" cy="3390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Metalloids</a:t>
            </a:r>
            <a:endParaRPr lang="en-US" dirty="0"/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14600"/>
            <a:ext cx="339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24966"/>
            <a:ext cx="5943599" cy="44678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17</a:t>
            </a:r>
            <a:r>
              <a:rPr lang="en-US" baseline="30000" dirty="0" smtClean="0"/>
              <a:t>th</a:t>
            </a:r>
            <a:r>
              <a:rPr lang="en-US" dirty="0" smtClean="0"/>
              <a:t> column of the periodic table </a:t>
            </a:r>
          </a:p>
          <a:p>
            <a:endParaRPr lang="en-US" dirty="0" smtClean="0"/>
          </a:p>
          <a:p>
            <a:r>
              <a:rPr lang="en-US" dirty="0" smtClean="0"/>
              <a:t>Are the most reactive nonmetals</a:t>
            </a:r>
          </a:p>
          <a:p>
            <a:endParaRPr lang="en-US" dirty="0" smtClean="0"/>
          </a:p>
          <a:p>
            <a:r>
              <a:rPr lang="en-US" dirty="0" smtClean="0"/>
              <a:t>These almost always appear naturally as compounds, not elements</a:t>
            </a:r>
          </a:p>
          <a:p>
            <a:endParaRPr lang="en-US" dirty="0" smtClean="0"/>
          </a:p>
          <a:p>
            <a:r>
              <a:rPr lang="en-US" dirty="0" smtClean="0"/>
              <a:t>Ex: fluorine, chlorine, bromine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0"/>
            <a:ext cx="3390900" cy="3390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Halogens</a:t>
            </a:r>
            <a:endParaRPr lang="en-US" dirty="0"/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14600"/>
            <a:ext cx="339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6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86781"/>
            <a:ext cx="5638800" cy="42291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Noble Gases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911353" cy="40762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Are in the 18</a:t>
            </a:r>
            <a:r>
              <a:rPr lang="en-US" baseline="30000" dirty="0" smtClean="0"/>
              <a:t>th</a:t>
            </a:r>
            <a:r>
              <a:rPr lang="en-US" dirty="0" smtClean="0"/>
              <a:t> column (on the far right)</a:t>
            </a:r>
          </a:p>
          <a:p>
            <a:endParaRPr lang="en-US" dirty="0"/>
          </a:p>
          <a:p>
            <a:r>
              <a:rPr lang="en-US" dirty="0" smtClean="0"/>
              <a:t>Are all gases at room temperature</a:t>
            </a:r>
          </a:p>
          <a:p>
            <a:endParaRPr lang="en-US" dirty="0"/>
          </a:p>
          <a:p>
            <a:r>
              <a:rPr lang="en-US" dirty="0" smtClean="0"/>
              <a:t>Unreactive, almost never forming compounds with other elements</a:t>
            </a:r>
          </a:p>
          <a:p>
            <a:endParaRPr lang="en-US" dirty="0"/>
          </a:p>
          <a:p>
            <a:r>
              <a:rPr lang="en-US" dirty="0" smtClean="0"/>
              <a:t>Argon makes up about 1% of every breath you take</a:t>
            </a:r>
          </a:p>
          <a:p>
            <a:endParaRPr lang="en-US" dirty="0"/>
          </a:p>
          <a:p>
            <a:r>
              <a:rPr lang="en-US" dirty="0" smtClean="0"/>
              <a:t>Examples: Neon, Helium, Argon…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Noble Gases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4600"/>
            <a:ext cx="3390900" cy="3390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Noble Gases</a:t>
            </a:r>
            <a:endParaRPr lang="en-US" dirty="0"/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14600"/>
            <a:ext cx="339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Refer to your periodic table</a:t>
            </a:r>
          </a:p>
          <a:p>
            <a:pPr marL="0" indent="0">
              <a:buNone/>
            </a:pPr>
            <a:r>
              <a:rPr lang="en-US" dirty="0" smtClean="0"/>
              <a:t>Use the color code below to color the sections of your periodic table: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Group of One – Green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Alkali Metals – Blue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Alkaline Earth Metals – Red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Transition Metals – Yellow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Metalloids – Dark Purple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Halogens – Light Pink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Noble Gas - Orange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later 1800s Mendeleev looked for ways to organize the information on known </a:t>
            </a:r>
            <a:r>
              <a:rPr lang="en-US" dirty="0" smtClean="0"/>
              <a:t>elements.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 came up with the </a:t>
            </a:r>
            <a:r>
              <a:rPr lang="en-US" dirty="0" smtClean="0">
                <a:solidFill>
                  <a:srgbClr val="FF0000"/>
                </a:solidFill>
              </a:rPr>
              <a:t>periodic table</a:t>
            </a:r>
            <a:r>
              <a:rPr lang="en-US" dirty="0" smtClean="0"/>
              <a:t>, which is an organized arrangement of elements that explained and predicted physical and chemical properties of </a:t>
            </a:r>
            <a:r>
              <a:rPr lang="en-US" dirty="0" smtClean="0"/>
              <a:t>elements.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Dmitri Mendeleev</a:t>
            </a:r>
          </a:p>
        </p:txBody>
      </p:sp>
    </p:spTree>
    <p:extLst>
      <p:ext uri="{BB962C8B-B14F-4D97-AF65-F5344CB8AC3E}">
        <p14:creationId xmlns:p14="http://schemas.microsoft.com/office/powerpoint/2010/main" val="16496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7696200" cy="451887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Periodic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Initially, Mendeleev placed the elements in order based on their </a:t>
            </a:r>
            <a:r>
              <a:rPr lang="en-US" u="sng" dirty="0" smtClean="0"/>
              <a:t>atomic </a:t>
            </a:r>
            <a:r>
              <a:rPr lang="en-US" u="sng" dirty="0" smtClean="0"/>
              <a:t>mass.</a:t>
            </a:r>
            <a:endParaRPr lang="en-US" u="sng" dirty="0" smtClean="0"/>
          </a:p>
          <a:p>
            <a:endParaRPr lang="en-US" u="sng" dirty="0" smtClean="0"/>
          </a:p>
          <a:p>
            <a:r>
              <a:rPr lang="en-US" dirty="0" smtClean="0"/>
              <a:t>He noticed that “periodically” properties would </a:t>
            </a:r>
            <a:r>
              <a:rPr lang="en-US" dirty="0" smtClean="0"/>
              <a:t>repeat.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properties started repeating, Mendeleev would group these elements with similar properties in the same </a:t>
            </a:r>
            <a:r>
              <a:rPr lang="en-US" dirty="0" smtClean="0"/>
              <a:t>column.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Dmitri Mendeleev</a:t>
            </a:r>
          </a:p>
        </p:txBody>
      </p:sp>
    </p:spTree>
    <p:extLst>
      <p:ext uri="{BB962C8B-B14F-4D97-AF65-F5344CB8AC3E}">
        <p14:creationId xmlns:p14="http://schemas.microsoft.com/office/powerpoint/2010/main" val="26212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atomic mass was originally used to order the periodic table, this didn’t always work. </a:t>
            </a:r>
          </a:p>
          <a:p>
            <a:endParaRPr lang="en-US" dirty="0"/>
          </a:p>
          <a:p>
            <a:r>
              <a:rPr lang="en-US" dirty="0" smtClean="0"/>
              <a:t>Later, the periodic table was organized by </a:t>
            </a:r>
            <a:r>
              <a:rPr lang="en-US" u="sng" dirty="0" smtClean="0"/>
              <a:t>atomic number</a:t>
            </a:r>
            <a:r>
              <a:rPr lang="en-US" dirty="0" smtClean="0"/>
              <a:t>, which is the </a:t>
            </a:r>
            <a:r>
              <a:rPr lang="en-US" b="1" dirty="0" smtClean="0"/>
              <a:t>number of protons </a:t>
            </a:r>
            <a:r>
              <a:rPr lang="en-US" dirty="0" smtClean="0"/>
              <a:t>in the nucleus and the key to an elements identity</a:t>
            </a:r>
          </a:p>
          <a:p>
            <a:endParaRPr lang="en-US" dirty="0" smtClean="0"/>
          </a:p>
          <a:p>
            <a:r>
              <a:rPr lang="en-US" dirty="0" smtClean="0"/>
              <a:t>This allowed predictions to be made about elements that were not even discovered </a:t>
            </a:r>
            <a:r>
              <a:rPr lang="en-US" dirty="0" smtClean="0"/>
              <a:t>yet.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Periodic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periodic table groups elements with similar </a:t>
            </a:r>
            <a:r>
              <a:rPr lang="en-US" dirty="0" smtClean="0"/>
              <a:t>properties.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Metals</a:t>
            </a:r>
            <a:r>
              <a:rPr lang="en-US" dirty="0" smtClean="0"/>
              <a:t> are found on the left side of the </a:t>
            </a:r>
            <a:r>
              <a:rPr lang="en-US" i="1" dirty="0" smtClean="0"/>
              <a:t>staircase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Nonmetals</a:t>
            </a:r>
            <a:r>
              <a:rPr lang="en-US" dirty="0" smtClean="0"/>
              <a:t> are found on the right side of the </a:t>
            </a:r>
            <a:r>
              <a:rPr lang="en-US" dirty="0" smtClean="0"/>
              <a:t>staircase.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 of Elements</a:t>
            </a:r>
          </a:p>
        </p:txBody>
      </p:sp>
    </p:spTree>
    <p:extLst>
      <p:ext uri="{BB962C8B-B14F-4D97-AF65-F5344CB8AC3E}">
        <p14:creationId xmlns:p14="http://schemas.microsoft.com/office/powerpoint/2010/main" val="38639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Chemical Group (also known as a Chemical Family) is a set of elements in the same column on the periodic </a:t>
            </a:r>
            <a:r>
              <a:rPr lang="en-US" dirty="0" smtClean="0"/>
              <a:t>table.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Elements in the same group have similar physical and chemical </a:t>
            </a:r>
            <a:r>
              <a:rPr lang="en-US" dirty="0" smtClean="0"/>
              <a:t>properties.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151</TotalTime>
  <Words>701</Words>
  <Application>Microsoft Office PowerPoint</Application>
  <PresentationFormat>On-screen Show (4:3)</PresentationFormat>
  <Paragraphs>125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Hardcover</vt:lpstr>
      <vt:lpstr>The Periodic Table</vt:lpstr>
      <vt:lpstr>PowerPoint Presentation</vt:lpstr>
      <vt:lpstr>Dmitri Mendeleev</vt:lpstr>
      <vt:lpstr>Dmitri Mendeleev</vt:lpstr>
      <vt:lpstr>Early Periodic Table</vt:lpstr>
      <vt:lpstr>Dmitri Mendeleev</vt:lpstr>
      <vt:lpstr>The Periodic Table</vt:lpstr>
      <vt:lpstr>Groups of Elements</vt:lpstr>
      <vt:lpstr>Chemical Groups</vt:lpstr>
      <vt:lpstr>Chemical Groups</vt:lpstr>
      <vt:lpstr>Periods</vt:lpstr>
      <vt:lpstr>Periods</vt:lpstr>
      <vt:lpstr>Representative Elements</vt:lpstr>
      <vt:lpstr>Representative Elements</vt:lpstr>
      <vt:lpstr>Representative Elements</vt:lpstr>
      <vt:lpstr>Transition Elements</vt:lpstr>
      <vt:lpstr>Transition Elements</vt:lpstr>
      <vt:lpstr>Transition Metals</vt:lpstr>
      <vt:lpstr>The Periodic Law</vt:lpstr>
      <vt:lpstr>Group of One</vt:lpstr>
      <vt:lpstr>Group of One</vt:lpstr>
      <vt:lpstr>Alkali Metals</vt:lpstr>
      <vt:lpstr>Alkali Metals</vt:lpstr>
      <vt:lpstr>Alkali Metals</vt:lpstr>
      <vt:lpstr>Alkali Metals</vt:lpstr>
      <vt:lpstr>Alkali Metals</vt:lpstr>
      <vt:lpstr>Alkaline Earth Metals</vt:lpstr>
      <vt:lpstr>Alkaline Earth Metals</vt:lpstr>
      <vt:lpstr>Alkaline Earth Metals</vt:lpstr>
      <vt:lpstr>Metalloids</vt:lpstr>
      <vt:lpstr>Metalloids</vt:lpstr>
      <vt:lpstr>Metalloids</vt:lpstr>
      <vt:lpstr>Halogens</vt:lpstr>
      <vt:lpstr>Halogens</vt:lpstr>
      <vt:lpstr>Halogens</vt:lpstr>
      <vt:lpstr>Noble Gases</vt:lpstr>
      <vt:lpstr>Noble Gases</vt:lpstr>
      <vt:lpstr>Noble Gases</vt:lpstr>
      <vt:lpstr>Assignment</vt:lpstr>
    </vt:vector>
  </TitlesOfParts>
  <Company>ED18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Periodic Table</dc:title>
  <dc:creator>Lyons, Lori (ASD-W)</dc:creator>
  <cp:lastModifiedBy>Champion, Andrew    (ASD-W)</cp:lastModifiedBy>
  <cp:revision>28</cp:revision>
  <dcterms:created xsi:type="dcterms:W3CDTF">2014-03-11T21:03:01Z</dcterms:created>
  <dcterms:modified xsi:type="dcterms:W3CDTF">2014-03-13T23:13:37Z</dcterms:modified>
</cp:coreProperties>
</file>