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72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B50716-102B-4D90-A4DB-48A8AD61F95D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38387C-3A62-4B9F-AF81-B223BE9CF6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a/url?sa=i&amp;rct=j&amp;q=&amp;esrc=s&amp;frm=1&amp;source=images&amp;cd=&amp;cad=rja&amp;docid=Hil3vGNJzHbHqM&amp;tbnid=o0MtbUN98LA84M:&amp;ved=0CAUQjRw&amp;url=http://www.sodahead.com/united-states/if-a-white-person-is-born-in-africa-and-travels-to-america-is-that-person-aloud-to-call-themself-a/question-253694/&amp;ei=DFkFU8bcGMbgyQGK-4HIDQ&amp;bvm=bv.61535280,d.aWc&amp;psig=AFQjCNGybuwj3njwCwJkJbZDo1T4BiicLQ&amp;ust=139294571564518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a/url?sa=i&amp;rct=j&amp;q=&amp;esrc=s&amp;frm=1&amp;source=images&amp;cd=&amp;cad=rja&amp;docid=avbBYcxGX2I5sM&amp;tbnid=mJfyvfXjA2WdrM:&amp;ved=0CAUQjRw&amp;url=http://www.genome.gov/dmd/img.cfm?node=Photos/Graphics&amp;id=85150&amp;ei=2VwFU5-GJIiTyQG2k4CoDQ&amp;bvm=bv.61535280,d.aWc&amp;psig=AFQjCNHl53RiHWWYjbyFJWunTAZr7nER0A&amp;ust=139294666284259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docid=L9dJ0ub2j8oOOM&amp;tbnid=Qj2uKzwWcBKhEM:&amp;ved=0CAUQjRw&amp;url=http://essendonvet.com.au/pet-library/should-you-be-concerned-if-your-pet-eats-a-rat-or-mouse&amp;ei=yU0FU6y7EaiSyQGa2YHYDg&amp;bvm=bv.61535280,d.aWc&amp;psig=AFQjCNEEBCAQcAJXcwEW5PTGyWZ9qHbbsA&amp;ust=139294291162436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frm=1&amp;source=images&amp;cd=&amp;cad=rja&amp;docid=xrMMtYBDDHZHMM&amp;tbnid=ig5WcYuzdTYj-M:&amp;ved=0CAUQjRw&amp;url=http://mashable.com/2013/06/13/supreme-court-dna-patents/&amp;ei=FU4FU_iKGOnEyQHDooHgBw&amp;bvm=bv.61535280,d.aWc&amp;psig=AFQjCNFHLk8VD3IIPhyzVrjHAA2a08tgOA&amp;ust=139294296723964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a/url?sa=i&amp;rct=j&amp;q=&amp;esrc=s&amp;frm=1&amp;source=images&amp;cd=&amp;cad=rja&amp;docid=Hv-Vcsqx5FKkbM&amp;tbnid=4RIvErNXHjFiZM:&amp;ved=0CAUQjRw&amp;url=http://www.wellcome.ac.uk/en/fourplus/DNA.html&amp;ei=6VEFU9b5MoqwygGm7IGoAQ&amp;bvm=bv.61535280,d.aWc&amp;psig=AFQjCNFHLk8VD3IIPhyzVrjHAA2a08tgOA&amp;ust=139294296723964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Mice and humans are different because of the genes that they carry in their DNA.  But what makes people different from one another?</a:t>
            </a:r>
          </a:p>
          <a:p>
            <a:endParaRPr lang="en-US" dirty="0" smtClean="0"/>
          </a:p>
          <a:p>
            <a:r>
              <a:rPr lang="en-US" dirty="0" smtClean="0"/>
              <a:t>You have 46 chromosomes, 23 from your father and 23 from your mother.</a:t>
            </a:r>
          </a:p>
          <a:p>
            <a:endParaRPr lang="en-US" dirty="0" smtClean="0"/>
          </a:p>
          <a:p>
            <a:r>
              <a:rPr lang="en-US" dirty="0" smtClean="0"/>
              <a:t>The chromosome from each parent carries the same genes but in each copy there may be small differences in the code.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DNA, Genes and Variation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408333" cy="3450696"/>
          </a:xfrm>
        </p:spPr>
        <p:txBody>
          <a:bodyPr/>
          <a:lstStyle/>
          <a:p>
            <a:r>
              <a:rPr lang="en-US" dirty="0" smtClean="0"/>
              <a:t>All humans carry a gene for follicle cells in our scalp to build hair. One gene determines the type of hair; curly, wavy, straight… </a:t>
            </a:r>
          </a:p>
          <a:p>
            <a:r>
              <a:rPr lang="en-US" dirty="0" smtClean="0"/>
              <a:t>You may have two genes for curly hair or two for straight or one of each.  How curly your hair will be is </a:t>
            </a:r>
            <a:r>
              <a:rPr lang="en-US" dirty="0"/>
              <a:t>d</a:t>
            </a:r>
            <a:r>
              <a:rPr lang="en-US" dirty="0" smtClean="0"/>
              <a:t>etermined by the versions of genes on your chromosomes and how they interact with each other.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MTEhUUExQUFBUXGBcXFhgVFxcVFxUXGBcXGBcVGBcYHCggGBolHBUXITEhJSkrLi4uFx8zODMsNygtLiwBCgoKDg0OFxAQFywcHBwsLCwsLCwsLCwsLCwsLCwsLCwsLCwsLCwsLCwsLCw3LCwrLCw3NywsKyssNysrKys3LP/AABEIAOQA3QMBIgACEQEDEQH/xAAcAAACAwEBAQEAAAAAAAAAAAADBAIFBgEABwj/xAA5EAABAwIEBAQFAwMDBQEAAAABAAIRAyEEMUFRBRJhcYGRofAGEyKxwTLR4RRC8QdSYiMzcpLSJP/EABgBAAMBAQAAAAAAAAAAAAAAAAECAwAE/8QAIBEBAQEBAAMBAAMBAQAAAAAAAAECEQMSITETQVEyIv/aAAwDAQACEQMRAD8A6UOUQqEJ3VI8FxwXF4oNx5RJXYXoWB4FdR6FDm019EUYQgwQfDJboUoAolNOw55rAxp2TdHg73ZiJ32RtgT4qSp0qZNhdX1Pg0fqAy9UxQ4aBGXW3eyX2g9Z9mFuDnfz6J5vCP8AI0VxTwjQckdrIEFTuh6ztfh0Z2mPBQ/oiI2yyz0laJ5mZFtPsoNogAzfXwQ/kb6zn9IdZ/IUcRhLSL+kdFo/6cTPgB6zCn8gEdTmd0fcOslVoOGYS7ithWwQysQqvE8Kkk7ZAQJTTbdUK4VdUuHWu390HG8Oj9IJB9E3tGVBavSp1KJBhQcw62TdGRxeK5K41A3HVIKLyoSsFi3aQENdIleWMjyrqkGIlKlJhAvS5CPSw5O6saHDg6Dp01VrhcHvlaJS3QWlcDgstY9iPeqsHYRuo/aP3RaQAhervU/cvKhRwwG1hCcBA2SVA3ztKIXxIlJrfR9R3uEaJWo8b3Uaj7GP2hJ1Ks2yge+6HseYOPrjT/CC+va+aXNbMH/KDi6pAM6jPwzS9PMDir3y9bqbakZqtpPIPsI3zp96JbT+i1aLCRc79lNlQRHqlDXEBCfVy9wm6T0WNz975lCYy+We67Sf9Ou6mKlp9wFuk4h8vyzUXYXfK6Jz3GyIDlnCeagXNVGM4eI+kDy/dZ3FYZzTcd/NbeoObt12Vfi8KHGIgfZVzsJ8Yyo1QlXWK4dBNtbdQqirSIsqy9N0MuUZXnrgRZdOaolqKF0UyUoopzCU4vuff3XKVEW1T+Gpg3yGZCTWgN4OrEAjMZZx1TYd7/KVa8dDt229EPng32ULpvXp5xGyWc7fLMaJUYm9pG/7qRqg9R7yU/Y8waZUG9lCviPf5UDUjJJVTYR5IXRpgR+KEnZKPrEke+6DVqCR1M9t/wAqFSuBlebdj22uminqZNSSQMpkTn/GnkiyeUk5ReeusapJzy2+n7+ygnEwSA7a3ktweGaztj/KHz2/Pol69aDG8g9N7LxiB4x5ZI8GQ+K+Riw0XmYg6kRN+irK1YgAW+5Um1B33B37pbG9Wjo1RlIFp/hedWEayN/tCo6WIMXsDHopPxdxF7IdLcLqlW3OaYZV3kqjpPJsJOm3a6do1LQf2GaMLcrbmkadv5UnMHSfM+SUpmJumA4QL/4TyoXJLE4IOEzlmI/Kz/EcCRfS61YbJMXyIj1VfxLDA5QNjGV1bGg/GLqNQgrTH4Uty88pSJG5/Kt3povGNR2vSykHQl1eNzpkHyRmYyMxOngkCZ6hcBgG/jt3XJrS2cHhixGcH90vWrybH2UEU+YWidItPZGpUQD7t3SX6fkg1F+8z91OnXggE/yguw7Rab57mJ+ykHskZHMBaQHcRiozI+2qSxeJjX3vKNXd0gCO+V80liwJib7bZoyHiYeXWORt5hB5wHNE9DfK912kCTqRr29kJbEAg3ynM69U8ZaNMzMCMibgxEX80jiTckTfONPcIdSu7S4Ijpb/ACl6lQ56kGDsBv5rSNIYFUExebH1y/KjXO4Ofpv5qubi4cL9vynHYjmA8vLVGwXKjg605E57SoCqJImduwQnN0GfXogOMOMdluGPUS4TJnKOibZVIgnPp6lVzMR4ZW6DOPJHfiug9fXql4HFtRxetgBEhN4apNzboqCniM/tHrKPSqutceaHqW5aSjiLx9Pmm6dY22y/lUGGxGc3PorGjVnTWevbsgnrK1Y+BeJ0Xi0awUtSqE7Jhj4F4mDKaVHUV3FMLzNMCDkFl62DdOX3W1r5Tnn4QqbF4aT9NlfOiwsVyV0qHzIsfYKO6fKJcdJ2O6jUc4CPfZdquE2/nW8petUB3A759SuaujJn5wZaxO/gvOxNxzReJuq2pW+qJtIOWaYpVGzEaz7lDh+HKtTK5Gd9/wB0OmQAYzHqVJ9VouS2Y7R2kJYYuZ7aa3iU0yUycQC2M8idTslMc2HSBaLn1jtC5SqNP0gQTIjz1UcVzloPn+/l9kfkFCk43v8ATFtp2HVFeTAIyJIg3hKfUGkTIidz0nZcgkRJAgDSQdbeS3BFp40C0XEmcs4t91FxkzubTkq8WfeTpHTIJtmIYTy3Ea+aYOIuoDIgjYi/SbZdlN2HLWmTt5eCG/ESDpaD1i1uqX/qSGlonfwWjJFpjM9xuvU2Em/j/Hij4cREiJi03jWyLFxEf+P3ut0SZidPd1GrVMwNbX+0oj6J0AEIDQCCXXOe17R4owU6VZzD9k/Qq82V/wCNEj8m2+Vp/CPQpwNCPv0QrVaYXEZx9pNlY0K5F/BVNOsWnwv/ACrCnWB/5DcwIJ8VPRatKdeemsZeKdZXtEflVTKkRr94Rvm8uW6VK56twZFyOirMWx02MZotOtzZ5ITnDXqq5qNnKrilcQ3K/gn3pOsM+l1byG8f6XrVBAAzjbIpF0zcx3VnUqsDT+49FX4h0wdDOUaLl/t1QEMn6oMi19eqLTpwASQTe/8AA1SQeZ3F9SNIkwh4ioWkNGQF/HbZPINWGJqRI1ga5pXndcz+mLxuk3YouI6dfygPxBAje87n9lSQF1h8ZbITl6JmpjOYEzlIvnech4rK0cWZnKLj34KwpYyRf6hnOvbJa5D4f+cBNp+nMHVL1qkAxrBlKMqE6eGnfoi1WyexgdoQNEomB0n+NghMpEHrmncPQ1tHTVWFPCWmJ+8oewqMULjXbvp6ozWcpM5i3fonDQc2bartHAkm+XZAfgXIXZiNc90zQhhBJN9tlaYbgD/15CJuq/i2H5M77Sh0nyourAkkDy8P4SVUAk27g/dBZi4Ebi/j/K45+p6+MZpp0eHCQbajLVGwlOBlA8IvmkcLV66WlO0KgzzH46eSFYxUe1pzn86KbKomAYOmuXglsQBnFrmR4aKLasC0z4T1S2NxbNcZjPSU7T8IjXrlBVEyuYuYuDbPorGnUnfKf8QlpLFiyCYNh1/hBxLy02Od7hE5gCPDYqLgLT6f5T4Q0HVMBVlV18/f7q1qDVUuNzsrbDxA4hvNadjn5pKqMgCfNEYLGc+tkN1WTn3t6dVB1ykaz4JOd0pVxDpvlmnMSQASMh4X7Kpqukq2WtSY6Sp139crSoUJtqo1nj3unIC51oRKNT/de1lBxUVimxiTofDx1TeHe5wHvxVdhwtHwrDgQSp7vFsrDhWDdHTtKuaLAfpGc9kThTm22WgpYWkYdElT51Pe+VXUuEcwEhNYfhgBiLbq+pURFgiNo7hPMua+Wln4MuZAgRvdY74k4cQCTePyt5WxLWiSQB1WH+KfiClcNdO4AQ3DeDWusPjKXL5W2VdUeZVrxXGBwBHiPwqUuk5I5/HXTNHER21T+EeDkZMW6G4/bzVU14Gg/PVSfiQCQ2YTeodX1So1p1A1Ph6oJrWht5GySwtTnH1X+4CsaHy+SBz84OscsX8ZS84ztAz3VpgZBIM21SdFsHmH7z56pym/K0Z53PRSoWrh+QjTKc/ApOrn9R5YynVdpuJE9Pfil6rCdo01VcT45tVYvbIVTiqEcxV7yJTF0bHYqup1PF4y2KqATcaRuc0nUqgiIuMyLealxVsEwdfRVFWu4zza+wVOZdsMVqsNCr3112pVJtoglqpmchNa/wATFUrr3T2FlEMUuRMX66BZF5Be+QQufzU+W06JacxhqcRvmtRg8BRawurVX85vy0w0Bo/5Pdr2CouE42pTqfNow0ttvAIuYKuH4Q1nnmfyy4zvMpP7MC7H4djrOrHrzt/+FoeEYxhn5dWppAJY7QSDcazkl6n+n/zC0sqgDU/4Vpjvgmk0A03kcrb2JBIGZM2TcyjdzvGn4RjOdoceY5iGibjcA2zGaax+O5W5PadOZpE9lmvhDCuNWPmuZyiYabnSCtL8Rmoym1xqHl5m80gbjMjfLxSobn/qRieKU6hefn1+VvQc3hYgBcx/D8GKbD855bcf9prmkjMSHBa3iXw6yoC2oCWG8NMfZQHAaIp/LY1wAyDrgeeabkP/AC/f18u4zwymJ+RUB5v7C0sJ7TIWapyCZtH32W2+NeG/KLCBB5o8enkFnuNODy7lYxnI4tkf3kEgk9ZWk+Ojqq+USZ677o1Kj9QFrDW0qdIQw7+4RGPvMCY31TWjIbw9ECZyToJGcOEAde6XwYDhffIpltE5Zd7qNN0bDHWCB+FZ0fcqvpvi+o9JOSs8K2wyufP3ZDie78HZAP4Q3O2g+S7zR1HqguOwVZHLav8AlQa7JBTMKFQKlJ1iON4cibe9ln3n6e2S3XF6BdzDNYzGUOUxCnY6/HrsV4bKnTw1rqd0WnJz0RU4BUp3RXUuWxnIHzj90alhxaTn9ozXKjgTdaVuFjRt7vug1JFk4HAHPr22CXxkTa6IVa/CtMPcWnI2819LwvD6Ag1GEOgcx5SWE7ggWnODuvl/w0/lqSvq3w7iS8RtqpX9L5O+vYs8Jh8IP01Kf/u37JjG4mjyFrXMcSLBpDifJPtpEjMDwB+6T4u1lKk58ycpducoiwTRyS9qk4NR+XVa4xzHONtAtfxGi2pTLXZHdZShVp8zDzguOd9VrS8FgW4bzd7KR4TjBHyqhaKrLEExzAZPbOYIjxT73NGoHiElVwFKp+tjXkZE5jpOigOB0YsI/wDU/cLfUrM2sf8A6gYei4fOLwflcri1pDpiYFspMCTAXyNzy7mOplx85X2H/Uum2lgHgEkvewXjfKwysvjtBpMnyTZ/HV4r2OmTbpPkuUid7punGoHWM0tXp/Vb2EZ9Ws4usG+YnTpn+6cdWOgF9Np6KnwlUgge+6ucEJNhfOTr1ScG0egYOvS2asaHghU6BmTeL98tUy1hAv0yj31WkQ3pMtPRQIRXBRLU8c/V+FCo1H5VANTArcThx6zdY3ilGHHm8/yt/WpyszxnAzJibaaJLFvFrlY1wA69V2nUA0HfylHxOG5ZsR1/ZKGyEdfRq1SJ922QMhfXJFY4kCftsvV2CY206aIwKT5z4D7kfwgPcnKgtbIHxCTeFTiWlnwB0k9Lrd/D3EOV0br5zwmty1B1stbhasEFR3Pp8/cvrGCxEhVXxe8uaG5jM/hM8Frh9ORt/lZfFfGjOcg0nm5GWx7IRDGL72z+mRxWAcx5c17pzF8ui3fwwzG4ily1HupsiA6Bznt+6hgvirCzJw5af+TD91dUfjKi4Dka7s1pcfIJlvJdWfMtFw/CtpU2sbMAZm5J1JJ1RKhWdZ8SF88uHrkgH+wty7qww+N52B1xuDmOhQrj149T9Yn/AFhxH/5qY3qj0Y8/svkrKxFxmt9/q7jgXUaQNxzPPjYfYr56AqZnxbHZDtHEXgiRdEL2kTBBnwjVKUGpzDYYk5axuhxaavPp3Ct8dt1cYJhn/F0pgsIQYOu407LQYbDQJAQ4TexqNIR7zUuSTqisAAU49/ZNxzXQAGylyrvLomqWS0LVzyqBYmHMUeUrdCFXshLvwvMCn3MUarIyQN1iOMYEtdIG8zldZivhzOUdBlkvqOIwocCHXndZDiXDiHkyO2fqg6fH5Os7ykCfP0QKhzMbeSs8VhhMNmD6xskq1LlbBscvyFlula0kFIkpmtVIkJMuVInqiUP1DutHQrEWP+eqzuCbLwFpatAlgIzHr0SbU8f42XwpxjkzR+LYjlitRaDf6hA81jeEYwT9+i3PBHCRlBUvvWskvR+EfGmHIipDHf8AIAequaXxPhj9NMte45BgBJ8ApjgWFfd1Gm49WhWWD4bRpD/p0qbP/FoH2Tube8f5S1GqT9Tm8uw18UriibnJWVWndZH444y2lS+WHhr3ggSQCBaTPvNDnanL2vlPxTjfn4qo4GRPK3s2wj1PilsNg3SLd9ld4bgYzaQ7qDIylXmE4eABIBOfZWWtkjOYPgsmSDGVvvKvsNw9oAgQrNtKLHLoiBkaLcTu7Sgw8HLxTNPZT5dSvBgQ4W3rsQckZrZshpmg8ALE0C6lBXgUYmblcc3ZYnWjc0KJpojgi8tkrEXNuoVReycczdAIWbpaoARkq6vhwTJjr+FLi3GaNAEEy7RgufHbxWF4xxyvXkD/AKbD/a3Mjq7Mp547TZtN8a4hhqLjfmf/ALWRY3zOQWN4lj3VXSQANAMh+6aHDbIOIwJAT/xWRWbIfM0Q1N7YKip/inep03lpBC0/DuJNeIyIzCyq61xBkWK1ksPnfGhx1MtPOzxCteB/EnLYnz9VnaPFybOHiEri2j9TSk5/qntLPj7Zwf4ppugc4nYlXh4uz/cPNfnEVyNSm+H1KtR4a1zpPVb1RuM2vvlbioiGkFxyH57L47/qNXLsTEzyNDSep+o/ceS+h8JwrcNhy5+jZcTmYGq+UcdxBqO5jm5xcfHIeATYz3tTskqsZVcP0uI7Ej7Kww3G8QzKq+NieYespSlhiUY4foqzFC6i9wvxdWH62sd5tPorzA/EtN1nNLPUe/BYylQOysqGHKfPi/1O8brD1WvEtII6InIslhOZhBaSCPXoVpuH4v5gvZwzH5CXeLC9MGmptEDr3UiF1o9woj+vNCLA39VBs+wpc3uyJK0rBJXXi65TzXK9UNBLjAFydggFBxuIbTaXPMNGv47rD8a+InvlrJY3p+o+OiHx7jZrOIE8gnlH5PVUr3bro8fjn7TSB8k3KKKROnvsiMpyAff8ptjABZXjWkf6bdQrYebFPvZKVqS3smbvVDxHADxVLVplputnVphwVBxPBObeJG6j5MT9UzriqZVLZEC4i4BgdJy7qErzlAlc34slK9zqMrwKHR6lK1fwljcPR+uoHF3hHqVlWwihw3RkgXVbf4h+LnVm/LY0NYdMydpOyz1CgXuBdl90rhRe9umpVzhKZzNhsunEnELRHURFggHDp4/hQ5VcOg0sPknGNUaSO0H3shS2ptajtPL9QsdEJjbewmW5eCW8L1eYaqHNB99Uxy5aKt4PVvyxmJz1GitgLrj3nlHqDM0Zvb35rnKiNCUFwHrKfGnFD/2W7S/8NWkq1g1hccgCT2C+aYrFfMe5xmXEn+Ecz6xeFCpmJylSFUDOVzENHM3Y3XVDLJjPoHqlqzjT+oGW67jquHGcjhzfodrsUdw8vwqQE2uDgCFypTkKrw1U0qnIf0uu3odlchshMH5VZUYWoZfMgp+s1KPprHlZziOAFy23TRVDmELV1qRSNTCAqW/FL+KTSghdY3qrtvD2HOyIOCNOV+xUv4KPuqhRAEkjyU6NBzjZXVDhTR/bPe6P/SjsqTw/6T36UwmFay+Z3KsdkNjEZjYVZJC16SpgLoC6Go0EmMujEXUWNR3C6UOo6T9kakDy3UCLe80eiLDIpQ6ZwAPO22vpdaBoIVDh/pcMrLRU2qHll6315rUYM6SuNb2TTR1AUgUnxhVLcM6P7iAexIWDpHLqvLyORGdSBFxmqmriHNJaD9M5G68vK2jwzRxDqgcx9xH4snOEVS6iCTJBI8l5eT5/Q/oDjzRyB2oIIVjg6hNNpOwXF5U/ttf8warolqoXV5NCwCowJSqwQvLyx4H8sEJJtUtNiQvLyJofw+Icc0wy8ry8sSpsCJC4vIA6USk1eXlqNFaER2ndeXkhBHHLsutfcDS/4Xl5LQO0nfXC02HuGzsvLyj5P0DNNl/BMUm5ri8pVq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531938"/>
            <a:ext cx="30956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UExQUFBUXGBcXFhgVFxcVFxUXGBcXGBcVGBcYHCggGBolHBUXITEhJSkrLi4uFx8zODMsNygtLiwBCgoKDg0OFxAQFywcHBwsLCwsLCwsLCwsLCwsLCwsLCwsLCwsLCwsLCwsLCw3LCwrLCw3NywsKyssNysrKys3LP/AABEIAOQA3QMBIgACEQEDEQH/xAAcAAACAwEBAQEAAAAAAAAAAAADBAIFBgEABwj/xAA5EAABAwIEBAQFAwMDBQEAAAABAAIRAyEEMUFRBRJhcYGRofAGEyKxwTLR4RRC8QdSYiMzcpLSJP/EABgBAAMBAQAAAAAAAAAAAAAAAAECAwAE/8QAIBEBAQEBAAMBAAMBAQAAAAAAAAECEQMSITETQVEyIv/aAAwDAQACEQMRAD8A6UOUQqEJ3VI8FxwXF4oNx5RJXYXoWB4FdR6FDm019EUYQgwQfDJboUoAolNOw55rAxp2TdHg73ZiJ32RtgT4qSp0qZNhdX1Pg0fqAy9UxQ4aBGXW3eyX2g9Z9mFuDnfz6J5vCP8AI0VxTwjQckdrIEFTuh6ztfh0Z2mPBQ/oiI2yyz0laJ5mZFtPsoNogAzfXwQ/kb6zn9IdZ/IUcRhLSL+kdFo/6cTPgB6zCn8gEdTmd0fcOslVoOGYS7ithWwQysQqvE8Kkk7ZAQJTTbdUK4VdUuHWu390HG8Oj9IJB9E3tGVBavSp1KJBhQcw62TdGRxeK5K41A3HVIKLyoSsFi3aQENdIleWMjyrqkGIlKlJhAvS5CPSw5O6saHDg6Dp01VrhcHvlaJS3QWlcDgstY9iPeqsHYRuo/aP3RaQAhervU/cvKhRwwG1hCcBA2SVA3ztKIXxIlJrfR9R3uEaJWo8b3Uaj7GP2hJ1Ks2yge+6HseYOPrjT/CC+va+aXNbMH/KDi6pAM6jPwzS9PMDir3y9bqbakZqtpPIPsI3zp96JbT+i1aLCRc79lNlQRHqlDXEBCfVy9wm6T0WNz975lCYy+We67Sf9Ou6mKlp9wFuk4h8vyzUXYXfK6Jz3GyIDlnCeagXNVGM4eI+kDy/dZ3FYZzTcd/NbeoObt12Vfi8KHGIgfZVzsJ8Yyo1QlXWK4dBNtbdQqirSIsqy9N0MuUZXnrgRZdOaolqKF0UyUoopzCU4vuff3XKVEW1T+Gpg3yGZCTWgN4OrEAjMZZx1TYd7/KVa8dDt229EPng32ULpvXp5xGyWc7fLMaJUYm9pG/7qRqg9R7yU/Y8waZUG9lCviPf5UDUjJJVTYR5IXRpgR+KEnZKPrEke+6DVqCR1M9t/wAqFSuBlebdj22uminqZNSSQMpkTn/GnkiyeUk5ReeusapJzy2+n7+ygnEwSA7a3ktweGaztj/KHz2/Pol69aDG8g9N7LxiB4x5ZI8GQ+K+Riw0XmYg6kRN+irK1YgAW+5Um1B33B37pbG9Wjo1RlIFp/hedWEayN/tCo6WIMXsDHopPxdxF7IdLcLqlW3OaYZV3kqjpPJsJOm3a6do1LQf2GaMLcrbmkadv5UnMHSfM+SUpmJumA4QL/4TyoXJLE4IOEzlmI/Kz/EcCRfS61YbJMXyIj1VfxLDA5QNjGV1bGg/GLqNQgrTH4Uty88pSJG5/Kt3povGNR2vSykHQl1eNzpkHyRmYyMxOngkCZ6hcBgG/jt3XJrS2cHhixGcH90vWrybH2UEU+YWidItPZGpUQD7t3SX6fkg1F+8z91OnXggE/yguw7Rab57mJ+ykHskZHMBaQHcRiozI+2qSxeJjX3vKNXd0gCO+V80liwJib7bZoyHiYeXWORt5hB5wHNE9DfK912kCTqRr29kJbEAg3ynM69U8ZaNMzMCMibgxEX80jiTckTfONPcIdSu7S4Ijpb/ACl6lQ56kGDsBv5rSNIYFUExebH1y/KjXO4Ofpv5qubi4cL9vynHYjmA8vLVGwXKjg605E57SoCqJImduwQnN0GfXogOMOMdluGPUS4TJnKOibZVIgnPp6lVzMR4ZW6DOPJHfiug9fXql4HFtRxetgBEhN4apNzboqCniM/tHrKPSqutceaHqW5aSjiLx9Pmm6dY22y/lUGGxGc3PorGjVnTWevbsgnrK1Y+BeJ0Xi0awUtSqE7Jhj4F4mDKaVHUV3FMLzNMCDkFl62DdOX3W1r5Tnn4QqbF4aT9NlfOiwsVyV0qHzIsfYKO6fKJcdJ2O6jUc4CPfZdquE2/nW8petUB3A759SuaujJn5wZaxO/gvOxNxzReJuq2pW+qJtIOWaYpVGzEaz7lDh+HKtTK5Gd9/wB0OmQAYzHqVJ9VouS2Y7R2kJYYuZ7aa3iU0yUycQC2M8idTslMc2HSBaLn1jtC5SqNP0gQTIjz1UcVzloPn+/l9kfkFCk43v8ATFtp2HVFeTAIyJIg3hKfUGkTIidz0nZcgkRJAgDSQdbeS3BFp40C0XEmcs4t91FxkzubTkq8WfeTpHTIJtmIYTy3Ea+aYOIuoDIgjYi/SbZdlN2HLWmTt5eCG/ESDpaD1i1uqX/qSGlonfwWjJFpjM9xuvU2Em/j/Hij4cREiJi03jWyLFxEf+P3ut0SZidPd1GrVMwNbX+0oj6J0AEIDQCCXXOe17R4owU6VZzD9k/Qq82V/wCNEj8m2+Vp/CPQpwNCPv0QrVaYXEZx9pNlY0K5F/BVNOsWnwv/ACrCnWB/5DcwIJ8VPRatKdeemsZeKdZXtEflVTKkRr94Rvm8uW6VK56twZFyOirMWx02MZotOtzZ5ITnDXqq5qNnKrilcQ3K/gn3pOsM+l1byG8f6XrVBAAzjbIpF0zcx3VnUqsDT+49FX4h0wdDOUaLl/t1QEMn6oMi19eqLTpwASQTe/8AA1SQeZ3F9SNIkwh4ioWkNGQF/HbZPINWGJqRI1ga5pXndcz+mLxuk3YouI6dfygPxBAje87n9lSQF1h8ZbITl6JmpjOYEzlIvnech4rK0cWZnKLj34KwpYyRf6hnOvbJa5D4f+cBNp+nMHVL1qkAxrBlKMqE6eGnfoi1WyexgdoQNEomB0n+NghMpEHrmncPQ1tHTVWFPCWmJ+8oewqMULjXbvp6ozWcpM5i3fonDQc2bartHAkm+XZAfgXIXZiNc90zQhhBJN9tlaYbgD/15CJuq/i2H5M77Sh0nyourAkkDy8P4SVUAk27g/dBZi4Ebi/j/K45+p6+MZpp0eHCQbajLVGwlOBlA8IvmkcLV66WlO0KgzzH46eSFYxUe1pzn86KbKomAYOmuXglsQBnFrmR4aKLasC0z4T1S2NxbNcZjPSU7T8IjXrlBVEyuYuYuDbPorGnUnfKf8QlpLFiyCYNh1/hBxLy02Od7hE5gCPDYqLgLT6f5T4Q0HVMBVlV18/f7q1qDVUuNzsrbDxA4hvNadjn5pKqMgCfNEYLGc+tkN1WTn3t6dVB1ykaz4JOd0pVxDpvlmnMSQASMh4X7Kpqukq2WtSY6Sp139crSoUJtqo1nj3unIC51oRKNT/de1lBxUVimxiTofDx1TeHe5wHvxVdhwtHwrDgQSp7vFsrDhWDdHTtKuaLAfpGc9kThTm22WgpYWkYdElT51Pe+VXUuEcwEhNYfhgBiLbq+pURFgiNo7hPMua+Wln4MuZAgRvdY74k4cQCTePyt5WxLWiSQB1WH+KfiClcNdO4AQ3DeDWusPjKXL5W2VdUeZVrxXGBwBHiPwqUuk5I5/HXTNHER21T+EeDkZMW6G4/bzVU14Gg/PVSfiQCQ2YTeodX1So1p1A1Ph6oJrWht5GySwtTnH1X+4CsaHy+SBz84OscsX8ZS84ztAz3VpgZBIM21SdFsHmH7z56pym/K0Z53PRSoWrh+QjTKc/ApOrn9R5YynVdpuJE9Pfil6rCdo01VcT45tVYvbIVTiqEcxV7yJTF0bHYqup1PF4y2KqATcaRuc0nUqgiIuMyLealxVsEwdfRVFWu4zza+wVOZdsMVqsNCr3112pVJtoglqpmchNa/wATFUrr3T2FlEMUuRMX66BZF5Be+QQufzU+W06JacxhqcRvmtRg8BRawurVX85vy0w0Bo/5Pdr2CouE42pTqfNow0ttvAIuYKuH4Q1nnmfyy4zvMpP7MC7H4djrOrHrzt/+FoeEYxhn5dWppAJY7QSDcazkl6n+n/zC0sqgDU/4Vpjvgmk0A03kcrb2JBIGZM2TcyjdzvGn4RjOdoceY5iGibjcA2zGaax+O5W5PadOZpE9lmvhDCuNWPmuZyiYabnSCtL8Rmoym1xqHl5m80gbjMjfLxSobn/qRieKU6hefn1+VvQc3hYgBcx/D8GKbD855bcf9prmkjMSHBa3iXw6yoC2oCWG8NMfZQHAaIp/LY1wAyDrgeeabkP/AC/f18u4zwymJ+RUB5v7C0sJ7TIWapyCZtH32W2+NeG/KLCBB5o8enkFnuNODy7lYxnI4tkf3kEgk9ZWk+Ojqq+USZ677o1Kj9QFrDW0qdIQw7+4RGPvMCY31TWjIbw9ECZyToJGcOEAde6XwYDhffIpltE5Zd7qNN0bDHWCB+FZ0fcqvpvi+o9JOSs8K2wyufP3ZDie78HZAP4Q3O2g+S7zR1HqguOwVZHLav8AlQa7JBTMKFQKlJ1iON4cibe9ln3n6e2S3XF6BdzDNYzGUOUxCnY6/HrsV4bKnTw1rqd0WnJz0RU4BUp3RXUuWxnIHzj90alhxaTn9ozXKjgTdaVuFjRt7vug1JFk4HAHPr22CXxkTa6IVa/CtMPcWnI2819LwvD6Ag1GEOgcx5SWE7ggWnODuvl/w0/lqSvq3w7iS8RtqpX9L5O+vYs8Jh8IP01Kf/u37JjG4mjyFrXMcSLBpDifJPtpEjMDwB+6T4u1lKk58ycpducoiwTRyS9qk4NR+XVa4xzHONtAtfxGi2pTLXZHdZShVp8zDzguOd9VrS8FgW4bzd7KR4TjBHyqhaKrLEExzAZPbOYIjxT73NGoHiElVwFKp+tjXkZE5jpOigOB0YsI/wDU/cLfUrM2sf8A6gYei4fOLwflcri1pDpiYFspMCTAXyNzy7mOplx85X2H/Uum2lgHgEkvewXjfKwysvjtBpMnyTZ/HV4r2OmTbpPkuUid7punGoHWM0tXp/Vb2EZ9Ws4usG+YnTpn+6cdWOgF9Np6KnwlUgge+6ucEJNhfOTr1ScG0egYOvS2asaHghU6BmTeL98tUy1hAv0yj31WkQ3pMtPRQIRXBRLU8c/V+FCo1H5VANTArcThx6zdY3ilGHHm8/yt/WpyszxnAzJibaaJLFvFrlY1wA69V2nUA0HfylHxOG5ZsR1/ZKGyEdfRq1SJ922QMhfXJFY4kCftsvV2CY206aIwKT5z4D7kfwgPcnKgtbIHxCTeFTiWlnwB0k9Lrd/D3EOV0br5zwmty1B1stbhasEFR3Pp8/cvrGCxEhVXxe8uaG5jM/hM8Frh9ORt/lZfFfGjOcg0nm5GWx7IRDGL72z+mRxWAcx5c17pzF8ui3fwwzG4ily1HupsiA6Bznt+6hgvirCzJw5af+TD91dUfjKi4Dka7s1pcfIJlvJdWfMtFw/CtpU2sbMAZm5J1JJ1RKhWdZ8SF88uHrkgH+wty7qww+N52B1xuDmOhQrj149T9Yn/AFhxH/5qY3qj0Y8/svkrKxFxmt9/q7jgXUaQNxzPPjYfYr56AqZnxbHZDtHEXgiRdEL2kTBBnwjVKUGpzDYYk5axuhxaavPp3Ct8dt1cYJhn/F0pgsIQYOu407LQYbDQJAQ4TexqNIR7zUuSTqisAAU49/ZNxzXQAGylyrvLomqWS0LVzyqBYmHMUeUrdCFXshLvwvMCn3MUarIyQN1iOMYEtdIG8zldZivhzOUdBlkvqOIwocCHXndZDiXDiHkyO2fqg6fH5Os7ykCfP0QKhzMbeSs8VhhMNmD6xskq1LlbBscvyFlula0kFIkpmtVIkJMuVInqiUP1DutHQrEWP+eqzuCbLwFpatAlgIzHr0SbU8f42XwpxjkzR+LYjlitRaDf6hA81jeEYwT9+i3PBHCRlBUvvWskvR+EfGmHIipDHf8AIAequaXxPhj9NMte45BgBJ8ApjgWFfd1Gm49WhWWD4bRpD/p0qbP/FoH2Tube8f5S1GqT9Tm8uw18UriibnJWVWndZH444y2lS+WHhr3ggSQCBaTPvNDnanL2vlPxTjfn4qo4GRPK3s2wj1PilsNg3SLd9ld4bgYzaQ7qDIylXmE4eABIBOfZWWtkjOYPgsmSDGVvvKvsNw9oAgQrNtKLHLoiBkaLcTu7Sgw8HLxTNPZT5dSvBgQ4W3rsQckZrZshpmg8ALE0C6lBXgUYmblcc3ZYnWjc0KJpojgi8tkrEXNuoVReycczdAIWbpaoARkq6vhwTJjr+FLi3GaNAEEy7RgufHbxWF4xxyvXkD/AKbD/a3Mjq7Mp547TZtN8a4hhqLjfmf/ALWRY3zOQWN4lj3VXSQANAMh+6aHDbIOIwJAT/xWRWbIfM0Q1N7YKip/inep03lpBC0/DuJNeIyIzCyq61xBkWK1ksPnfGhx1MtPOzxCteB/EnLYnz9VnaPFybOHiEri2j9TSk5/qntLPj7Zwf4ppugc4nYlXh4uz/cPNfnEVyNSm+H1KtR4a1zpPVb1RuM2vvlbioiGkFxyH57L47/qNXLsTEzyNDSep+o/ceS+h8JwrcNhy5+jZcTmYGq+UcdxBqO5jm5xcfHIeATYz3tTskqsZVcP0uI7Ej7Kww3G8QzKq+NieYespSlhiUY4foqzFC6i9wvxdWH62sd5tPorzA/EtN1nNLPUe/BYylQOysqGHKfPi/1O8brD1WvEtII6InIslhOZhBaSCPXoVpuH4v5gvZwzH5CXeLC9MGmptEDr3UiF1o9woj+vNCLA39VBs+wpc3uyJK0rBJXXi65TzXK9UNBLjAFydggFBxuIbTaXPMNGv47rD8a+InvlrJY3p+o+OiHx7jZrOIE8gnlH5PVUr3bro8fjn7TSB8k3KKKROnvsiMpyAff8ptjABZXjWkf6bdQrYebFPvZKVqS3smbvVDxHADxVLVplputnVphwVBxPBObeJG6j5MT9UzriqZVLZEC4i4BgdJy7qErzlAlc34slK9zqMrwKHR6lK1fwljcPR+uoHF3hHqVlWwihw3RkgXVbf4h+LnVm/LY0NYdMydpOyz1CgXuBdl90rhRe9umpVzhKZzNhsunEnELRHURFggHDp4/hQ5VcOg0sPknGNUaSO0H3shS2ptajtPL9QsdEJjbewmW5eCW8L1eYaqHNB99Uxy5aKt4PVvyxmJz1GitgLrj3nlHqDM0Zvb35rnKiNCUFwHrKfGnFD/2W7S/8NWkq1g1hccgCT2C+aYrFfMe5xmXEn+Ecz6xeFCpmJylSFUDOVzENHM3Y3XVDLJjPoHqlqzjT+oGW67jquHGcjhzfodrsUdw8vwqQE2uDgCFypTkKrw1U0qnIf0uu3odlchshMH5VZUYWoZfMgp+s1KPprHlZziOAFy23TRVDmELV1qRSNTCAqW/FL+KTSghdY3qrtvD2HOyIOCNOV+xUv4KPuqhRAEkjyU6NBzjZXVDhTR/bPe6P/SjsqTw/6T36UwmFay+Z3KsdkNjEZjYVZJC16SpgLoC6Go0EmMujEXUWNR3C6UOo6T9kakDy3UCLe80eiLDIpQ6ZwAPO22vpdaBoIVDh/pcMrLRU2qHll6315rUYM6SuNb2TTR1AUgUnxhVLcM6P7iAexIWDpHLqvLyORGdSBFxmqmriHNJaD9M5G68vK2jwzRxDqgcx9xH4snOEVS6iCTJBI8l5eT5/Q/oDjzRyB2oIIVjg6hNNpOwXF5U/ttf8warolqoXV5NCwCowJSqwQvLyx4H8sEJJtUtNiQvLyJofw+Icc0wy8ry8sSpsCJC4vIA6USk1eXlqNFaER2ndeXkhBHHLsutfcDS/4Xl5LQO0nfXC02HuGzsvLyj5P0DNNl/BMUm5ri8pVq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0975" y="-1379538"/>
            <a:ext cx="30956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TEhUUExQUFBUXGBcXFhgVFxcVFxUXGBcXGBcVGBcYHCggGBolHBUXITEhJSkrLi4uFx8zODMsNygtLiwBCgoKDg0OFxAQFywcHBwsLCwsLCwsLCwsLCwsLCwsLCwsLCwsLCwsLCwsLCw3LCwrLCw3NywsKyssNysrKys3LP/AABEIAOQA3QMBIgACEQEDEQH/xAAcAAACAwEBAQEAAAAAAAAAAAADBAIFBgEABwj/xAA5EAABAwIEBAQFAwMDBQEAAAABAAIRAyEEMUFRBRJhcYGRofAGEyKxwTLR4RRC8QdSYiMzcpLSJP/EABgBAAMBAQAAAAAAAAAAAAAAAAECAwAE/8QAIBEBAQEBAAMBAAMBAQAAAAAAAAECEQMSITETQVEyIv/aAAwDAQACEQMRAD8A6UOUQqEJ3VI8FxwXF4oNx5RJXYXoWB4FdR6FDm019EUYQgwQfDJboUoAolNOw55rAxp2TdHg73ZiJ32RtgT4qSp0qZNhdX1Pg0fqAy9UxQ4aBGXW3eyX2g9Z9mFuDnfz6J5vCP8AI0VxTwjQckdrIEFTuh6ztfh0Z2mPBQ/oiI2yyz0laJ5mZFtPsoNogAzfXwQ/kb6zn9IdZ/IUcRhLSL+kdFo/6cTPgB6zCn8gEdTmd0fcOslVoOGYS7ithWwQysQqvE8Kkk7ZAQJTTbdUK4VdUuHWu390HG8Oj9IJB9E3tGVBavSp1KJBhQcw62TdGRxeK5K41A3HVIKLyoSsFi3aQENdIleWMjyrqkGIlKlJhAvS5CPSw5O6saHDg6Dp01VrhcHvlaJS3QWlcDgstY9iPeqsHYRuo/aP3RaQAhervU/cvKhRwwG1hCcBA2SVA3ztKIXxIlJrfR9R3uEaJWo8b3Uaj7GP2hJ1Ks2yge+6HseYOPrjT/CC+va+aXNbMH/KDi6pAM6jPwzS9PMDir3y9bqbakZqtpPIPsI3zp96JbT+i1aLCRc79lNlQRHqlDXEBCfVy9wm6T0WNz975lCYy+We67Sf9Ou6mKlp9wFuk4h8vyzUXYXfK6Jz3GyIDlnCeagXNVGM4eI+kDy/dZ3FYZzTcd/NbeoObt12Vfi8KHGIgfZVzsJ8Yyo1QlXWK4dBNtbdQqirSIsqy9N0MuUZXnrgRZdOaolqKF0UyUoopzCU4vuff3XKVEW1T+Gpg3yGZCTWgN4OrEAjMZZx1TYd7/KVa8dDt229EPng32ULpvXp5xGyWc7fLMaJUYm9pG/7qRqg9R7yU/Y8waZUG9lCviPf5UDUjJJVTYR5IXRpgR+KEnZKPrEke+6DVqCR1M9t/wAqFSuBlebdj22uminqZNSSQMpkTn/GnkiyeUk5ReeusapJzy2+n7+ygnEwSA7a3ktweGaztj/KHz2/Pol69aDG8g9N7LxiB4x5ZI8GQ+K+Riw0XmYg6kRN+irK1YgAW+5Um1B33B37pbG9Wjo1RlIFp/hedWEayN/tCo6WIMXsDHopPxdxF7IdLcLqlW3OaYZV3kqjpPJsJOm3a6do1LQf2GaMLcrbmkadv5UnMHSfM+SUpmJumA4QL/4TyoXJLE4IOEzlmI/Kz/EcCRfS61YbJMXyIj1VfxLDA5QNjGV1bGg/GLqNQgrTH4Uty88pSJG5/Kt3povGNR2vSykHQl1eNzpkHyRmYyMxOngkCZ6hcBgG/jt3XJrS2cHhixGcH90vWrybH2UEU+YWidItPZGpUQD7t3SX6fkg1F+8z91OnXggE/yguw7Rab57mJ+ykHskZHMBaQHcRiozI+2qSxeJjX3vKNXd0gCO+V80liwJib7bZoyHiYeXWORt5hB5wHNE9DfK912kCTqRr29kJbEAg3ynM69U8ZaNMzMCMibgxEX80jiTckTfONPcIdSu7S4Ijpb/ACl6lQ56kGDsBv5rSNIYFUExebH1y/KjXO4Ofpv5qubi4cL9vynHYjmA8vLVGwXKjg605E57SoCqJImduwQnN0GfXogOMOMdluGPUS4TJnKOibZVIgnPp6lVzMR4ZW6DOPJHfiug9fXql4HFtRxetgBEhN4apNzboqCniM/tHrKPSqutceaHqW5aSjiLx9Pmm6dY22y/lUGGxGc3PorGjVnTWevbsgnrK1Y+BeJ0Xi0awUtSqE7Jhj4F4mDKaVHUV3FMLzNMCDkFl62DdOX3W1r5Tnn4QqbF4aT9NlfOiwsVyV0qHzIsfYKO6fKJcdJ2O6jUc4CPfZdquE2/nW8petUB3A759SuaujJn5wZaxO/gvOxNxzReJuq2pW+qJtIOWaYpVGzEaz7lDh+HKtTK5Gd9/wB0OmQAYzHqVJ9VouS2Y7R2kJYYuZ7aa3iU0yUycQC2M8idTslMc2HSBaLn1jtC5SqNP0gQTIjz1UcVzloPn+/l9kfkFCk43v8ATFtp2HVFeTAIyJIg3hKfUGkTIidz0nZcgkRJAgDSQdbeS3BFp40C0XEmcs4t91FxkzubTkq8WfeTpHTIJtmIYTy3Ea+aYOIuoDIgjYi/SbZdlN2HLWmTt5eCG/ESDpaD1i1uqX/qSGlonfwWjJFpjM9xuvU2Em/j/Hij4cREiJi03jWyLFxEf+P3ut0SZidPd1GrVMwNbX+0oj6J0AEIDQCCXXOe17R4owU6VZzD9k/Qq82V/wCNEj8m2+Vp/CPQpwNCPv0QrVaYXEZx9pNlY0K5F/BVNOsWnwv/ACrCnWB/5DcwIJ8VPRatKdeemsZeKdZXtEflVTKkRr94Rvm8uW6VK56twZFyOirMWx02MZotOtzZ5ITnDXqq5qNnKrilcQ3K/gn3pOsM+l1byG8f6XrVBAAzjbIpF0zcx3VnUqsDT+49FX4h0wdDOUaLl/t1QEMn6oMi19eqLTpwASQTe/8AA1SQeZ3F9SNIkwh4ioWkNGQF/HbZPINWGJqRI1ga5pXndcz+mLxuk3YouI6dfygPxBAje87n9lSQF1h8ZbITl6JmpjOYEzlIvnech4rK0cWZnKLj34KwpYyRf6hnOvbJa5D4f+cBNp+nMHVL1qkAxrBlKMqE6eGnfoi1WyexgdoQNEomB0n+NghMpEHrmncPQ1tHTVWFPCWmJ+8oewqMULjXbvp6ozWcpM5i3fonDQc2bartHAkm+XZAfgXIXZiNc90zQhhBJN9tlaYbgD/15CJuq/i2H5M77Sh0nyourAkkDy8P4SVUAk27g/dBZi4Ebi/j/K45+p6+MZpp0eHCQbajLVGwlOBlA8IvmkcLV66WlO0KgzzH46eSFYxUe1pzn86KbKomAYOmuXglsQBnFrmR4aKLasC0z4T1S2NxbNcZjPSU7T8IjXrlBVEyuYuYuDbPorGnUnfKf8QlpLFiyCYNh1/hBxLy02Od7hE5gCPDYqLgLT6f5T4Q0HVMBVlV18/f7q1qDVUuNzsrbDxA4hvNadjn5pKqMgCfNEYLGc+tkN1WTn3t6dVB1ykaz4JOd0pVxDpvlmnMSQASMh4X7Kpqukq2WtSY6Sp139crSoUJtqo1nj3unIC51oRKNT/de1lBxUVimxiTofDx1TeHe5wHvxVdhwtHwrDgQSp7vFsrDhWDdHTtKuaLAfpGc9kThTm22WgpYWkYdElT51Pe+VXUuEcwEhNYfhgBiLbq+pURFgiNo7hPMua+Wln4MuZAgRvdY74k4cQCTePyt5WxLWiSQB1WH+KfiClcNdO4AQ3DeDWusPjKXL5W2VdUeZVrxXGBwBHiPwqUuk5I5/HXTNHER21T+EeDkZMW6G4/bzVU14Gg/PVSfiQCQ2YTeodX1So1p1A1Ph6oJrWht5GySwtTnH1X+4CsaHy+SBz84OscsX8ZS84ztAz3VpgZBIM21SdFsHmH7z56pym/K0Z53PRSoWrh+QjTKc/ApOrn9R5YynVdpuJE9Pfil6rCdo01VcT45tVYvbIVTiqEcxV7yJTF0bHYqup1PF4y2KqATcaRuc0nUqgiIuMyLealxVsEwdfRVFWu4zza+wVOZdsMVqsNCr3112pVJtoglqpmchNa/wATFUrr3T2FlEMUuRMX66BZF5Be+QQufzU+W06JacxhqcRvmtRg8BRawurVX85vy0w0Bo/5Pdr2CouE42pTqfNow0ttvAIuYKuH4Q1nnmfyy4zvMpP7MC7H4djrOrHrzt/+FoeEYxhn5dWppAJY7QSDcazkl6n+n/zC0sqgDU/4Vpjvgmk0A03kcrb2JBIGZM2TcyjdzvGn4RjOdoceY5iGibjcA2zGaax+O5W5PadOZpE9lmvhDCuNWPmuZyiYabnSCtL8Rmoym1xqHl5m80gbjMjfLxSobn/qRieKU6hefn1+VvQc3hYgBcx/D8GKbD855bcf9prmkjMSHBa3iXw6yoC2oCWG8NMfZQHAaIp/LY1wAyDrgeeabkP/AC/f18u4zwymJ+RUB5v7C0sJ7TIWapyCZtH32W2+NeG/KLCBB5o8enkFnuNODy7lYxnI4tkf3kEgk9ZWk+Ojqq+USZ677o1Kj9QFrDW0qdIQw7+4RGPvMCY31TWjIbw9ECZyToJGcOEAde6XwYDhffIpltE5Zd7qNN0bDHWCB+FZ0fcqvpvi+o9JOSs8K2wyufP3ZDie78HZAP4Q3O2g+S7zR1HqguOwVZHLav8AlQa7JBTMKFQKlJ1iON4cibe9ln3n6e2S3XF6BdzDNYzGUOUxCnY6/HrsV4bKnTw1rqd0WnJz0RU4BUp3RXUuWxnIHzj90alhxaTn9ozXKjgTdaVuFjRt7vug1JFk4HAHPr22CXxkTa6IVa/CtMPcWnI2819LwvD6Ag1GEOgcx5SWE7ggWnODuvl/w0/lqSvq3w7iS8RtqpX9L5O+vYs8Jh8IP01Kf/u37JjG4mjyFrXMcSLBpDifJPtpEjMDwB+6T4u1lKk58ycpducoiwTRyS9qk4NR+XVa4xzHONtAtfxGi2pTLXZHdZShVp8zDzguOd9VrS8FgW4bzd7KR4TjBHyqhaKrLEExzAZPbOYIjxT73NGoHiElVwFKp+tjXkZE5jpOigOB0YsI/wDU/cLfUrM2sf8A6gYei4fOLwflcri1pDpiYFspMCTAXyNzy7mOplx85X2H/Uum2lgHgEkvewXjfKwysvjtBpMnyTZ/HV4r2OmTbpPkuUid7punGoHWM0tXp/Vb2EZ9Ws4usG+YnTpn+6cdWOgF9Np6KnwlUgge+6ucEJNhfOTr1ScG0egYOvS2asaHghU6BmTeL98tUy1hAv0yj31WkQ3pMtPRQIRXBRLU8c/V+FCo1H5VANTArcThx6zdY3ilGHHm8/yt/WpyszxnAzJibaaJLFvFrlY1wA69V2nUA0HfylHxOG5ZsR1/ZKGyEdfRq1SJ922QMhfXJFY4kCftsvV2CY206aIwKT5z4D7kfwgPcnKgtbIHxCTeFTiWlnwB0k9Lrd/D3EOV0br5zwmty1B1stbhasEFR3Pp8/cvrGCxEhVXxe8uaG5jM/hM8Frh9ORt/lZfFfGjOcg0nm5GWx7IRDGL72z+mRxWAcx5c17pzF8ui3fwwzG4ily1HupsiA6Bznt+6hgvirCzJw5af+TD91dUfjKi4Dka7s1pcfIJlvJdWfMtFw/CtpU2sbMAZm5J1JJ1RKhWdZ8SF88uHrkgH+wty7qww+N52B1xuDmOhQrj149T9Yn/AFhxH/5qY3qj0Y8/svkrKxFxmt9/q7jgXUaQNxzPPjYfYr56AqZnxbHZDtHEXgiRdEL2kTBBnwjVKUGpzDYYk5axuhxaavPp3Ct8dt1cYJhn/F0pgsIQYOu407LQYbDQJAQ4TexqNIR7zUuSTqisAAU49/ZNxzXQAGylyrvLomqWS0LVzyqBYmHMUeUrdCFXshLvwvMCn3MUarIyQN1iOMYEtdIG8zldZivhzOUdBlkvqOIwocCHXndZDiXDiHkyO2fqg6fH5Os7ykCfP0QKhzMbeSs8VhhMNmD6xskq1LlbBscvyFlula0kFIkpmtVIkJMuVInqiUP1DutHQrEWP+eqzuCbLwFpatAlgIzHr0SbU8f42XwpxjkzR+LYjlitRaDf6hA81jeEYwT9+i3PBHCRlBUvvWskvR+EfGmHIipDHf8AIAequaXxPhj9NMte45BgBJ8ApjgWFfd1Gm49WhWWD4bRpD/p0qbP/FoH2Tube8f5S1GqT9Tm8uw18UriibnJWVWndZH444y2lS+WHhr3ggSQCBaTPvNDnanL2vlPxTjfn4qo4GRPK3s2wj1PilsNg3SLd9ld4bgYzaQ7qDIylXmE4eABIBOfZWWtkjOYPgsmSDGVvvKvsNw9oAgQrNtKLHLoiBkaLcTu7Sgw8HLxTNPZT5dSvBgQ4W3rsQckZrZshpmg8ALE0C6lBXgUYmblcc3ZYnWjc0KJpojgi8tkrEXNuoVReycczdAIWbpaoARkq6vhwTJjr+FLi3GaNAEEy7RgufHbxWF4xxyvXkD/AKbD/a3Mjq7Mp547TZtN8a4hhqLjfmf/ALWRY3zOQWN4lj3VXSQANAMh+6aHDbIOIwJAT/xWRWbIfM0Q1N7YKip/inep03lpBC0/DuJNeIyIzCyq61xBkWK1ksPnfGhx1MtPOzxCteB/EnLYnz9VnaPFybOHiEri2j9TSk5/qntLPj7Zwf4ppugc4nYlXh4uz/cPNfnEVyNSm+H1KtR4a1zpPVb1RuM2vvlbioiGkFxyH57L47/qNXLsTEzyNDSep+o/ceS+h8JwrcNhy5+jZcTmYGq+UcdxBqO5jm5xcfHIeATYz3tTskqsZVcP0uI7Ej7Kww3G8QzKq+NieYespSlhiUY4foqzFC6i9wvxdWH62sd5tPorzA/EtN1nNLPUe/BYylQOysqGHKfPi/1O8brD1WvEtII6InIslhOZhBaSCPXoVpuH4v5gvZwzH5CXeLC9MGmptEDr3UiF1o9woj+vNCLA39VBs+wpc3uyJK0rBJXXi65TzXK9UNBLjAFydggFBxuIbTaXPMNGv47rD8a+InvlrJY3p+o+OiHx7jZrOIE8gnlH5PVUr3bro8fjn7TSB8k3KKKROnvsiMpyAff8ptjABZXjWkf6bdQrYebFPvZKVqS3smbvVDxHADxVLVplputnVphwVBxPBObeJG6j5MT9UzriqZVLZEC4i4BgdJy7qErzlAlc34slK9zqMrwKHR6lK1fwljcPR+uoHF3hHqVlWwihw3RkgXVbf4h+LnVm/LY0NYdMydpOyz1CgXuBdl90rhRe9umpVzhKZzNhsunEnELRHURFggHDp4/hQ5VcOg0sPknGNUaSO0H3shS2ptajtPL9QsdEJjbewmW5eCW8L1eYaqHNB99Uxy5aKt4PVvyxmJz1GitgLrj3nlHqDM0Zvb35rnKiNCUFwHrKfGnFD/2W7S/8NWkq1g1hccgCT2C+aYrFfMe5xmXEn+Ecz6xeFCpmJylSFUDOVzENHM3Y3XVDLJjPoHqlqzjT+oGW67jquHGcjhzfodrsUdw8vwqQE2uDgCFypTkKrw1U0qnIf0uu3odlchshMH5VZUYWoZfMgp+s1KPprHlZziOAFy23TRVDmELV1qRSNTCAqW/FL+KTSghdY3qrtvD2HOyIOCNOV+xUv4KPuqhRAEkjyU6NBzjZXVDhTR/bPe6P/SjsqTw/6T36UwmFay+Z3KsdkNjEZjYVZJC16SpgLoC6Go0EmMujEXUWNR3C6UOo6T9kakDy3UCLe80eiLDIpQ6ZwAPO22vpdaBoIVDh/pcMrLRU2qHll6315rUYM6SuNb2TTR1AUgUnxhVLcM6P7iAexIWDpHLqvLyORGdSBFxmqmriHNJaD9M5G68vK2jwzRxDqgcx9xH4snOEVS6iCTJBI8l5eT5/Q/oDjzRyB2oIIVjg6hNNpOwXF5U/ttf8warolqoXV5NCwCowJSqwQvLyx4H8sEJJtUtNiQvLyJofw+Icc0wy8ry8sSpsCJC4vIA6USk1eXlqNFaER2ndeXkhBHHLsutfcDS/4Xl5LQO0nfXC02HuGzsvLyj5P0DNNl/BMUm5ri8pVq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33375" y="-1227138"/>
            <a:ext cx="30956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8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1-29-~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28" y="-609600"/>
            <a:ext cx="5713059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4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Fingerprints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are conceived each parent provides one chromosome of each type (23 of them)</a:t>
            </a:r>
          </a:p>
          <a:p>
            <a:endParaRPr lang="en-US" dirty="0" smtClean="0"/>
          </a:p>
          <a:p>
            <a:r>
              <a:rPr lang="en-US" dirty="0" smtClean="0"/>
              <a:t>The DNA contained in your chromosomes is unique to you, unless you have an identical twin.  </a:t>
            </a:r>
          </a:p>
        </p:txBody>
      </p:sp>
    </p:spTree>
    <p:extLst>
      <p:ext uri="{BB962C8B-B14F-4D97-AF65-F5344CB8AC3E}">
        <p14:creationId xmlns:p14="http://schemas.microsoft.com/office/powerpoint/2010/main" val="31039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have noticed while watching </a:t>
            </a:r>
            <a:r>
              <a:rPr lang="en-US" dirty="0" err="1"/>
              <a:t>tv</a:t>
            </a:r>
            <a:r>
              <a:rPr lang="en-US" dirty="0"/>
              <a:t> and movies the uniqueness of DNA can be used to identify a person using the smallest amount of an individuals one-of-a kind “story”.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CSI Worthy</a:t>
            </a:r>
            <a:endParaRPr lang="en-US" dirty="0"/>
          </a:p>
        </p:txBody>
      </p:sp>
      <p:pic>
        <p:nvPicPr>
          <p:cNvPr id="6146" name="Picture 2" descr="http://www.genome.gov/dmd/previews/85150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54433"/>
            <a:ext cx="5162550" cy="454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molecule makes up the genetic material?</a:t>
            </a:r>
          </a:p>
          <a:p>
            <a:endParaRPr lang="en-US" dirty="0"/>
          </a:p>
          <a:p>
            <a:r>
              <a:rPr lang="en-US" dirty="0" smtClean="0"/>
              <a:t>If there is only 4 different types of nitrogen bases found in DNA, why </a:t>
            </a:r>
            <a:r>
              <a:rPr lang="en-US" smtClean="0"/>
              <a:t>are </a:t>
            </a:r>
            <a:r>
              <a:rPr lang="en-US" smtClean="0"/>
              <a:t>so </a:t>
            </a:r>
            <a:r>
              <a:rPr lang="en-US" dirty="0" smtClean="0"/>
              <a:t>many organisms so different?</a:t>
            </a:r>
          </a:p>
          <a:p>
            <a:endParaRPr lang="en-US" dirty="0"/>
          </a:p>
          <a:p>
            <a:r>
              <a:rPr lang="en-US" dirty="0" smtClean="0"/>
              <a:t>What possible benefits can DNA fingerprinting have on society?  What are some problems it could create?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77357" cy="4051437"/>
          </a:xfrm>
        </p:spPr>
        <p:txBody>
          <a:bodyPr>
            <a:noAutofit/>
          </a:bodyPr>
          <a:lstStyle/>
          <a:p>
            <a:r>
              <a:rPr lang="en-US" sz="2000" dirty="0" smtClean="0"/>
              <a:t>Why don’t you have a tail?  What makes you different from your neighbor’s dog or the mouse that lives in your garage?</a:t>
            </a:r>
          </a:p>
          <a:p>
            <a:endParaRPr lang="en-US" sz="2000" dirty="0" smtClean="0"/>
          </a:p>
          <a:p>
            <a:r>
              <a:rPr lang="en-US" sz="2000" dirty="0" smtClean="0"/>
              <a:t>The answer is it your body was shaped by the genetic information found in your unique DNA.  Mice have 40 chromosomes and dogs have 78 but we humans have 46.  </a:t>
            </a:r>
          </a:p>
          <a:p>
            <a:endParaRPr lang="en-US" sz="2000" dirty="0" smtClean="0"/>
          </a:p>
          <a:p>
            <a:r>
              <a:rPr lang="en-US" sz="2000" dirty="0" smtClean="0"/>
              <a:t>The chromosomes of all living things are made up of DNA, or </a:t>
            </a:r>
            <a:r>
              <a:rPr lang="en-US" sz="2000" dirty="0" smtClean="0">
                <a:solidFill>
                  <a:srgbClr val="FF0000"/>
                </a:solidFill>
              </a:rPr>
              <a:t>Deoxyribonucleic acid.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125113" cy="924475"/>
          </a:xfrm>
        </p:spPr>
        <p:txBody>
          <a:bodyPr/>
          <a:lstStyle/>
          <a:p>
            <a:r>
              <a:rPr lang="en-US" dirty="0" smtClean="0"/>
              <a:t>Genetic Material</a:t>
            </a:r>
            <a:endParaRPr lang="en-US" dirty="0"/>
          </a:p>
        </p:txBody>
      </p:sp>
      <p:pic>
        <p:nvPicPr>
          <p:cNvPr id="1026" name="Picture 2" descr="http://archive.vetknowledge.com/files/images/puppy-dog-and-m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48904"/>
            <a:ext cx="3152775" cy="167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0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78943"/>
            <a:ext cx="6939393" cy="53790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53400" cy="110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Chromosome Numbers in Different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entrancei.com/userfiles/1(10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395862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125112" cy="40514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DNA provides: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directions that guide the repair of damaged cells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</a:t>
            </a:r>
            <a:r>
              <a:rPr lang="en-US" dirty="0" smtClean="0"/>
              <a:t>irections to create new parts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describes how the cells will respond to changes in the environment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describes how the cell will respond to messages from other cells</a:t>
            </a:r>
          </a:p>
          <a:p>
            <a:endParaRPr lang="en-US" dirty="0"/>
          </a:p>
          <a:p>
            <a:r>
              <a:rPr lang="en-US" dirty="0" smtClean="0"/>
              <a:t> This information is sent from the DNA in the nucleus through the cytoplasm to the organelles using chemical messengers.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724400" cy="1252728"/>
          </a:xfrm>
        </p:spPr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pic>
        <p:nvPicPr>
          <p:cNvPr id="2050" name="Picture 2" descr="http://rack.2.mshcdn.com/media/ZgkyMDEzLzA2LzEzLzU0L2RuYS40NjE1MC5qcGcKcAl0aHVtYgk5NTB4NTM0IwplCWpwZw/3b6190d2/275/dn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448175" cy="25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1-29-~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1" y="14514"/>
            <a:ext cx="5434012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3810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DNA of all living things is similar because, upon closer inspection, it is comprised of a series of chemicals called nitrogen bases, held together in a long, winding helix.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57200"/>
            <a:ext cx="3581400" cy="924475"/>
          </a:xfrm>
        </p:spPr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ellcome.ac.uk/en/fourplus/images/DNA_heli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71" y="3200400"/>
            <a:ext cx="2667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172200" cy="512413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DNA uses a four-character code made up of nitrogen bases </a:t>
            </a:r>
            <a:r>
              <a:rPr lang="en-US" u="sng" dirty="0" smtClean="0">
                <a:latin typeface="+mj-lt"/>
              </a:rPr>
              <a:t>adenine</a:t>
            </a:r>
            <a:r>
              <a:rPr lang="en-US" dirty="0" smtClean="0">
                <a:latin typeface="+mj-lt"/>
              </a:rPr>
              <a:t> (A), </a:t>
            </a:r>
            <a:r>
              <a:rPr lang="en-US" u="sng" dirty="0" smtClean="0">
                <a:latin typeface="+mj-lt"/>
              </a:rPr>
              <a:t>thymine</a:t>
            </a:r>
            <a:r>
              <a:rPr lang="en-US" dirty="0" smtClean="0">
                <a:latin typeface="+mj-lt"/>
              </a:rPr>
              <a:t> (T), </a:t>
            </a:r>
            <a:r>
              <a:rPr lang="en-US" u="sng" dirty="0" smtClean="0">
                <a:latin typeface="+mj-lt"/>
              </a:rPr>
              <a:t>cytosine</a:t>
            </a:r>
            <a:r>
              <a:rPr lang="en-US" dirty="0" smtClean="0">
                <a:latin typeface="+mj-lt"/>
              </a:rPr>
              <a:t> (c), and </a:t>
            </a:r>
            <a:r>
              <a:rPr lang="en-US" u="sng" dirty="0" smtClean="0">
                <a:latin typeface="+mj-lt"/>
              </a:rPr>
              <a:t>guanine</a:t>
            </a:r>
            <a:r>
              <a:rPr lang="en-US" dirty="0" smtClean="0">
                <a:latin typeface="+mj-lt"/>
              </a:rPr>
              <a:t> (g).</a:t>
            </a: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u="sng" dirty="0" smtClean="0">
                <a:latin typeface="+mj-lt"/>
              </a:rPr>
              <a:t>order</a:t>
            </a:r>
            <a:r>
              <a:rPr lang="en-US" dirty="0" smtClean="0">
                <a:latin typeface="+mj-lt"/>
              </a:rPr>
              <a:t> that the bases appear in is the code.  This order of bases form “stories” that can be read by cells and used as a blueprint that determines a characteristic.</a:t>
            </a: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dirty="0" err="1" smtClean="0">
                <a:latin typeface="+mj-lt"/>
              </a:rPr>
              <a:t>colour</a:t>
            </a:r>
            <a:r>
              <a:rPr lang="en-US" dirty="0" smtClean="0">
                <a:latin typeface="+mj-lt"/>
              </a:rPr>
              <a:t> of your hair and eyes, the length of your nose, and skin </a:t>
            </a:r>
            <a:r>
              <a:rPr lang="en-US" dirty="0" err="1" smtClean="0">
                <a:latin typeface="+mj-lt"/>
              </a:rPr>
              <a:t>colour</a:t>
            </a:r>
            <a:r>
              <a:rPr lang="en-US" dirty="0" smtClean="0">
                <a:latin typeface="+mj-lt"/>
              </a:rPr>
              <a:t> are all characteristics that are determined by the “stories” or genes that make up the structure of your DNA. </a:t>
            </a:r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87" y="381000"/>
            <a:ext cx="7125113" cy="924475"/>
          </a:xfrm>
        </p:spPr>
        <p:txBody>
          <a:bodyPr/>
          <a:lstStyle/>
          <a:p>
            <a:r>
              <a:rPr lang="en-US" dirty="0" smtClean="0"/>
              <a:t>The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08333" cy="3450696"/>
          </a:xfrm>
        </p:spPr>
        <p:txBody>
          <a:bodyPr>
            <a:noAutofit/>
          </a:bodyPr>
          <a:lstStyle/>
          <a:p>
            <a:r>
              <a:rPr lang="en-US" dirty="0" smtClean="0"/>
              <a:t>This genetic code, is stored in the 6 billion nitrogen bases of DNA, arranged in about 100,000 genes on the 46 chromosomes.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DID YOU KNOW!</a:t>
            </a:r>
            <a:r>
              <a:rPr lang="en-US" dirty="0" smtClean="0"/>
              <a:t> If the DNA from a single cell were stretched into a line, its length would be taller than you.</a:t>
            </a:r>
          </a:p>
          <a:p>
            <a:r>
              <a:rPr lang="en-US" dirty="0"/>
              <a:t>If you </a:t>
            </a:r>
            <a:r>
              <a:rPr lang="en-US" dirty="0" smtClean="0"/>
              <a:t>unraveled </a:t>
            </a:r>
            <a:r>
              <a:rPr lang="en-US" dirty="0"/>
              <a:t>all of your DNA from all of your cells and laid out the DNA end </a:t>
            </a:r>
            <a:r>
              <a:rPr lang="en-US" dirty="0" smtClean="0"/>
              <a:t>to end</a:t>
            </a:r>
            <a:r>
              <a:rPr lang="en-US" dirty="0"/>
              <a:t>, the strand would stretch from the Earth to the Sun hundreds of </a:t>
            </a:r>
            <a:r>
              <a:rPr lang="en-US" dirty="0" smtClean="0"/>
              <a:t>times!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“Language of Life”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DNA molecule can make perfect copies of itself in a process called </a:t>
            </a:r>
            <a:r>
              <a:rPr lang="en-US" dirty="0" smtClean="0">
                <a:solidFill>
                  <a:srgbClr val="FF0000"/>
                </a:solidFill>
              </a:rPr>
              <a:t>replication</a:t>
            </a:r>
            <a:r>
              <a:rPr lang="en-US" dirty="0" smtClean="0"/>
              <a:t>. </a:t>
            </a:r>
          </a:p>
          <a:p>
            <a:endParaRPr lang="en-US" sz="800" dirty="0" smtClean="0"/>
          </a:p>
          <a:p>
            <a:r>
              <a:rPr lang="en-US" dirty="0" smtClean="0"/>
              <a:t>Cell division would not be possible without the ability to replicate.</a:t>
            </a:r>
          </a:p>
          <a:p>
            <a:endParaRPr lang="en-US" sz="800" dirty="0" smtClean="0"/>
          </a:p>
          <a:p>
            <a:r>
              <a:rPr lang="en-US" dirty="0" smtClean="0"/>
              <a:t>During interphase the DNA unzips to replicate and make a copy of itself before the cell divides. </a:t>
            </a:r>
          </a:p>
          <a:p>
            <a:endParaRPr lang="en-US" sz="800" dirty="0" smtClean="0"/>
          </a:p>
          <a:p>
            <a:r>
              <a:rPr lang="en-US" dirty="0" smtClean="0"/>
              <a:t>During cell division the duplicates separate so each cell gets a complete set of genetic information.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251</TotalTime>
  <Words>696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DNA</vt:lpstr>
      <vt:lpstr>Genetic Material</vt:lpstr>
      <vt:lpstr>Chromosome Numbers in Different Species</vt:lpstr>
      <vt:lpstr>PowerPoint Presentation</vt:lpstr>
      <vt:lpstr>DNA</vt:lpstr>
      <vt:lpstr>The Code</vt:lpstr>
      <vt:lpstr>The Code</vt:lpstr>
      <vt:lpstr>The “Language of Life”</vt:lpstr>
      <vt:lpstr>DNA Replication</vt:lpstr>
      <vt:lpstr>DNA, Genes and Variation</vt:lpstr>
      <vt:lpstr>PowerPoint Presentation</vt:lpstr>
      <vt:lpstr>PowerPoint Presentation</vt:lpstr>
      <vt:lpstr>DNA Fingerprints</vt:lpstr>
      <vt:lpstr>PowerPoint Presentation</vt:lpstr>
      <vt:lpstr>CSI Worthy</vt:lpstr>
      <vt:lpstr>Questions to Consider</vt:lpstr>
    </vt:vector>
  </TitlesOfParts>
  <Company>School District 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Champion, Andrew    (ASD-W)</dc:creator>
  <cp:lastModifiedBy>Champion, Andrew    (ASD-W)</cp:lastModifiedBy>
  <cp:revision>21</cp:revision>
  <dcterms:created xsi:type="dcterms:W3CDTF">2014-02-20T00:19:50Z</dcterms:created>
  <dcterms:modified xsi:type="dcterms:W3CDTF">2014-02-24T15:14:10Z</dcterms:modified>
</cp:coreProperties>
</file>