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83E97D9-EC50-4E68-BD27-1C1E7CCFC45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085D7D-F5EA-421C-BD10-8D31246DBC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97D9-EC50-4E68-BD27-1C1E7CCFC45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5D7D-F5EA-421C-BD10-8D31246DB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83E97D9-EC50-4E68-BD27-1C1E7CCFC45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D085D7D-F5EA-421C-BD10-8D31246DBC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97D9-EC50-4E68-BD27-1C1E7CCFC45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085D7D-F5EA-421C-BD10-8D31246DBC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97D9-EC50-4E68-BD27-1C1E7CCFC45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D085D7D-F5EA-421C-BD10-8D31246DBC3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3E97D9-EC50-4E68-BD27-1C1E7CCFC45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085D7D-F5EA-421C-BD10-8D31246DBC3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3E97D9-EC50-4E68-BD27-1C1E7CCFC45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085D7D-F5EA-421C-BD10-8D31246DBC3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97D9-EC50-4E68-BD27-1C1E7CCFC45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085D7D-F5EA-421C-BD10-8D31246DB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97D9-EC50-4E68-BD27-1C1E7CCFC45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085D7D-F5EA-421C-BD10-8D31246DB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97D9-EC50-4E68-BD27-1C1E7CCFC45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085D7D-F5EA-421C-BD10-8D31246DBC3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83E97D9-EC50-4E68-BD27-1C1E7CCFC45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D085D7D-F5EA-421C-BD10-8D31246DBC3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3E97D9-EC50-4E68-BD27-1C1E7CCFC45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085D7D-F5EA-421C-BD10-8D31246DBC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url?sa=i&amp;rct=j&amp;q=&amp;esrc=s&amp;frm=1&amp;source=images&amp;cd=&amp;cad=rja&amp;uact=8&amp;docid=mQbAhTEzdhkfqM&amp;tbnid=wOmUa_Cu-lNffM:&amp;ved=0CAUQjRw&amp;url=http://fineartamerica.com/featured/cloud-to-ground-lightning-strike-mike-theiss.html&amp;ei=h0ZYU9P7N9fesAT35IGQBA&amp;bvm=bv.65397613,d.aWc&amp;psig=AFQjCNG7KFXkiqKVAHfbKsApQ3a0B_VbDg&amp;ust=1398380508787909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a/url?sa=i&amp;rct=j&amp;q=&amp;esrc=s&amp;frm=1&amp;source=images&amp;cd=&amp;cad=rja&amp;uact=8&amp;docid=usiJsidfYlx3eM&amp;tbnid=10v2o6SDVAnQYM:&amp;ved=0CAUQjRw&amp;url=http://www.chpexpress.com/technology.php&amp;ei=Hl5YU5eZGe6GyQGxp4BY&amp;psig=AFQjCNF3JJJyjV3XsWZgkS9uqzoZ0PYTyQ&amp;ust=139838647103540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Electrical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blog.glacialenergy.com/wp-content/uploads/2012/12/Electric-Circu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743" y="3810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70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talking about the operation of circuits it is easy to be confused about some of the language used.</a:t>
            </a:r>
          </a:p>
          <a:p>
            <a:r>
              <a:rPr lang="en-US" dirty="0" smtClean="0"/>
              <a:t>It is important to understand some of the key points such as:</a:t>
            </a:r>
          </a:p>
          <a:p>
            <a:r>
              <a:rPr lang="en-US" dirty="0" smtClean="0"/>
              <a:t>When a circuit is operating, and current is flowing, it is said to be a </a:t>
            </a:r>
            <a:r>
              <a:rPr lang="en-US" dirty="0" smtClean="0">
                <a:solidFill>
                  <a:srgbClr val="FF0000"/>
                </a:solidFill>
              </a:rPr>
              <a:t>closed circuit</a:t>
            </a:r>
            <a:r>
              <a:rPr lang="en-US" dirty="0" smtClean="0"/>
              <a:t>. (on)</a:t>
            </a:r>
          </a:p>
          <a:p>
            <a:r>
              <a:rPr lang="en-US" dirty="0" smtClean="0"/>
              <a:t>When a circuit is not operating, and current is not flowing, it is said to be an </a:t>
            </a:r>
            <a:r>
              <a:rPr lang="en-US" dirty="0" smtClean="0">
                <a:solidFill>
                  <a:srgbClr val="FF0000"/>
                </a:solidFill>
              </a:rPr>
              <a:t>open circuit</a:t>
            </a:r>
            <a:r>
              <a:rPr lang="en-US" dirty="0" smtClean="0"/>
              <a:t>. (off)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03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://www.mourningwood.com/images/controllers/fig0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7543800" cy="5388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600" y="5943600"/>
            <a:ext cx="2143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Closed Circuit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5943600"/>
            <a:ext cx="1983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Open Circuit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38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4953000"/>
            <a:ext cx="6705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latin typeface="Calibri" pitchFamily="34" charset="0"/>
              </a:rPr>
              <a:t>3.  Electric Circuit Control Device</a:t>
            </a:r>
            <a:r>
              <a:rPr lang="en-US" altLang="en-US" sz="2000">
                <a:latin typeface="Calibri" pitchFamily="34" charset="0"/>
              </a:rPr>
              <a:t> – a switch that controls the electricity (turn on and off).</a:t>
            </a:r>
            <a:endParaRPr lang="en-US" altLang="en-US" sz="2000" b="1">
              <a:latin typeface="Calibri" pitchFamily="34" charset="0"/>
            </a:endParaRPr>
          </a:p>
          <a:p>
            <a:pPr eaLnBrk="1" hangingPunct="1"/>
            <a:r>
              <a:rPr lang="en-US" altLang="en-US" sz="2000" b="1">
                <a:latin typeface="Calibri" pitchFamily="34" charset="0"/>
              </a:rPr>
              <a:t>4.  Connectors</a:t>
            </a:r>
            <a:r>
              <a:rPr lang="en-US" altLang="en-US" sz="2000">
                <a:latin typeface="Calibri" pitchFamily="34" charset="0"/>
              </a:rPr>
              <a:t> – the conducting wires that provide the controlled path for electric current to flow to each part of the circuit.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162800" y="381000"/>
            <a:ext cx="1752600" cy="547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latin typeface="Calibri" pitchFamily="34" charset="0"/>
              </a:rPr>
              <a:t>1.  Source of electrical Energy</a:t>
            </a:r>
            <a:r>
              <a:rPr lang="en-US" altLang="en-US" sz="2000">
                <a:latin typeface="Calibri" pitchFamily="34" charset="0"/>
              </a:rPr>
              <a:t> – the place or thing that generates the electrical energy.</a:t>
            </a:r>
            <a:endParaRPr lang="en-US" altLang="en-US" sz="2000" b="1">
              <a:latin typeface="Calibri" pitchFamily="34" charset="0"/>
            </a:endParaRPr>
          </a:p>
          <a:p>
            <a:pPr eaLnBrk="1" hangingPunct="1"/>
            <a:r>
              <a:rPr lang="en-US" altLang="en-US" sz="2000" b="1">
                <a:latin typeface="Calibri" pitchFamily="34" charset="0"/>
              </a:rPr>
              <a:t>2.  Electrical Load</a:t>
            </a:r>
            <a:r>
              <a:rPr lang="en-US" altLang="en-US" sz="2000">
                <a:latin typeface="Calibri" pitchFamily="34" charset="0"/>
              </a:rPr>
              <a:t> – anything that converts electrical energy into the form of energy needed.</a:t>
            </a:r>
            <a:endParaRPr lang="en-US" altLang="en-US" sz="2000" b="1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000">
              <a:latin typeface="Calibri" pitchFamily="34" charset="0"/>
            </a:endParaRPr>
          </a:p>
        </p:txBody>
      </p:sp>
      <p:pic>
        <p:nvPicPr>
          <p:cNvPr id="6" name="Picture 14" descr="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487680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429000" y="685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669925" y="30083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6080125" y="26273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3336925" y="30083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2001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3200" dirty="0">
                <a:latin typeface="Calibri" pitchFamily="34" charset="0"/>
              </a:rPr>
              <a:t>Electric current flows in a continuous loop from the </a:t>
            </a:r>
            <a:r>
              <a:rPr lang="en-US" altLang="en-US" sz="3200" u="sng" dirty="0">
                <a:latin typeface="Calibri" pitchFamily="34" charset="0"/>
              </a:rPr>
              <a:t>negative</a:t>
            </a:r>
            <a:r>
              <a:rPr lang="en-US" altLang="en-US" sz="3200" dirty="0">
                <a:latin typeface="Calibri" pitchFamily="34" charset="0"/>
              </a:rPr>
              <a:t> terminal of the cell, through the wires, the switch, and the electric load (light), and returns to the cell’s </a:t>
            </a:r>
            <a:r>
              <a:rPr lang="en-US" altLang="en-US" sz="3200" u="sng" dirty="0">
                <a:latin typeface="Calibri" pitchFamily="34" charset="0"/>
              </a:rPr>
              <a:t>positive</a:t>
            </a:r>
            <a:r>
              <a:rPr lang="en-US" altLang="en-US" sz="3200" dirty="0">
                <a:latin typeface="Calibri" pitchFamily="34" charset="0"/>
              </a:rPr>
              <a:t> terminal.</a:t>
            </a:r>
          </a:p>
          <a:p>
            <a:endParaRPr lang="en-US" dirty="0"/>
          </a:p>
        </p:txBody>
      </p:sp>
      <p:pic>
        <p:nvPicPr>
          <p:cNvPr id="9218" name="Picture 2" descr="http://www.electronicsandyou.com/electronics-images/circui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657600"/>
            <a:ext cx="4419600" cy="29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03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Electric Circuit Diagrams and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drawing circuits it is often easier to draw symbols to represent the individual components.</a:t>
            </a:r>
            <a:endParaRPr lang="en-US" dirty="0"/>
          </a:p>
        </p:txBody>
      </p:sp>
      <p:pic>
        <p:nvPicPr>
          <p:cNvPr id="4" name="Picture 7" descr="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14800"/>
            <a:ext cx="4343400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05200"/>
            <a:ext cx="34956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445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difference between static electricity and current electricity.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list of the 4 parts of a circuit and provide the function of each along with an example for each part.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which direction does the electrical charge flow around a circuit?  Why does it happen this way?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8 examples of electric control devices in your home and vehicle.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7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 and Circuits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1910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Up to this point we have learned that static electricity can build up to a point where it results in the discharge of that energy in the form of a spark or lightning strike.</a:t>
            </a:r>
          </a:p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Next we will draw on your prior knowledge (gr. 6) to help learn about currents and circuits. 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2" descr="http://images.fineartamerica.com/images-medium-large/cloud-to-ground-lightning-strike-mike-theiss.jpg">
            <a:hlinkClick r:id="rId2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52600"/>
            <a:ext cx="31242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9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381000" y="609600"/>
            <a:ext cx="8458200" cy="2971800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sz="3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Electric Current</a:t>
            </a:r>
            <a:r>
              <a:rPr lang="en-US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– the movement or flow of electric charges from one place to another.</a:t>
            </a:r>
          </a:p>
          <a:p>
            <a:endParaRPr lang="en-US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r>
              <a:rPr lang="en-US" altLang="en-US" sz="3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Electric Circuit</a:t>
            </a:r>
            <a:r>
              <a:rPr lang="en-US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– a </a:t>
            </a:r>
            <a:r>
              <a:rPr lang="en-US" altLang="en-US" sz="3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controlled</a:t>
            </a:r>
            <a:r>
              <a:rPr lang="en-US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path in which electric current passes through.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Electric circuits are used to convert </a:t>
            </a:r>
            <a:r>
              <a:rPr lang="en-US" altLang="en-US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electrical energy</a:t>
            </a:r>
            <a:r>
              <a:rPr lang="en-US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into other forms of energy that we need such as heat or light.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4" descr="http://www.gadgetscience.com/wp-content/uploads/Circuits-003-1024x6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962400"/>
            <a:ext cx="4108450" cy="272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00200" y="6229002"/>
            <a:ext cx="2626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Experimental Circuit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004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remodelista.com/files/styles/733_0s/public/styles/740_455s/public/fields/Lampe-Gras-Model-205-Task-L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14800"/>
            <a:ext cx="3038476" cy="216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Parts of an Electric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71800"/>
          </a:xfrm>
        </p:spPr>
        <p:txBody>
          <a:bodyPr/>
          <a:lstStyle/>
          <a:p>
            <a:r>
              <a:rPr lang="en-US" dirty="0" smtClean="0"/>
              <a:t>Lamps, flashlights and even the experimental circuit seen in the last picture all operate in a very similar way.</a:t>
            </a:r>
          </a:p>
          <a:p>
            <a:r>
              <a:rPr lang="en-US" dirty="0" smtClean="0"/>
              <a:t>Each of these examples have four basic parts; the source of electrical energy, the electrical load, the circuit control device and connectors.</a:t>
            </a:r>
            <a:endParaRPr lang="en-US" dirty="0"/>
          </a:p>
        </p:txBody>
      </p:sp>
      <p:pic>
        <p:nvPicPr>
          <p:cNvPr id="1026" name="Picture 2" descr="http://www.fenixlighting.com/Portals/0/Images/1_Fenix-TK50-LED-Flashlig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10734"/>
            <a:ext cx="3130550" cy="2018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63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Circuit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905000"/>
            <a:ext cx="5966195" cy="4356610"/>
          </a:xfrm>
        </p:spPr>
      </p:pic>
    </p:spTree>
    <p:extLst>
      <p:ext uri="{BB962C8B-B14F-4D97-AF65-F5344CB8AC3E}">
        <p14:creationId xmlns:p14="http://schemas.microsoft.com/office/powerpoint/2010/main" val="29402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Source of Electrical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14600"/>
          </a:xfrm>
        </p:spPr>
        <p:txBody>
          <a:bodyPr/>
          <a:lstStyle/>
          <a:p>
            <a:r>
              <a:rPr lang="en-US" dirty="0" smtClean="0"/>
              <a:t>Technological advances seem to create new and exciting ways to produce energy nearly everyday.</a:t>
            </a:r>
          </a:p>
          <a:p>
            <a:r>
              <a:rPr lang="en-US" dirty="0" smtClean="0"/>
              <a:t>These advances range from tiny surges of electrical energy from computer hard drives to the enormous energy outputs from nuclear power stations.</a:t>
            </a:r>
            <a:endParaRPr lang="en-US" dirty="0"/>
          </a:p>
        </p:txBody>
      </p:sp>
      <p:pic>
        <p:nvPicPr>
          <p:cNvPr id="4098" name="Picture 2" descr="http://www.clinton-county.org/Portals/0/dwm/images/batter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49712"/>
            <a:ext cx="5810250" cy="143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findgenerators.net/images/Dual%20Fuel%20Portable%20Genera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4022724"/>
            <a:ext cx="2886075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cdn.gottabemobile.com/wp-content/uploads/usocket_4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4235450"/>
            <a:ext cx="1560711" cy="227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11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Electrical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dirty="0">
                <a:latin typeface="Calibri" pitchFamily="34" charset="0"/>
              </a:rPr>
              <a:t>The electrical load is actually the reason the electric circuit </a:t>
            </a:r>
            <a:r>
              <a:rPr lang="en-US" altLang="en-US" sz="2800" dirty="0" smtClean="0">
                <a:latin typeface="Calibri" pitchFamily="34" charset="0"/>
              </a:rPr>
              <a:t>exists. It </a:t>
            </a:r>
            <a:r>
              <a:rPr lang="en-US" altLang="en-US" sz="2800" dirty="0">
                <a:latin typeface="Calibri" pitchFamily="34" charset="0"/>
              </a:rPr>
              <a:t>is </a:t>
            </a:r>
            <a:r>
              <a:rPr lang="en-US" altLang="en-US" sz="2800" u="sng" dirty="0" smtClean="0">
                <a:latin typeface="Calibri" pitchFamily="34" charset="0"/>
              </a:rPr>
              <a:t>anything </a:t>
            </a:r>
            <a:r>
              <a:rPr lang="en-US" altLang="en-US" sz="2800" u="sng" dirty="0">
                <a:latin typeface="Calibri" pitchFamily="34" charset="0"/>
              </a:rPr>
              <a:t>that </a:t>
            </a:r>
            <a:r>
              <a:rPr lang="en-US" altLang="en-US" sz="2800" u="sng" dirty="0" smtClean="0">
                <a:latin typeface="Calibri" pitchFamily="34" charset="0"/>
              </a:rPr>
              <a:t>converts </a:t>
            </a:r>
            <a:r>
              <a:rPr lang="en-US" altLang="en-US" sz="2800" dirty="0" smtClean="0">
                <a:latin typeface="Calibri" pitchFamily="34" charset="0"/>
              </a:rPr>
              <a:t>the </a:t>
            </a:r>
            <a:r>
              <a:rPr lang="en-US" altLang="en-US" sz="2800" dirty="0">
                <a:latin typeface="Calibri" pitchFamily="34" charset="0"/>
              </a:rPr>
              <a:t>electrical </a:t>
            </a:r>
            <a:r>
              <a:rPr lang="en-US" altLang="en-US" sz="2800" dirty="0" smtClean="0">
                <a:latin typeface="Calibri" pitchFamily="34" charset="0"/>
              </a:rPr>
              <a:t>energy into whatever form of energy we need.</a:t>
            </a:r>
            <a:endParaRPr lang="en-US" altLang="en-US" sz="2800" dirty="0">
              <a:latin typeface="Calibri" pitchFamily="34" charset="0"/>
            </a:endParaRPr>
          </a:p>
          <a:p>
            <a:r>
              <a:rPr lang="en-US" altLang="en-US" sz="2800" dirty="0">
                <a:latin typeface="Calibri" pitchFamily="34" charset="0"/>
              </a:rPr>
              <a:t>More familiar electrical loads include:</a:t>
            </a:r>
          </a:p>
          <a:p>
            <a:pPr lvl="1"/>
            <a:r>
              <a:rPr lang="en-US" altLang="en-US" sz="2800" dirty="0">
                <a:latin typeface="Calibri" pitchFamily="34" charset="0"/>
              </a:rPr>
              <a:t>light bulbs</a:t>
            </a:r>
          </a:p>
          <a:p>
            <a:pPr lvl="1"/>
            <a:r>
              <a:rPr lang="en-US" altLang="en-US" sz="2800" dirty="0">
                <a:latin typeface="Calibri" pitchFamily="34" charset="0"/>
              </a:rPr>
              <a:t>televisions</a:t>
            </a:r>
          </a:p>
          <a:p>
            <a:pPr lvl="1"/>
            <a:r>
              <a:rPr lang="en-US" altLang="en-US" sz="2800" dirty="0">
                <a:latin typeface="Calibri" pitchFamily="34" charset="0"/>
              </a:rPr>
              <a:t>computers</a:t>
            </a:r>
          </a:p>
          <a:p>
            <a:pPr lvl="1"/>
            <a:r>
              <a:rPr lang="en-US" altLang="en-US" sz="2800" dirty="0">
                <a:latin typeface="Calibri" pitchFamily="34" charset="0"/>
              </a:rPr>
              <a:t>toasters</a:t>
            </a:r>
          </a:p>
          <a:p>
            <a:pPr lvl="1"/>
            <a:r>
              <a:rPr lang="en-US" altLang="en-US" sz="2800" dirty="0" err="1">
                <a:latin typeface="Calibri" pitchFamily="34" charset="0"/>
              </a:rPr>
              <a:t>dvd</a:t>
            </a:r>
            <a:r>
              <a:rPr lang="en-US" altLang="en-US" sz="2800" dirty="0">
                <a:latin typeface="Calibri" pitchFamily="34" charset="0"/>
              </a:rPr>
              <a:t> players</a:t>
            </a:r>
          </a:p>
          <a:p>
            <a:endParaRPr lang="en-US" dirty="0"/>
          </a:p>
        </p:txBody>
      </p:sp>
      <p:pic>
        <p:nvPicPr>
          <p:cNvPr id="5122" name="Picture 2" descr="http://www.staticwhich.co.uk/media/images/in-content3/energy-saving-lightbulbs-2972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0"/>
            <a:ext cx="14287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cpsc.gov/PageFiles/74787/120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10000"/>
            <a:ext cx="2160181" cy="276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28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nicktumminello.com/wp-content/uploads/2013/05/10really.xlarg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445539"/>
            <a:ext cx="3848100" cy="231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Electric </a:t>
            </a:r>
            <a:r>
              <a:rPr lang="en-US" dirty="0" smtClean="0"/>
              <a:t>Circuit </a:t>
            </a:r>
            <a:r>
              <a:rPr lang="en-US" dirty="0" smtClean="0"/>
              <a:t>Control </a:t>
            </a:r>
            <a:r>
              <a:rPr lang="en-US" dirty="0" smtClean="0"/>
              <a:t>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495800"/>
          </a:xfrm>
        </p:spPr>
        <p:txBody>
          <a:bodyPr/>
          <a:lstStyle/>
          <a:p>
            <a:r>
              <a:rPr lang="en-US" altLang="en-US" dirty="0">
                <a:latin typeface="Calibri" pitchFamily="34" charset="0"/>
              </a:rPr>
              <a:t>As the name suggests, this is a device for controlling an electric circuit.  </a:t>
            </a:r>
          </a:p>
          <a:p>
            <a:r>
              <a:rPr lang="en-US" altLang="en-US" dirty="0">
                <a:latin typeface="Calibri" pitchFamily="34" charset="0"/>
              </a:rPr>
              <a:t>You know these devices as </a:t>
            </a:r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</a:rPr>
              <a:t>switches</a:t>
            </a:r>
            <a:r>
              <a:rPr lang="en-US" altLang="en-US" dirty="0" smtClean="0">
                <a:latin typeface="Calibri" pitchFamily="34" charset="0"/>
              </a:rPr>
              <a:t> we use in our homes to turn on/off lights and to open the garage door.</a:t>
            </a:r>
            <a:endParaRPr lang="en-US" altLang="en-US" dirty="0">
              <a:latin typeface="Calibri" pitchFamily="34" charset="0"/>
            </a:endParaRPr>
          </a:p>
          <a:p>
            <a:r>
              <a:rPr lang="en-US" altLang="en-US" dirty="0">
                <a:latin typeface="Calibri" pitchFamily="34" charset="0"/>
              </a:rPr>
              <a:t>Other switches can be more sophisticated like the timer on a </a:t>
            </a:r>
            <a:r>
              <a:rPr lang="en-US" altLang="en-US" dirty="0" err="1">
                <a:latin typeface="Calibri" pitchFamily="34" charset="0"/>
              </a:rPr>
              <a:t>vcr</a:t>
            </a:r>
            <a:r>
              <a:rPr lang="en-US" altLang="en-US" dirty="0">
                <a:latin typeface="Calibri" pitchFamily="34" charset="0"/>
              </a:rPr>
              <a:t> or </a:t>
            </a:r>
            <a:r>
              <a:rPr lang="en-US" altLang="en-US" dirty="0" smtClean="0">
                <a:latin typeface="Calibri" pitchFamily="34" charset="0"/>
              </a:rPr>
              <a:t>microwave </a:t>
            </a:r>
            <a:r>
              <a:rPr lang="en-US" altLang="en-US" dirty="0">
                <a:latin typeface="Calibri" pitchFamily="34" charset="0"/>
              </a:rPr>
              <a:t>oven.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9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 Connectors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Connectors</a:t>
            </a:r>
            <a:r>
              <a:rPr lang="en-US" dirty="0" smtClean="0"/>
              <a:t> are conducting wires that provide a </a:t>
            </a:r>
            <a:r>
              <a:rPr lang="en-US" u="sng" dirty="0" smtClean="0"/>
              <a:t>controlled</a:t>
            </a:r>
            <a:r>
              <a:rPr lang="en-US" dirty="0" smtClean="0"/>
              <a:t> path for electric current to flow to each part of the circuit.</a:t>
            </a:r>
          </a:p>
          <a:p>
            <a:r>
              <a:rPr lang="en-US" dirty="0" smtClean="0"/>
              <a:t>Some connector wires are so tiny that they can be only a few atoms wide.  Some connector wires can be 10,000 times thicker than a human hair. </a:t>
            </a:r>
            <a:endParaRPr lang="en-US" dirty="0"/>
          </a:p>
        </p:txBody>
      </p:sp>
      <p:pic>
        <p:nvPicPr>
          <p:cNvPr id="7170" name="Picture 2" descr="http://www.chpexpress.com/images/photo_technolog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95800"/>
            <a:ext cx="20574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48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129</TotalTime>
  <Words>664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Electrical Circuits</vt:lpstr>
      <vt:lpstr>Electricity and Circuits</vt:lpstr>
      <vt:lpstr>PowerPoint Presentation</vt:lpstr>
      <vt:lpstr>The Parts of an Electric Circuit</vt:lpstr>
      <vt:lpstr>Typical Circuit</vt:lpstr>
      <vt:lpstr>1. Source of Electrical Energy</vt:lpstr>
      <vt:lpstr>2. Electrical Load</vt:lpstr>
      <vt:lpstr>3. Electric Circuit Control Device</vt:lpstr>
      <vt:lpstr>4. Connectors</vt:lpstr>
      <vt:lpstr>Confusion</vt:lpstr>
      <vt:lpstr>PowerPoint Presentation</vt:lpstr>
      <vt:lpstr>PowerPoint Presentation</vt:lpstr>
      <vt:lpstr>PowerPoint Presentation</vt:lpstr>
      <vt:lpstr>Electric Circuit Diagrams and Symbols</vt:lpstr>
      <vt:lpstr>Questions to Complete</vt:lpstr>
    </vt:vector>
  </TitlesOfParts>
  <Company>School District 17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Circuits</dc:title>
  <dc:creator>Champion, Andrew    (ASD-W)</dc:creator>
  <cp:lastModifiedBy>Champion, Andrew    (ASD-W)</cp:lastModifiedBy>
  <cp:revision>21</cp:revision>
  <dcterms:created xsi:type="dcterms:W3CDTF">2014-04-23T23:25:55Z</dcterms:created>
  <dcterms:modified xsi:type="dcterms:W3CDTF">2014-04-24T11:52:14Z</dcterms:modified>
</cp:coreProperties>
</file>