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71" r:id="rId11"/>
    <p:sldId id="265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3" autoAdjust="0"/>
  </p:normalViewPr>
  <p:slideViewPr>
    <p:cSldViewPr>
      <p:cViewPr varScale="1">
        <p:scale>
          <a:sx n="58" d="100"/>
          <a:sy n="5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E609-2A0D-4A94-AD54-529C879D3C8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ED06-93A3-479F-B3FD-07F67E60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Aesop’s fables</a:t>
            </a:r>
            <a:r>
              <a:rPr lang="en-US" baseline="0" dirty="0" smtClean="0"/>
              <a:t> are believed to have begun during the time of Ancient Greece at roughly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BCE. While Herodotus claimed that Aesop was a slave who wrote most of these stories it is now commonly believed that multiple writers contributed to the collection of stories.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ED06-93A3-479F-B3FD-07F67E6003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Born (470 BCE) to a working class family</a:t>
            </a:r>
            <a:r>
              <a:rPr lang="en-US" baseline="0" dirty="0" smtClean="0"/>
              <a:t> and a son of a sculpture who helped build the Parthenon. He learned the trade of stone cutting growing up but also served in the military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ED06-93A3-479F-B3FD-07F67E600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Plato established a school called the Academy where he taught philosophy and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ED06-93A3-479F-B3FD-07F67E6003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1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FA66-16E1-4526-9F7E-F419DECD89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F4F-445D-4D6D-9294-C082B057B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F21A-808B-44E5-8889-EA9D0146921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9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A7FF-C0C3-4EB3-82F3-060922A003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B83-AF7F-4722-8116-34EDC0A9518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5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A98-1952-44DF-B6C7-4C401BDB6D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2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DD7A-FEE8-4B63-B351-300A801FD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4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29C-A8C2-4EC0-95D7-711482E249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5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6DDF-7457-4403-BC4C-01393DDC65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C9C1-96ED-4AD8-BE3F-E39D4E7169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36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F084-1A67-403D-8FDA-2583BF213E1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4FFA7A-4752-4187-8249-2ED19C1928D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i55Qx_RYt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GWZlx6XheD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gTfnAYZXUww&amp;index=4&amp;list=PLi01XoE8jYohq6l2Hg9Cey24TuVfqaVd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Greece Society and Culture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anose="02060603020205020403" pitchFamily="18" charset="0"/>
              </a:rPr>
              <a:t>Literature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anose="02060603020205020403" pitchFamily="18" charset="0"/>
              </a:rPr>
              <a:t>Philosophy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	-Socrates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	-Plato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Rockwell" panose="02060603020205020403" pitchFamily="18" charset="0"/>
              </a:rPr>
              <a:t>	-Aristotle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on Socrates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201640" cy="3248478"/>
          </a:xfrm>
        </p:spPr>
      </p:pic>
    </p:spTree>
    <p:extLst>
      <p:ext uri="{BB962C8B-B14F-4D97-AF65-F5344CB8AC3E}">
        <p14:creationId xmlns:p14="http://schemas.microsoft.com/office/powerpoint/2010/main" val="37882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PLATO (427 BCE – 347 BCE)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5791200" cy="4302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A pupil of </a:t>
            </a:r>
            <a:r>
              <a:rPr lang="en-US" altLang="en-US" sz="2800" dirty="0" smtClean="0">
                <a:latin typeface="Cambria" panose="02040503050406030204" pitchFamily="18" charset="0"/>
              </a:rPr>
              <a:t>Socrates.</a:t>
            </a:r>
            <a:endParaRPr lang="en-US" altLang="en-US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Wrote </a:t>
            </a:r>
            <a:r>
              <a:rPr lang="en-US" altLang="en-US" sz="2800" b="1" i="1" dirty="0" smtClean="0">
                <a:latin typeface="Cambria" panose="02040503050406030204" pitchFamily="18" charset="0"/>
              </a:rPr>
              <a:t>The Republic</a:t>
            </a:r>
            <a:r>
              <a:rPr lang="en-US" altLang="en-US" sz="2800" dirty="0" smtClean="0">
                <a:latin typeface="Cambria" panose="02040503050406030204" pitchFamily="18" charset="0"/>
              </a:rPr>
              <a:t>…first on political science.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Believed that the state could only achieve the good of all if citizens adhered to the four basic principles of: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mbria" panose="02040503050406030204" pitchFamily="18" charset="0"/>
              </a:rPr>
              <a:t>Truth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mbria" panose="02040503050406030204" pitchFamily="18" charset="0"/>
              </a:rPr>
              <a:t>Wisdom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mbria" panose="02040503050406030204" pitchFamily="18" charset="0"/>
              </a:rPr>
              <a:t>Courage 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mbria" panose="02040503050406030204" pitchFamily="18" charset="0"/>
              </a:rPr>
              <a:t>Moderation</a:t>
            </a:r>
            <a:endParaRPr lang="en-US" altLang="en-US" sz="2000" dirty="0" smtClean="0">
              <a:latin typeface="Cambria" panose="02040503050406030204" pitchFamily="18" charset="0"/>
            </a:endParaRPr>
          </a:p>
        </p:txBody>
      </p:sp>
      <p:pic>
        <p:nvPicPr>
          <p:cNvPr id="13316" name="Picture 5" descr="pl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566988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18083"/>
            <a:ext cx="6058746" cy="3153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637" y="24384"/>
            <a:ext cx="7290054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ARISTOTLE (384 BCE- 323 BCE)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6324600" cy="487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A pupil of Plato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Served as a tutor to Alexander the </a:t>
            </a:r>
            <a:r>
              <a:rPr lang="en-US" altLang="en-US" sz="2400" dirty="0" smtClean="0">
                <a:latin typeface="Cambria" panose="02040503050406030204" pitchFamily="18" charset="0"/>
              </a:rPr>
              <a:t>Great.</a:t>
            </a:r>
            <a:endParaRPr lang="en-US" altLang="en-US" sz="24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Primary interests lay in the field of biology…paid attention to the observable world around him.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Began classifying animals and plants based on similar characteristics …became the basis of modern biology.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Also worked on the </a:t>
            </a:r>
            <a:r>
              <a:rPr lang="en-US" altLang="en-US" sz="2400" u="sng" dirty="0" smtClean="0">
                <a:latin typeface="Cambria" panose="02040503050406030204" pitchFamily="18" charset="0"/>
              </a:rPr>
              <a:t>scientific method</a:t>
            </a:r>
            <a:r>
              <a:rPr lang="en-US" altLang="en-US" sz="2400" dirty="0" smtClean="0">
                <a:latin typeface="Cambria" panose="02040503050406030204" pitchFamily="18" charset="0"/>
              </a:rPr>
              <a:t>… first two steps: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1</a:t>
            </a:r>
            <a:r>
              <a:rPr lang="en-US" altLang="en-US" sz="2400" dirty="0" smtClean="0">
                <a:latin typeface="Cambria" panose="02040503050406030204" pitchFamily="18" charset="0"/>
              </a:rPr>
              <a:t>.  Collecting information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mbria" panose="02040503050406030204" pitchFamily="18" charset="0"/>
              </a:rPr>
              <a:t>2</a:t>
            </a:r>
            <a:r>
              <a:rPr lang="en-US" altLang="en-US" sz="2400" dirty="0" smtClean="0">
                <a:latin typeface="Cambria" panose="02040503050406030204" pitchFamily="18" charset="0"/>
              </a:rPr>
              <a:t>.  Develop a hypothesis or possible explanation</a:t>
            </a:r>
          </a:p>
        </p:txBody>
      </p:sp>
      <p:pic>
        <p:nvPicPr>
          <p:cNvPr id="15364" name="Picture 5" descr="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524000"/>
            <a:ext cx="22526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906324" cy="3134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ASSIGNMENT: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828800"/>
            <a:ext cx="7290055" cy="402336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Use page 191-193 of the text book to identify </a:t>
            </a:r>
            <a:r>
              <a:rPr lang="en-US" altLang="en-US" sz="2800" dirty="0" smtClean="0">
                <a:latin typeface="Cambria" panose="02040503050406030204" pitchFamily="18" charset="0"/>
              </a:rPr>
              <a:t>three major contributions of the ancient Greeks in each of the following fields and explain their importance. How have these contributions affected our lives today</a:t>
            </a:r>
            <a:r>
              <a:rPr lang="en-US" altLang="en-US" sz="2800" dirty="0" smtClean="0">
                <a:latin typeface="Cambria" panose="02040503050406030204" pitchFamily="18" charset="0"/>
              </a:rPr>
              <a:t>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Cambria" panose="02040503050406030204" pitchFamily="18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mbria" panose="02040503050406030204" pitchFamily="18" charset="0"/>
              </a:rPr>
              <a:t>MEDICINE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mbria" panose="02040503050406030204" pitchFamily="18" charset="0"/>
              </a:rPr>
              <a:t>MATHEMATICS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mbria" panose="02040503050406030204" pitchFamily="18" charset="0"/>
              </a:rPr>
              <a:t>ASTRONOMY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Cambria" panose="02040503050406030204" pitchFamily="18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mbria" panose="02040503050406030204" pitchFamily="18" charset="0"/>
              </a:rPr>
              <a:t>It would be wise to compare these contributions to the Egyptian contributions of similar fields.</a:t>
            </a:r>
            <a:endParaRPr lang="en-US" altLang="en-US" sz="1600" dirty="0" smtClean="0">
              <a:latin typeface="Cambria" panose="02040503050406030204" pitchFamily="18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 sz="16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 smtClean="0"/>
              <a:t>Literature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177404" cy="45630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mbria" panose="02040503050406030204" pitchFamily="18" charset="0"/>
              </a:rPr>
              <a:t>No single writer had a greater influence than </a:t>
            </a:r>
            <a:r>
              <a:rPr lang="en-US" altLang="en-US" sz="3200" dirty="0" smtClean="0">
                <a:latin typeface="Cambria" panose="02040503050406030204" pitchFamily="18" charset="0"/>
              </a:rPr>
              <a:t>Homer. </a:t>
            </a:r>
            <a:endParaRPr lang="en-US" altLang="en-US" sz="32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mbria" panose="02040503050406030204" pitchFamily="18" charset="0"/>
              </a:rPr>
              <a:t>His epic poems </a:t>
            </a:r>
            <a:r>
              <a:rPr lang="en-US" altLang="en-US" sz="3200" b="1" dirty="0" smtClean="0">
                <a:latin typeface="Cambria" panose="02040503050406030204" pitchFamily="18" charset="0"/>
              </a:rPr>
              <a:t>The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b="1" dirty="0" smtClean="0">
                <a:latin typeface="Cambria" panose="02040503050406030204" pitchFamily="18" charset="0"/>
              </a:rPr>
              <a:t>Odyssey</a:t>
            </a:r>
            <a:r>
              <a:rPr lang="en-US" altLang="en-US" sz="3200" dirty="0" smtClean="0">
                <a:latin typeface="Cambria" panose="02040503050406030204" pitchFamily="18" charset="0"/>
              </a:rPr>
              <a:t> and </a:t>
            </a:r>
            <a:r>
              <a:rPr lang="en-US" altLang="en-US" sz="3200" b="1" dirty="0" smtClean="0">
                <a:latin typeface="Cambria" panose="02040503050406030204" pitchFamily="18" charset="0"/>
              </a:rPr>
              <a:t>The </a:t>
            </a:r>
            <a:r>
              <a:rPr lang="en-US" altLang="en-US" sz="3200" b="1" dirty="0" smtClean="0">
                <a:latin typeface="Cambria" panose="02040503050406030204" pitchFamily="18" charset="0"/>
              </a:rPr>
              <a:t>Iliad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dirty="0" smtClean="0">
                <a:latin typeface="Cambria" panose="02040503050406030204" pitchFamily="18" charset="0"/>
              </a:rPr>
              <a:t>helped create a national literature and became part of every Greek boy’s education.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mbria" panose="02040503050406030204" pitchFamily="18" charset="0"/>
              </a:rPr>
              <a:t>A </a:t>
            </a:r>
            <a:r>
              <a:rPr lang="en-US" altLang="en-US" sz="3200" dirty="0" smtClean="0">
                <a:latin typeface="Cambria" panose="02040503050406030204" pitchFamily="18" charset="0"/>
              </a:rPr>
              <a:t>unifying force in Greek culture.</a:t>
            </a:r>
          </a:p>
        </p:txBody>
      </p:sp>
      <p:pic>
        <p:nvPicPr>
          <p:cNvPr id="4100" name="Picture 5" descr="Homer_British_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4" y="1828800"/>
            <a:ext cx="3242696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990600"/>
            <a:ext cx="7290055" cy="5318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Cambria" panose="02040503050406030204" pitchFamily="18" charset="0"/>
              </a:rPr>
              <a:t>Types of literature included:</a:t>
            </a:r>
          </a:p>
          <a:p>
            <a:pPr lvl="1" eaLnBrk="1" hangingPunct="1"/>
            <a:r>
              <a:rPr lang="en-US" altLang="en-US" sz="2800" u="sng" dirty="0" smtClean="0">
                <a:latin typeface="Cambria" panose="02040503050406030204" pitchFamily="18" charset="0"/>
              </a:rPr>
              <a:t>EPICS</a:t>
            </a:r>
            <a:r>
              <a:rPr lang="en-US" altLang="en-US" sz="2800" dirty="0" smtClean="0">
                <a:latin typeface="Cambria" panose="02040503050406030204" pitchFamily="18" charset="0"/>
              </a:rPr>
              <a:t>: long poems telling stories of heroic deeds that often affected the fate of an entire city or people. </a:t>
            </a:r>
          </a:p>
          <a:p>
            <a:pPr lvl="1" eaLnBrk="1" hangingPunct="1"/>
            <a:r>
              <a:rPr lang="en-US" altLang="en-US" sz="2800" u="sng" dirty="0" smtClean="0">
                <a:latin typeface="Cambria" panose="02040503050406030204" pitchFamily="18" charset="0"/>
              </a:rPr>
              <a:t>FABLES</a:t>
            </a:r>
            <a:r>
              <a:rPr lang="en-US" altLang="en-US" sz="2800" dirty="0" smtClean="0">
                <a:latin typeface="Cambria" panose="02040503050406030204" pitchFamily="18" charset="0"/>
              </a:rPr>
              <a:t>: </a:t>
            </a:r>
            <a:r>
              <a:rPr lang="en-US" altLang="en-US" sz="2800" dirty="0" smtClean="0">
                <a:latin typeface="Cambria" panose="02040503050406030204" pitchFamily="18" charset="0"/>
              </a:rPr>
              <a:t>Short, </a:t>
            </a:r>
            <a:r>
              <a:rPr lang="en-US" altLang="en-US" sz="2800" dirty="0" smtClean="0">
                <a:latin typeface="Cambria" panose="02040503050406030204" pitchFamily="18" charset="0"/>
              </a:rPr>
              <a:t>concise tales that use animal characters to convey a moral message. </a:t>
            </a:r>
          </a:p>
        </p:txBody>
      </p:sp>
      <p:pic>
        <p:nvPicPr>
          <p:cNvPr id="5124" name="Picture 5" descr="achillesambrosianili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6" y="3810000"/>
            <a:ext cx="443908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 smtClean="0"/>
              <a:t>Philosophy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8097" y="1828800"/>
            <a:ext cx="4870704" cy="44805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latin typeface="Cambria" panose="02040503050406030204" pitchFamily="18" charset="0"/>
              </a:rPr>
              <a:t>WHAT IS PHILOSOPHY??</a:t>
            </a:r>
          </a:p>
          <a:p>
            <a:pPr lvl="1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Most debates deal with questions of personal conduct and morality.</a:t>
            </a:r>
          </a:p>
          <a:p>
            <a:pPr lvl="1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Philosophy is the quest for knowledge.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 smtClean="0">
              <a:latin typeface="Cambria" panose="02040503050406030204" pitchFamily="18" charset="0"/>
            </a:endParaRPr>
          </a:p>
        </p:txBody>
      </p:sp>
      <p:pic>
        <p:nvPicPr>
          <p:cNvPr id="6150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5" y="2084832"/>
            <a:ext cx="30670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u="sng" smtClean="0"/>
              <a:t/>
            </a:r>
            <a:br>
              <a:rPr lang="en-US" altLang="en-US" sz="4000" b="1" u="sng" smtClean="0"/>
            </a:br>
            <a:r>
              <a:rPr lang="en-US" altLang="en-US" sz="4000" b="1" u="sng" smtClean="0"/>
              <a:t/>
            </a:r>
            <a:br>
              <a:rPr lang="en-US" altLang="en-US" sz="4000" b="1" u="sng" smtClean="0"/>
            </a:br>
            <a:r>
              <a:rPr lang="en-US" altLang="en-US" sz="4000" b="1" u="sng" smtClean="0"/>
              <a:t/>
            </a:r>
            <a:br>
              <a:rPr lang="en-US" altLang="en-US" sz="4000" b="1" u="sng" smtClean="0"/>
            </a:br>
            <a:r>
              <a:rPr lang="en-US" altLang="en-US" sz="4000" b="1" smtClean="0"/>
              <a:t>Typical Philosophical questions:</a:t>
            </a:r>
            <a:br>
              <a:rPr lang="en-US" altLang="en-US" sz="4000" b="1" smtClean="0"/>
            </a:br>
            <a:endParaRPr lang="en-US" alt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can people find happiness?</a:t>
            </a:r>
          </a:p>
          <a:p>
            <a:pPr eaLnBrk="1" hangingPunct="1"/>
            <a:r>
              <a:rPr lang="en-US" altLang="en-US" smtClean="0"/>
              <a:t>What makes some actions good and some actions bad?</a:t>
            </a:r>
          </a:p>
          <a:p>
            <a:pPr eaLnBrk="1" hangingPunct="1"/>
            <a:r>
              <a:rPr lang="en-US" altLang="en-US" smtClean="0"/>
              <a:t>Is it better to obey the rules of society or follow one’s own judgement?</a:t>
            </a:r>
          </a:p>
          <a:p>
            <a:pPr eaLnBrk="1" hangingPunct="1"/>
            <a:r>
              <a:rPr lang="en-US" altLang="en-US" smtClean="0"/>
              <a:t>How can we be certain of what we know?</a:t>
            </a:r>
          </a:p>
        </p:txBody>
      </p:sp>
      <p:pic>
        <p:nvPicPr>
          <p:cNvPr id="7172" name="Picture 4" descr="MCj03841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28800"/>
            <a:ext cx="89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Cj03841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89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MCj03841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6400"/>
            <a:ext cx="89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SOCRATES (470 BCE-399 BCE)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6096000" cy="43021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Questioned most of the ideas generally accepted during his lifetime.</a:t>
            </a:r>
          </a:p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Devoted himself to finding someone who knew more than he did.</a:t>
            </a:r>
          </a:p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Used the “Question- Answer” method which became known as </a:t>
            </a:r>
            <a:r>
              <a:rPr lang="en-US" altLang="en-US" sz="2800" b="1" i="1" dirty="0" smtClean="0">
                <a:latin typeface="Cambria" panose="02040503050406030204" pitchFamily="18" charset="0"/>
              </a:rPr>
              <a:t>THE SOCRATIC </a:t>
            </a:r>
            <a:r>
              <a:rPr lang="en-US" altLang="en-US" sz="2800" b="1" i="1" dirty="0" smtClean="0">
                <a:latin typeface="Cambria" panose="02040503050406030204" pitchFamily="18" charset="0"/>
              </a:rPr>
              <a:t>APPROACH.</a:t>
            </a:r>
            <a:endParaRPr lang="en-US" altLang="en-US" sz="2800" b="1" i="1" dirty="0" smtClean="0">
              <a:latin typeface="Cambria" panose="02040503050406030204" pitchFamily="18" charset="0"/>
            </a:endParaRPr>
          </a:p>
        </p:txBody>
      </p:sp>
      <p:pic>
        <p:nvPicPr>
          <p:cNvPr id="8196" name="Picture 5" descr="socrate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3733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THE SOCRATIC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6171" y="1905000"/>
            <a:ext cx="7613904" cy="402336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He would pose a question and the student would answer.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Socrates would then use his logic to expose flaws in the answer.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This helped students to sharpen their thinking and sharpen their reasoning skills.</a:t>
            </a:r>
          </a:p>
        </p:txBody>
      </p:sp>
      <p:pic>
        <p:nvPicPr>
          <p:cNvPr id="9220" name="Picture 4" descr="Philoso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73613"/>
            <a:ext cx="30480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81600" cy="4759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One of his central concerns was moral </a:t>
            </a:r>
            <a:r>
              <a:rPr lang="en-US" altLang="en-US" sz="2800" dirty="0" smtClean="0">
                <a:latin typeface="Cambria" panose="02040503050406030204" pitchFamily="18" charset="0"/>
              </a:rPr>
              <a:t>behavior. </a:t>
            </a:r>
            <a:endParaRPr lang="en-US" altLang="en-US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He cast doubt on stories about Gods and Goddesses.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mbria" panose="02040503050406030204" pitchFamily="18" charset="0"/>
              </a:rPr>
              <a:t>People saw him as destructive for criticizing so many accepted </a:t>
            </a:r>
            <a:r>
              <a:rPr lang="en-US" altLang="en-US" sz="2800" dirty="0" smtClean="0">
                <a:latin typeface="Cambria" panose="02040503050406030204" pitchFamily="18" charset="0"/>
              </a:rPr>
              <a:t>beliefs and questioned </a:t>
            </a:r>
            <a:r>
              <a:rPr lang="en-US" altLang="en-US" sz="2800" dirty="0" smtClean="0">
                <a:latin typeface="Cambria" panose="02040503050406030204" pitchFamily="18" charset="0"/>
              </a:rPr>
              <a:t>his loyalty to the state.</a:t>
            </a:r>
          </a:p>
        </p:txBody>
      </p:sp>
      <p:pic>
        <p:nvPicPr>
          <p:cNvPr id="10244" name="Picture 7" descr="socrates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435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7290055" cy="4709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Government charged him with ATHEISM- sentenced to death, he chose poison and drank hemlock.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>
              <a:latin typeface="Cambria" panose="02040503050406030204" pitchFamily="18" charset="0"/>
            </a:endParaRPr>
          </a:p>
        </p:txBody>
      </p:sp>
      <p:pic>
        <p:nvPicPr>
          <p:cNvPr id="11268" name="Picture 8" descr="socr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27" y="2514600"/>
            <a:ext cx="6019800" cy="39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3062</TotalTime>
  <Words>575</Words>
  <Application>Microsoft Office PowerPoint</Application>
  <PresentationFormat>On-screen Show (4:3)</PresentationFormat>
  <Paragraphs>65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Rockwell</vt:lpstr>
      <vt:lpstr>Arial</vt:lpstr>
      <vt:lpstr>Wingdings</vt:lpstr>
      <vt:lpstr>Calibri</vt:lpstr>
      <vt:lpstr>Integral</vt:lpstr>
      <vt:lpstr>Greece Society and Culture</vt:lpstr>
      <vt:lpstr>Literature</vt:lpstr>
      <vt:lpstr>PowerPoint Presentation</vt:lpstr>
      <vt:lpstr>Philosophy</vt:lpstr>
      <vt:lpstr>   Typical Philosophical questions: </vt:lpstr>
      <vt:lpstr>SOCRATES (470 BCE-399 BCE) </vt:lpstr>
      <vt:lpstr>THE SOCRATIC APPROACH</vt:lpstr>
      <vt:lpstr>PowerPoint Presentation</vt:lpstr>
      <vt:lpstr>PowerPoint Presentation</vt:lpstr>
      <vt:lpstr>Video on Socrates</vt:lpstr>
      <vt:lpstr>PLATO (427 BCE – 347 BCE)</vt:lpstr>
      <vt:lpstr>PowerPoint Presentation</vt:lpstr>
      <vt:lpstr>ARISTOTLE (384 BCE- 323 BCE) </vt:lpstr>
      <vt:lpstr>PowerPoint Presentation</vt:lpstr>
      <vt:lpstr>ASSIGNMENT:</vt:lpstr>
    </vt:vector>
  </TitlesOfParts>
  <Company>nbdoe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 Society and Culture</dc:title>
  <dc:creator>nbdoe</dc:creator>
  <cp:lastModifiedBy>Champion, Andrew    (ASD-W)</cp:lastModifiedBy>
  <cp:revision>10</cp:revision>
  <dcterms:created xsi:type="dcterms:W3CDTF">2009-11-22T14:56:38Z</dcterms:created>
  <dcterms:modified xsi:type="dcterms:W3CDTF">2017-04-23T23:32:14Z</dcterms:modified>
</cp:coreProperties>
</file>