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3" r:id="rId14"/>
    <p:sldId id="268" r:id="rId15"/>
    <p:sldId id="269" r:id="rId16"/>
    <p:sldId id="271" r:id="rId17"/>
    <p:sldId id="270" r:id="rId18"/>
    <p:sldId id="2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102" y="-4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4225C97-BD6B-458B-A533-AAEFBA2D15E1}" type="datetimeFigureOut">
              <a:rPr lang="en-US" smtClean="0"/>
              <a:t>5/20/2014</a:t>
            </a:fld>
            <a:endParaRPr lang="en-US"/>
          </a:p>
        </p:txBody>
      </p:sp>
      <p:sp>
        <p:nvSpPr>
          <p:cNvPr id="8" name="Slide Number Placeholder 7"/>
          <p:cNvSpPr>
            <a:spLocks noGrp="1"/>
          </p:cNvSpPr>
          <p:nvPr>
            <p:ph type="sldNum" sz="quarter" idx="11"/>
          </p:nvPr>
        </p:nvSpPr>
        <p:spPr/>
        <p:txBody>
          <a:bodyPr/>
          <a:lstStyle/>
          <a:p>
            <a:fld id="{94F09D9A-34CA-46C0-AC7D-585AE1F06B2A}"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225C97-BD6B-458B-A533-AAEFBA2D15E1}" type="datetimeFigureOut">
              <a:rPr lang="en-US" smtClean="0"/>
              <a:t>5/20/2014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F09D9A-34CA-46C0-AC7D-585AE1F06B2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225C97-BD6B-458B-A533-AAEFBA2D15E1}" type="datetimeFigureOut">
              <a:rPr lang="en-US" smtClean="0"/>
              <a:t>5/20/2014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F09D9A-34CA-46C0-AC7D-585AE1F06B2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225C97-BD6B-458B-A533-AAEFBA2D15E1}" type="datetimeFigureOut">
              <a:rPr lang="en-US" smtClean="0"/>
              <a:t>5/20/2014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F09D9A-34CA-46C0-AC7D-585AE1F06B2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225C97-BD6B-458B-A533-AAEFBA2D15E1}" type="datetimeFigureOut">
              <a:rPr lang="en-US" smtClean="0"/>
              <a:t>5/20/2014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F09D9A-34CA-46C0-AC7D-585AE1F06B2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4225C97-BD6B-458B-A533-AAEFBA2D15E1}" type="datetimeFigureOut">
              <a:rPr lang="en-US" smtClean="0"/>
              <a:t>5/20/2014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F09D9A-34CA-46C0-AC7D-585AE1F06B2A}" type="slidenum">
              <a:rPr lang="en-US" smtClean="0"/>
              <a:t>‹#›</a:t>
            </a:fld>
            <a:endParaRPr lang="en-US"/>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4225C97-BD6B-458B-A533-AAEFBA2D15E1}" type="datetimeFigureOut">
              <a:rPr lang="en-US" smtClean="0"/>
              <a:t>5/20/2014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F09D9A-34CA-46C0-AC7D-585AE1F06B2A}" type="slidenum">
              <a:rPr lang="en-US" smtClean="0"/>
              <a:t>‹#›</a:t>
            </a:fld>
            <a:endParaRPr lang="en-US"/>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225C97-BD6B-458B-A533-AAEFBA2D15E1}" type="datetimeFigureOut">
              <a:rPr lang="en-US" smtClean="0"/>
              <a:t>5/20/2014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F09D9A-34CA-46C0-AC7D-585AE1F06B2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225C97-BD6B-458B-A533-AAEFBA2D15E1}" type="datetimeFigureOut">
              <a:rPr lang="en-US" smtClean="0"/>
              <a:t>5/20/2014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F09D9A-34CA-46C0-AC7D-585AE1F06B2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225C97-BD6B-458B-A533-AAEFBA2D15E1}" type="datetimeFigureOut">
              <a:rPr lang="en-US" smtClean="0"/>
              <a:t>5/20/2014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F09D9A-34CA-46C0-AC7D-585AE1F06B2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225C97-BD6B-458B-A533-AAEFBA2D15E1}" type="datetimeFigureOut">
              <a:rPr lang="en-US" smtClean="0"/>
              <a:t>5/20/2014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F09D9A-34CA-46C0-AC7D-585AE1F06B2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E4225C97-BD6B-458B-A533-AAEFBA2D15E1}" type="datetimeFigureOut">
              <a:rPr lang="en-US" smtClean="0"/>
              <a:t>5/20/2014</a:t>
            </a:fld>
            <a:endParaRPr lang="en-US"/>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94F09D9A-34CA-46C0-AC7D-585AE1F06B2A}" type="slidenum">
              <a:rPr lang="en-US" smtClean="0"/>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tYLwGmUO6zU"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Objects Beyond our Solar System</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224114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315200" cy="1154097"/>
          </a:xfrm>
        </p:spPr>
        <p:txBody>
          <a:bodyPr/>
          <a:lstStyle/>
          <a:p>
            <a:r>
              <a:rPr lang="en-US" dirty="0" smtClean="0"/>
              <a:t>White Dwarfs</a:t>
            </a:r>
            <a:endParaRPr lang="en-US" dirty="0"/>
          </a:p>
        </p:txBody>
      </p:sp>
      <p:sp>
        <p:nvSpPr>
          <p:cNvPr id="3" name="Content Placeholder 2"/>
          <p:cNvSpPr>
            <a:spLocks noGrp="1"/>
          </p:cNvSpPr>
          <p:nvPr>
            <p:ph idx="1"/>
          </p:nvPr>
        </p:nvSpPr>
        <p:spPr>
          <a:xfrm>
            <a:off x="914400" y="1600201"/>
            <a:ext cx="7315200" cy="4709160"/>
          </a:xfrm>
        </p:spPr>
        <p:txBody>
          <a:bodyPr>
            <a:normAutofit/>
          </a:bodyPr>
          <a:lstStyle/>
          <a:p>
            <a:r>
              <a:rPr lang="en-US" sz="2400" dirty="0" smtClean="0"/>
              <a:t>Red giants, the dying stars that are about the size of our sun, eventually start to shrink and the out layer starts to drift away into space.  The husk that is left behind is now called a white dwarf.  </a:t>
            </a:r>
          </a:p>
          <a:p>
            <a:r>
              <a:rPr lang="en-US" sz="2400" dirty="0" smtClean="0"/>
              <a:t>This dying star  actually burns hotter than the sun but will slowly get cooler and cooler until it becomes a black dwarf…this has yet to happen as it is estimated to take longer than the known age of the universe, 13.8 billion years.</a:t>
            </a:r>
            <a:endParaRPr lang="en-US" sz="2400" dirty="0"/>
          </a:p>
        </p:txBody>
      </p:sp>
    </p:spTree>
    <p:extLst>
      <p:ext uri="{BB962C8B-B14F-4D97-AF65-F5344CB8AC3E}">
        <p14:creationId xmlns:p14="http://schemas.microsoft.com/office/powerpoint/2010/main" val="36424408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315200" cy="1154097"/>
          </a:xfrm>
        </p:spPr>
        <p:txBody>
          <a:bodyPr/>
          <a:lstStyle/>
          <a:p>
            <a:r>
              <a:rPr lang="en-US" dirty="0" smtClean="0"/>
              <a:t>Supernova</a:t>
            </a:r>
            <a:endParaRPr lang="en-US" dirty="0"/>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828800"/>
            <a:ext cx="60960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25383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315200" cy="1154097"/>
          </a:xfrm>
        </p:spPr>
        <p:txBody>
          <a:bodyPr/>
          <a:lstStyle/>
          <a:p>
            <a:r>
              <a:rPr lang="en-US" dirty="0" smtClean="0"/>
              <a:t>Supernova</a:t>
            </a:r>
            <a:endParaRPr lang="en-US" dirty="0"/>
          </a:p>
        </p:txBody>
      </p:sp>
      <p:sp>
        <p:nvSpPr>
          <p:cNvPr id="3" name="Content Placeholder 2"/>
          <p:cNvSpPr>
            <a:spLocks noGrp="1"/>
          </p:cNvSpPr>
          <p:nvPr>
            <p:ph idx="1"/>
          </p:nvPr>
        </p:nvSpPr>
        <p:spPr>
          <a:xfrm>
            <a:off x="914400" y="1676400"/>
            <a:ext cx="7315200" cy="3539527"/>
          </a:xfrm>
        </p:spPr>
        <p:txBody>
          <a:bodyPr>
            <a:noAutofit/>
          </a:bodyPr>
          <a:lstStyle/>
          <a:p>
            <a:r>
              <a:rPr lang="en-US" sz="2400" dirty="0" smtClean="0"/>
              <a:t>A supernova is an enormous explosion that occurs at the end of a large star’s life.</a:t>
            </a:r>
          </a:p>
          <a:p>
            <a:r>
              <a:rPr lang="en-US" sz="2400" dirty="0" smtClean="0"/>
              <a:t>As a star runs out of fuel its core collapses inward due to the lack of pressure.  This core now becomes a neutron star or a black hole.</a:t>
            </a:r>
          </a:p>
          <a:p>
            <a:r>
              <a:rPr lang="en-US" sz="2400" dirty="0" smtClean="0"/>
              <a:t>When this change occurs the shock wave created explodes outward in a rapidly expanding nebula of dust and gases.</a:t>
            </a:r>
          </a:p>
          <a:p>
            <a:r>
              <a:rPr lang="en-US" sz="2400" dirty="0" smtClean="0"/>
              <a:t>Supernovas are very rare events but can be very dramatic as indicated by historical records in China and India in 1054 where the explosion could be seen during the daytime and it lasted for around </a:t>
            </a:r>
            <a:r>
              <a:rPr lang="en-US" sz="2400" u="sng" dirty="0" smtClean="0"/>
              <a:t>21 months</a:t>
            </a:r>
            <a:r>
              <a:rPr lang="en-US" sz="2400" dirty="0" smtClean="0"/>
              <a:t>.</a:t>
            </a:r>
            <a:endParaRPr lang="en-US" sz="2400" dirty="0"/>
          </a:p>
        </p:txBody>
      </p:sp>
    </p:spTree>
    <p:extLst>
      <p:ext uri="{BB962C8B-B14F-4D97-AF65-F5344CB8AC3E}">
        <p14:creationId xmlns:p14="http://schemas.microsoft.com/office/powerpoint/2010/main" val="37269138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7827"/>
            <a:ext cx="7315200" cy="815174"/>
          </a:xfrm>
        </p:spPr>
        <p:txBody>
          <a:bodyPr/>
          <a:lstStyle/>
          <a:p>
            <a:r>
              <a:rPr lang="en-US" dirty="0" smtClean="0"/>
              <a:t>1987a</a:t>
            </a:r>
            <a:endParaRPr lang="en-US" dirty="0"/>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914400"/>
            <a:ext cx="5419725" cy="541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23192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68636"/>
            <a:ext cx="7315200" cy="3539527"/>
          </a:xfrm>
        </p:spPr>
        <p:txBody>
          <a:bodyPr>
            <a:normAutofit/>
          </a:bodyPr>
          <a:lstStyle/>
          <a:p>
            <a:r>
              <a:rPr lang="en-US" sz="2400" dirty="0" smtClean="0"/>
              <a:t>This famous supernova gave birth to the Crab Nebula, which can be seen in the constellation Taurus.  Since the creation of the telescope only one supernova has been witnessed, in </a:t>
            </a:r>
            <a:r>
              <a:rPr lang="en-US" sz="2400" dirty="0" smtClean="0">
                <a:hlinkClick r:id="rId2"/>
              </a:rPr>
              <a:t>1987</a:t>
            </a:r>
            <a:r>
              <a:rPr lang="en-US" sz="2400" dirty="0" smtClean="0"/>
              <a:t> by a Canadian, Ian Shelton.</a:t>
            </a:r>
            <a:endParaRPr lang="en-US" sz="24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438400"/>
            <a:ext cx="5715000" cy="427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54055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315200" cy="1154097"/>
          </a:xfrm>
        </p:spPr>
        <p:txBody>
          <a:bodyPr/>
          <a:lstStyle/>
          <a:p>
            <a:r>
              <a:rPr lang="en-US" dirty="0" smtClean="0"/>
              <a:t>Neutron Stars</a:t>
            </a:r>
            <a:endParaRPr lang="en-US" dirty="0"/>
          </a:p>
        </p:txBody>
      </p:sp>
      <p:sp>
        <p:nvSpPr>
          <p:cNvPr id="3" name="Content Placeholder 2"/>
          <p:cNvSpPr>
            <a:spLocks noGrp="1"/>
          </p:cNvSpPr>
          <p:nvPr>
            <p:ph idx="1"/>
          </p:nvPr>
        </p:nvSpPr>
        <p:spPr>
          <a:xfrm>
            <a:off x="838200" y="1752600"/>
            <a:ext cx="7315200" cy="4343400"/>
          </a:xfrm>
        </p:spPr>
        <p:txBody>
          <a:bodyPr>
            <a:normAutofit lnSpcReduction="10000"/>
          </a:bodyPr>
          <a:lstStyle/>
          <a:p>
            <a:r>
              <a:rPr lang="en-US" sz="2400" dirty="0" smtClean="0"/>
              <a:t>Neutron stars are the ultra dense cores left behind when a large sun comes to the end of its life and explodes.  The outside of the star is blown outward but the core that is left behind collapses in on itself and creates an incredibly dense mass of material.</a:t>
            </a:r>
          </a:p>
          <a:p>
            <a:r>
              <a:rPr lang="en-US" sz="2400" dirty="0" smtClean="0"/>
              <a:t>The core of a neutron star is so dense that one cupful of it would have a mass of millions of kilograms. </a:t>
            </a:r>
          </a:p>
          <a:p>
            <a:r>
              <a:rPr lang="en-US" sz="2400" dirty="0" smtClean="0"/>
              <a:t>These stars are very small, just a few km across but they still have a mass that is as great as the sun.</a:t>
            </a:r>
          </a:p>
          <a:p>
            <a:r>
              <a:rPr lang="en-US" sz="2400" dirty="0" smtClean="0"/>
              <a:t>The gravity of these stars are incredible; if you dropped a marshmallow onto the surface of a neutron star it would have as much energy as a nuclear bomb!</a:t>
            </a:r>
            <a:endParaRPr lang="en-US" sz="2400" dirty="0"/>
          </a:p>
        </p:txBody>
      </p:sp>
    </p:spTree>
    <p:extLst>
      <p:ext uri="{BB962C8B-B14F-4D97-AF65-F5344CB8AC3E}">
        <p14:creationId xmlns:p14="http://schemas.microsoft.com/office/powerpoint/2010/main" val="20425942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7315200" cy="1154097"/>
          </a:xfrm>
        </p:spPr>
        <p:txBody>
          <a:bodyPr/>
          <a:lstStyle/>
          <a:p>
            <a:r>
              <a:rPr lang="en-US" dirty="0" smtClean="0"/>
              <a:t>Pulsars</a:t>
            </a:r>
            <a:endParaRPr lang="en-US" dirty="0"/>
          </a:p>
        </p:txBody>
      </p:sp>
      <p:sp>
        <p:nvSpPr>
          <p:cNvPr id="3" name="Content Placeholder 2"/>
          <p:cNvSpPr>
            <a:spLocks noGrp="1"/>
          </p:cNvSpPr>
          <p:nvPr>
            <p:ph idx="1"/>
          </p:nvPr>
        </p:nvSpPr>
        <p:spPr>
          <a:xfrm>
            <a:off x="685800" y="1905000"/>
            <a:ext cx="4038600" cy="3539527"/>
          </a:xfrm>
        </p:spPr>
        <p:txBody>
          <a:bodyPr>
            <a:normAutofit/>
          </a:bodyPr>
          <a:lstStyle/>
          <a:p>
            <a:r>
              <a:rPr lang="en-US" sz="2400" dirty="0" smtClean="0"/>
              <a:t>Pulsars are a type of neutron star that emit pulses of energy in the form of light and radio waves while rotating.  We know of about 400 pulsars in the universe.</a:t>
            </a:r>
            <a:endParaRPr lang="en-US" sz="2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447800"/>
            <a:ext cx="3827318"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5730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315200" cy="1154097"/>
          </a:xfrm>
        </p:spPr>
        <p:txBody>
          <a:bodyPr/>
          <a:lstStyle/>
          <a:p>
            <a:r>
              <a:rPr lang="en-US" dirty="0" smtClean="0"/>
              <a:t>Black Holes</a:t>
            </a:r>
            <a:endParaRPr lang="en-US" dirty="0"/>
          </a:p>
        </p:txBody>
      </p:sp>
      <p:sp>
        <p:nvSpPr>
          <p:cNvPr id="3" name="Content Placeholder 2"/>
          <p:cNvSpPr>
            <a:spLocks noGrp="1"/>
          </p:cNvSpPr>
          <p:nvPr>
            <p:ph idx="1"/>
          </p:nvPr>
        </p:nvSpPr>
        <p:spPr>
          <a:xfrm>
            <a:off x="914400" y="1828800"/>
            <a:ext cx="7315200" cy="3539527"/>
          </a:xfrm>
        </p:spPr>
        <p:txBody>
          <a:bodyPr>
            <a:noAutofit/>
          </a:bodyPr>
          <a:lstStyle/>
          <a:p>
            <a:r>
              <a:rPr lang="en-US" sz="2400" dirty="0" smtClean="0"/>
              <a:t>When enormous stars (30 times the size of our Sun) reaches the end it its life the resulting core is called a </a:t>
            </a:r>
            <a:r>
              <a:rPr lang="en-US" sz="2400" b="1" dirty="0" smtClean="0">
                <a:solidFill>
                  <a:schemeClr val="bg1"/>
                </a:solidFill>
              </a:rPr>
              <a:t>black hole</a:t>
            </a:r>
            <a:r>
              <a:rPr lang="en-US" sz="2400" dirty="0" smtClean="0"/>
              <a:t>. </a:t>
            </a:r>
          </a:p>
          <a:p>
            <a:r>
              <a:rPr lang="en-US" sz="2400" dirty="0" smtClean="0"/>
              <a:t>Black holes are small but the most dense things in the known universe.</a:t>
            </a:r>
          </a:p>
          <a:p>
            <a:r>
              <a:rPr lang="en-US" sz="2400" dirty="0" smtClean="0"/>
              <a:t>The gravity of a black hole is so strong that nothing can escape its pull, not even light.</a:t>
            </a:r>
          </a:p>
          <a:p>
            <a:r>
              <a:rPr lang="en-US" sz="2400" dirty="0" smtClean="0"/>
              <a:t>It’s deceiving to think of a black hole as a hole as it may make you think there is nothing there but actually there is a mass that is only a couple km across.</a:t>
            </a:r>
          </a:p>
          <a:p>
            <a:endParaRPr lang="en-US" sz="2400" dirty="0"/>
          </a:p>
        </p:txBody>
      </p:sp>
    </p:spTree>
    <p:extLst>
      <p:ext uri="{BB962C8B-B14F-4D97-AF65-F5344CB8AC3E}">
        <p14:creationId xmlns:p14="http://schemas.microsoft.com/office/powerpoint/2010/main" val="39690806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315200" cy="1154097"/>
          </a:xfrm>
        </p:spPr>
        <p:txBody>
          <a:bodyPr/>
          <a:lstStyle/>
          <a:p>
            <a:r>
              <a:rPr lang="en-US" dirty="0" smtClean="0"/>
              <a:t>Check your Understanding</a:t>
            </a:r>
            <a:endParaRPr lang="en-US" dirty="0"/>
          </a:p>
        </p:txBody>
      </p:sp>
      <p:sp>
        <p:nvSpPr>
          <p:cNvPr id="3" name="Content Placeholder 2"/>
          <p:cNvSpPr>
            <a:spLocks noGrp="1"/>
          </p:cNvSpPr>
          <p:nvPr>
            <p:ph idx="1"/>
          </p:nvPr>
        </p:nvSpPr>
        <p:spPr>
          <a:xfrm>
            <a:off x="914400" y="2133600"/>
            <a:ext cx="7315200" cy="3539527"/>
          </a:xfrm>
        </p:spPr>
        <p:txBody>
          <a:bodyPr>
            <a:normAutofit/>
          </a:bodyPr>
          <a:lstStyle/>
          <a:p>
            <a:r>
              <a:rPr lang="en-US" sz="2400" dirty="0" smtClean="0"/>
              <a:t>How does a star form?</a:t>
            </a:r>
          </a:p>
          <a:p>
            <a:endParaRPr lang="en-US" sz="2400" dirty="0"/>
          </a:p>
          <a:p>
            <a:r>
              <a:rPr lang="en-US" sz="2400" dirty="0" smtClean="0"/>
              <a:t>How does mass determine what happens to stars as they die?</a:t>
            </a:r>
          </a:p>
          <a:p>
            <a:endParaRPr lang="en-US" sz="2400" dirty="0"/>
          </a:p>
          <a:p>
            <a:r>
              <a:rPr lang="en-US" sz="2400" dirty="0" smtClean="0"/>
              <a:t>How is observing evidence of a black hole an example of indirect evidence? (use page 471 to answer this question.</a:t>
            </a:r>
            <a:endParaRPr lang="en-US" sz="2400" dirty="0"/>
          </a:p>
        </p:txBody>
      </p:sp>
    </p:spTree>
    <p:extLst>
      <p:ext uri="{BB962C8B-B14F-4D97-AF65-F5344CB8AC3E}">
        <p14:creationId xmlns:p14="http://schemas.microsoft.com/office/powerpoint/2010/main" val="42156107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315200" cy="1154097"/>
          </a:xfrm>
        </p:spPr>
        <p:txBody>
          <a:bodyPr/>
          <a:lstStyle/>
          <a:p>
            <a:r>
              <a:rPr lang="en-US" dirty="0" smtClean="0"/>
              <a:t>A Stars Life</a:t>
            </a:r>
            <a:endParaRPr lang="en-US" dirty="0"/>
          </a:p>
        </p:txBody>
      </p:sp>
      <p:sp>
        <p:nvSpPr>
          <p:cNvPr id="3" name="Content Placeholder 2"/>
          <p:cNvSpPr>
            <a:spLocks noGrp="1"/>
          </p:cNvSpPr>
          <p:nvPr>
            <p:ph idx="1"/>
          </p:nvPr>
        </p:nvSpPr>
        <p:spPr>
          <a:xfrm>
            <a:off x="914400" y="1828800"/>
            <a:ext cx="7315200" cy="3539527"/>
          </a:xfrm>
        </p:spPr>
        <p:txBody>
          <a:bodyPr>
            <a:noAutofit/>
          </a:bodyPr>
          <a:lstStyle/>
          <a:p>
            <a:r>
              <a:rPr lang="en-US" sz="2400" dirty="0" smtClean="0"/>
              <a:t>We say that stars have a “life” because they evolve and follow a predictable pattern:</a:t>
            </a:r>
          </a:p>
          <a:p>
            <a:pPr marL="514350" indent="-514350">
              <a:buFont typeface="+mj-lt"/>
              <a:buAutoNum type="arabicPeriod"/>
            </a:pPr>
            <a:r>
              <a:rPr lang="en-US" sz="2400" dirty="0" smtClean="0"/>
              <a:t>They are “born” from clouds of dust and gas.</a:t>
            </a:r>
          </a:p>
          <a:p>
            <a:pPr marL="514350" indent="-514350">
              <a:buFont typeface="+mj-lt"/>
              <a:buAutoNum type="arabicPeriod"/>
            </a:pPr>
            <a:r>
              <a:rPr lang="en-US" sz="2400" dirty="0" smtClean="0"/>
              <a:t>They develop </a:t>
            </a:r>
          </a:p>
          <a:p>
            <a:pPr marL="514350" indent="-514350">
              <a:buFont typeface="+mj-lt"/>
              <a:buAutoNum type="arabicPeriod"/>
            </a:pPr>
            <a:r>
              <a:rPr lang="en-US" sz="2400" dirty="0" smtClean="0"/>
              <a:t>They die </a:t>
            </a:r>
          </a:p>
          <a:p>
            <a:pPr marL="514350" indent="-514350">
              <a:buFont typeface="+mj-lt"/>
              <a:buAutoNum type="arabicPeriod"/>
            </a:pPr>
            <a:endParaRPr lang="en-US" sz="2400" dirty="0"/>
          </a:p>
          <a:p>
            <a:pPr marL="231775" indent="-231775"/>
            <a:r>
              <a:rPr lang="en-US" sz="2400" dirty="0" smtClean="0"/>
              <a:t>Each “life” may take billions of years, something that is very difficult for us to understand.  Keep in mind that it would take nearly 32 years to count to a billion.</a:t>
            </a:r>
            <a:endParaRPr lang="en-US" sz="2400" dirty="0"/>
          </a:p>
        </p:txBody>
      </p:sp>
    </p:spTree>
    <p:extLst>
      <p:ext uri="{BB962C8B-B14F-4D97-AF65-F5344CB8AC3E}">
        <p14:creationId xmlns:p14="http://schemas.microsoft.com/office/powerpoint/2010/main" val="9351666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25644"/>
            <a:ext cx="7315200" cy="3539527"/>
          </a:xfrm>
        </p:spPr>
        <p:txBody>
          <a:bodyPr>
            <a:normAutofit/>
          </a:bodyPr>
          <a:lstStyle/>
          <a:p>
            <a:r>
              <a:rPr lang="en-US" sz="2400" dirty="0" smtClean="0"/>
              <a:t>Using technology like the </a:t>
            </a:r>
            <a:r>
              <a:rPr lang="en-US" sz="2400" dirty="0" smtClean="0">
                <a:solidFill>
                  <a:srgbClr val="FF0000"/>
                </a:solidFill>
              </a:rPr>
              <a:t>Hubble Telescope </a:t>
            </a:r>
            <a:r>
              <a:rPr lang="en-US" sz="2400" dirty="0" smtClean="0"/>
              <a:t>scientists have been able to study and examine millions of stars at different points in their life cycle.  These stars are billions of light years away. (1 light year = 10 trillion km)</a:t>
            </a:r>
          </a:p>
          <a:p>
            <a:endParaRPr lang="en-US" sz="2400" dirty="0" smtClean="0"/>
          </a:p>
          <a:p>
            <a:r>
              <a:rPr lang="en-US" sz="2400" dirty="0" smtClean="0"/>
              <a:t>The study of these cycles have given us vast amounts of information that help develop a theory of the life of a star.</a:t>
            </a:r>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5600" y="3810000"/>
            <a:ext cx="4140200" cy="2822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77361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315200" cy="1154097"/>
          </a:xfrm>
        </p:spPr>
        <p:txBody>
          <a:bodyPr/>
          <a:lstStyle/>
          <a:p>
            <a:r>
              <a:rPr lang="en-US" dirty="0" smtClean="0"/>
              <a:t>Information to Consider</a:t>
            </a:r>
            <a:endParaRPr lang="en-US" dirty="0"/>
          </a:p>
        </p:txBody>
      </p:sp>
      <p:sp>
        <p:nvSpPr>
          <p:cNvPr id="3" name="Content Placeholder 2"/>
          <p:cNvSpPr>
            <a:spLocks noGrp="1"/>
          </p:cNvSpPr>
          <p:nvPr>
            <p:ph sz="quarter" idx="13"/>
          </p:nvPr>
        </p:nvSpPr>
        <p:spPr>
          <a:xfrm>
            <a:off x="533400" y="1600200"/>
            <a:ext cx="3566160" cy="4572000"/>
          </a:xfrm>
        </p:spPr>
        <p:txBody>
          <a:bodyPr>
            <a:normAutofit fontScale="92500"/>
          </a:bodyPr>
          <a:lstStyle/>
          <a:p>
            <a:r>
              <a:rPr lang="en-US" sz="2400" dirty="0" smtClean="0"/>
              <a:t>Keep in mind that gravity is the force that pulls objects towards each other.  The larger the object, the greater gravity it exerts and the stronger the pull.</a:t>
            </a:r>
          </a:p>
          <a:p>
            <a:r>
              <a:rPr lang="en-US" sz="2400" dirty="0" smtClean="0"/>
              <a:t>We learned about gravity when </a:t>
            </a:r>
            <a:r>
              <a:rPr lang="en-US" sz="2400" dirty="0" smtClean="0">
                <a:solidFill>
                  <a:schemeClr val="accent4">
                    <a:lumMod val="60000"/>
                    <a:lumOff val="40000"/>
                  </a:schemeClr>
                </a:solidFill>
              </a:rPr>
              <a:t>Sir Isaac Newton </a:t>
            </a:r>
            <a:r>
              <a:rPr lang="en-US" sz="2400" dirty="0" smtClean="0"/>
              <a:t>“discovered” it in 1678 when he was attempting to figure out the force that changed the direction or speed of a moving object.</a:t>
            </a:r>
          </a:p>
          <a:p>
            <a:endParaRPr lang="en-US" sz="2400" dirty="0"/>
          </a:p>
        </p:txBody>
      </p:sp>
      <p:sp>
        <p:nvSpPr>
          <p:cNvPr id="4" name="Content Placeholder 3"/>
          <p:cNvSpPr>
            <a:spLocks noGrp="1"/>
          </p:cNvSpPr>
          <p:nvPr>
            <p:ph sz="quarter" idx="14"/>
          </p:nvPr>
        </p:nvSpPr>
        <p:spPr>
          <a:xfrm>
            <a:off x="4648200" y="1676400"/>
            <a:ext cx="3962400" cy="3595687"/>
          </a:xfrm>
        </p:spPr>
        <p:txBody>
          <a:bodyPr/>
          <a:lstStyle/>
          <a:p>
            <a:r>
              <a:rPr lang="en-US" sz="2400" dirty="0"/>
              <a:t>The force of Gravity gets smaller as the distance between objects increases. </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3984" y="3048000"/>
            <a:ext cx="4680466" cy="3592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4188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457200"/>
            <a:ext cx="7315200" cy="1154097"/>
          </a:xfrm>
        </p:spPr>
        <p:txBody>
          <a:bodyPr/>
          <a:lstStyle/>
          <a:p>
            <a:r>
              <a:rPr lang="en-US" dirty="0" smtClean="0"/>
              <a:t>Nebulas</a:t>
            </a:r>
            <a:endParaRPr lang="en-US" dirty="0"/>
          </a:p>
        </p:txBody>
      </p:sp>
      <p:sp>
        <p:nvSpPr>
          <p:cNvPr id="6" name="Content Placeholder 5"/>
          <p:cNvSpPr>
            <a:spLocks noGrp="1"/>
          </p:cNvSpPr>
          <p:nvPr>
            <p:ph idx="1"/>
          </p:nvPr>
        </p:nvSpPr>
        <p:spPr>
          <a:xfrm>
            <a:off x="838200" y="1676400"/>
            <a:ext cx="7315200" cy="3539527"/>
          </a:xfrm>
        </p:spPr>
        <p:txBody>
          <a:bodyPr>
            <a:noAutofit/>
          </a:bodyPr>
          <a:lstStyle/>
          <a:p>
            <a:r>
              <a:rPr lang="en-US" sz="2400" dirty="0" smtClean="0"/>
              <a:t>Nebulas are the birth place for stars.  A </a:t>
            </a:r>
            <a:r>
              <a:rPr lang="en-US" sz="2400" dirty="0" smtClean="0">
                <a:solidFill>
                  <a:schemeClr val="accent4">
                    <a:lumMod val="60000"/>
                    <a:lumOff val="40000"/>
                  </a:schemeClr>
                </a:solidFill>
              </a:rPr>
              <a:t>nebula</a:t>
            </a:r>
            <a:r>
              <a:rPr lang="en-US" sz="2400" dirty="0" smtClean="0"/>
              <a:t> is a huge cloud of cosmic dust and gases, mainly hydrogen and helium.</a:t>
            </a:r>
          </a:p>
          <a:p>
            <a:r>
              <a:rPr lang="en-US" sz="2400" dirty="0" smtClean="0"/>
              <a:t>As mentioned before the dust and gases begin to move and become attracted to each other due to friction.  Gravity eventually kicks in and eventually the dust become clumps and then over a very long time a new star is formed.</a:t>
            </a:r>
          </a:p>
          <a:p>
            <a:r>
              <a:rPr lang="en-US" sz="2400" dirty="0" smtClean="0"/>
              <a:t>No two stars are the same just as no two planets are the same.  Each star has unique qualities and characteristics.</a:t>
            </a:r>
            <a:endParaRPr lang="en-US" sz="2400" dirty="0"/>
          </a:p>
        </p:txBody>
      </p:sp>
    </p:spTree>
    <p:extLst>
      <p:ext uri="{BB962C8B-B14F-4D97-AF65-F5344CB8AC3E}">
        <p14:creationId xmlns:p14="http://schemas.microsoft.com/office/powerpoint/2010/main" val="18837812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5000" y="533400"/>
            <a:ext cx="5791200" cy="6025981"/>
          </a:xfrm>
        </p:spPr>
      </p:pic>
    </p:spTree>
    <p:extLst>
      <p:ext uri="{BB962C8B-B14F-4D97-AF65-F5344CB8AC3E}">
        <p14:creationId xmlns:p14="http://schemas.microsoft.com/office/powerpoint/2010/main" val="18090063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772400" cy="1154097"/>
          </a:xfrm>
        </p:spPr>
        <p:txBody>
          <a:bodyPr>
            <a:normAutofit/>
          </a:bodyPr>
          <a:lstStyle/>
          <a:p>
            <a:r>
              <a:rPr lang="en-US" dirty="0" smtClean="0"/>
              <a:t>Carina Nebula – </a:t>
            </a:r>
            <a:r>
              <a:rPr lang="en-US" sz="1800" dirty="0" smtClean="0"/>
              <a:t>around 10,000 light years from Earth</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1066800"/>
            <a:ext cx="5131385" cy="5683367"/>
          </a:xfrm>
        </p:spPr>
      </p:pic>
    </p:spTree>
    <p:extLst>
      <p:ext uri="{BB962C8B-B14F-4D97-AF65-F5344CB8AC3E}">
        <p14:creationId xmlns:p14="http://schemas.microsoft.com/office/powerpoint/2010/main" val="33630704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315200" cy="1154097"/>
          </a:xfrm>
        </p:spPr>
        <p:txBody>
          <a:bodyPr/>
          <a:lstStyle/>
          <a:p>
            <a:r>
              <a:rPr lang="en-US" dirty="0" smtClean="0"/>
              <a:t>Types of Nebula</a:t>
            </a:r>
            <a:endParaRPr lang="en-US" dirty="0"/>
          </a:p>
        </p:txBody>
      </p:sp>
      <p:sp>
        <p:nvSpPr>
          <p:cNvPr id="3" name="Content Placeholder 2"/>
          <p:cNvSpPr>
            <a:spLocks noGrp="1"/>
          </p:cNvSpPr>
          <p:nvPr>
            <p:ph idx="1"/>
          </p:nvPr>
        </p:nvSpPr>
        <p:spPr>
          <a:xfrm>
            <a:off x="990600" y="1600200"/>
            <a:ext cx="7315200" cy="3539527"/>
          </a:xfrm>
        </p:spPr>
        <p:txBody>
          <a:bodyPr>
            <a:normAutofit/>
          </a:bodyPr>
          <a:lstStyle/>
          <a:p>
            <a:r>
              <a:rPr lang="en-US" sz="2400" dirty="0" smtClean="0"/>
              <a:t>There are different types of nebula, they vary depending on whether they glow brightly due to gas, they may reflect other starlight and they may even absorb light as they are so dense.  </a:t>
            </a:r>
            <a:endParaRPr lang="en-US"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429000"/>
            <a:ext cx="4857750" cy="314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248400" y="4495800"/>
            <a:ext cx="1926361" cy="369332"/>
          </a:xfrm>
          <a:prstGeom prst="rect">
            <a:avLst/>
          </a:prstGeom>
          <a:noFill/>
        </p:spPr>
        <p:txBody>
          <a:bodyPr wrap="none" rtlCol="0">
            <a:spAutoFit/>
          </a:bodyPr>
          <a:lstStyle/>
          <a:p>
            <a:r>
              <a:rPr lang="en-US" dirty="0" smtClean="0"/>
              <a:t>Horsehead Nebula</a:t>
            </a:r>
            <a:endParaRPr lang="en-US" dirty="0"/>
          </a:p>
        </p:txBody>
      </p:sp>
    </p:spTree>
    <p:extLst>
      <p:ext uri="{BB962C8B-B14F-4D97-AF65-F5344CB8AC3E}">
        <p14:creationId xmlns:p14="http://schemas.microsoft.com/office/powerpoint/2010/main" val="34385005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315200" cy="1154097"/>
          </a:xfrm>
        </p:spPr>
        <p:txBody>
          <a:bodyPr/>
          <a:lstStyle/>
          <a:p>
            <a:r>
              <a:rPr lang="en-US" dirty="0" smtClean="0"/>
              <a:t>Giants and Dwarfs</a:t>
            </a:r>
            <a:endParaRPr lang="en-US" dirty="0"/>
          </a:p>
        </p:txBody>
      </p:sp>
      <p:sp>
        <p:nvSpPr>
          <p:cNvPr id="3" name="Content Placeholder 2"/>
          <p:cNvSpPr>
            <a:spLocks noGrp="1"/>
          </p:cNvSpPr>
          <p:nvPr>
            <p:ph idx="1"/>
          </p:nvPr>
        </p:nvSpPr>
        <p:spPr>
          <a:xfrm>
            <a:off x="685800" y="1143000"/>
            <a:ext cx="7315200" cy="3539527"/>
          </a:xfrm>
        </p:spPr>
        <p:txBody>
          <a:bodyPr>
            <a:normAutofit/>
          </a:bodyPr>
          <a:lstStyle/>
          <a:p>
            <a:r>
              <a:rPr lang="en-US" sz="2400" dirty="0" smtClean="0"/>
              <a:t>When a star nears the end of its life  it runs out of hydrogen and other gasses needed to produce energy.  When this happen, the pressure holding the star together is reduced and it expands as it cools.</a:t>
            </a:r>
          </a:p>
          <a:p>
            <a:r>
              <a:rPr lang="en-US" sz="2400" dirty="0" smtClean="0"/>
              <a:t>Thus, in “old age” stars that are relatively small, like our sun, become </a:t>
            </a:r>
            <a:r>
              <a:rPr lang="en-US" sz="2400" dirty="0" smtClean="0">
                <a:solidFill>
                  <a:srgbClr val="FF0000"/>
                </a:solidFill>
              </a:rPr>
              <a:t>red giants</a:t>
            </a:r>
            <a:r>
              <a:rPr lang="en-US" sz="2400" dirty="0" smtClean="0"/>
              <a:t>. </a:t>
            </a:r>
          </a:p>
          <a:p>
            <a:r>
              <a:rPr lang="en-US" sz="2400" dirty="0" smtClean="0"/>
              <a:t>Stars that are much larger than our sun become </a:t>
            </a:r>
            <a:r>
              <a:rPr lang="en-US" sz="2400" dirty="0" smtClean="0">
                <a:solidFill>
                  <a:srgbClr val="FF0000"/>
                </a:solidFill>
              </a:rPr>
              <a:t>red supergiants</a:t>
            </a:r>
            <a:r>
              <a:rPr lang="en-US" sz="2400" dirty="0" smtClean="0"/>
              <a:t>.</a:t>
            </a:r>
          </a:p>
          <a:p>
            <a:endParaRPr lang="en-US" sz="2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962400"/>
            <a:ext cx="4171950" cy="278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18918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171</TotalTime>
  <Words>992</Words>
  <Application>Microsoft Office PowerPoint</Application>
  <PresentationFormat>On-screen Show (4:3)</PresentationFormat>
  <Paragraphs>56</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Perspective</vt:lpstr>
      <vt:lpstr>Objects Beyond our Solar System</vt:lpstr>
      <vt:lpstr>A Stars Life</vt:lpstr>
      <vt:lpstr>PowerPoint Presentation</vt:lpstr>
      <vt:lpstr>Information to Consider</vt:lpstr>
      <vt:lpstr>Nebulas</vt:lpstr>
      <vt:lpstr>PowerPoint Presentation</vt:lpstr>
      <vt:lpstr>Carina Nebula – around 10,000 light years from Earth</vt:lpstr>
      <vt:lpstr>Types of Nebula</vt:lpstr>
      <vt:lpstr>Giants and Dwarfs</vt:lpstr>
      <vt:lpstr>White Dwarfs</vt:lpstr>
      <vt:lpstr>Supernova</vt:lpstr>
      <vt:lpstr>Supernova</vt:lpstr>
      <vt:lpstr>1987a</vt:lpstr>
      <vt:lpstr>PowerPoint Presentation</vt:lpstr>
      <vt:lpstr>Neutron Stars</vt:lpstr>
      <vt:lpstr>Pulsars</vt:lpstr>
      <vt:lpstr>Black Holes</vt:lpstr>
      <vt:lpstr>Check your Understanding</vt:lpstr>
    </vt:vector>
  </TitlesOfParts>
  <Company>School District 17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Objects Beyond our Solar System</dc:title>
  <dc:creator>Champion, Andrew    (ASD-W)</dc:creator>
  <cp:lastModifiedBy>Champion, Andrew    (ASD-W)</cp:lastModifiedBy>
  <cp:revision>24</cp:revision>
  <dcterms:created xsi:type="dcterms:W3CDTF">2014-05-20T22:56:48Z</dcterms:created>
  <dcterms:modified xsi:type="dcterms:W3CDTF">2014-05-21T01:48:19Z</dcterms:modified>
</cp:coreProperties>
</file>