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257" r:id="rId3"/>
    <p:sldId id="258" r:id="rId4"/>
    <p:sldId id="259" r:id="rId5"/>
    <p:sldId id="265" r:id="rId6"/>
    <p:sldId id="274" r:id="rId7"/>
    <p:sldId id="275" r:id="rId8"/>
    <p:sldId id="266" r:id="rId9"/>
    <p:sldId id="260" r:id="rId10"/>
    <p:sldId id="268" r:id="rId11"/>
    <p:sldId id="269" r:id="rId12"/>
    <p:sldId id="270" r:id="rId13"/>
    <p:sldId id="271" r:id="rId14"/>
    <p:sldId id="261" r:id="rId15"/>
    <p:sldId id="276" r:id="rId16"/>
    <p:sldId id="277" r:id="rId17"/>
    <p:sldId id="278" r:id="rId18"/>
    <p:sldId id="279" r:id="rId19"/>
    <p:sldId id="273" r:id="rId20"/>
    <p:sldId id="280" r:id="rId21"/>
    <p:sldId id="281" r:id="rId22"/>
    <p:sldId id="272" r:id="rId23"/>
    <p:sldId id="282" r:id="rId24"/>
    <p:sldId id="287" r:id="rId25"/>
    <p:sldId id="288" r:id="rId26"/>
    <p:sldId id="289" r:id="rId27"/>
    <p:sldId id="290" r:id="rId28"/>
    <p:sldId id="286" r:id="rId29"/>
    <p:sldId id="283" r:id="rId30"/>
    <p:sldId id="284" r:id="rId31"/>
    <p:sldId id="285" r:id="rId32"/>
    <p:sldId id="291" r:id="rId33"/>
    <p:sldId id="292" r:id="rId34"/>
    <p:sldId id="293" r:id="rId35"/>
    <p:sldId id="294" r:id="rId36"/>
    <p:sldId id="295" r:id="rId37"/>
    <p:sldId id="296" r:id="rId38"/>
    <p:sldId id="323" r:id="rId39"/>
    <p:sldId id="297" r:id="rId40"/>
    <p:sldId id="298" r:id="rId41"/>
    <p:sldId id="299" r:id="rId42"/>
    <p:sldId id="300" r:id="rId43"/>
    <p:sldId id="301" r:id="rId44"/>
    <p:sldId id="302" r:id="rId45"/>
    <p:sldId id="263" r:id="rId46"/>
    <p:sldId id="303" r:id="rId47"/>
    <p:sldId id="267" r:id="rId48"/>
    <p:sldId id="304" r:id="rId49"/>
    <p:sldId id="262" r:id="rId50"/>
    <p:sldId id="305" r:id="rId51"/>
    <p:sldId id="319" r:id="rId52"/>
    <p:sldId id="320" r:id="rId53"/>
    <p:sldId id="321" r:id="rId54"/>
    <p:sldId id="264"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22"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32" autoAdjust="0"/>
    <p:restoredTop sz="81694" autoAdjust="0"/>
  </p:normalViewPr>
  <p:slideViewPr>
    <p:cSldViewPr snapToGrid="0" snapToObjects="1">
      <p:cViewPr varScale="1">
        <p:scale>
          <a:sx n="57" d="100"/>
          <a:sy n="57" d="100"/>
        </p:scale>
        <p:origin x="1392" y="72"/>
      </p:cViewPr>
      <p:guideLst>
        <p:guide orient="horz" pos="2160"/>
        <p:guide pos="2880"/>
      </p:guideLst>
    </p:cSldViewPr>
  </p:slideViewPr>
  <p:outlineViewPr>
    <p:cViewPr>
      <p:scale>
        <a:sx n="33" d="100"/>
        <a:sy n="33" d="100"/>
      </p:scale>
      <p:origin x="0" y="2168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9BCC72-BD74-B74E-BC53-E79E60AAE6A9}" type="datetimeFigureOut">
              <a:rPr lang="en-US" smtClean="0"/>
              <a:t>1/12/2018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E94AC7-784F-9B46-A9C6-029F0B6D6CA9}" type="slidenum">
              <a:rPr lang="en-US" smtClean="0"/>
              <a:t>‹#›</a:t>
            </a:fld>
            <a:endParaRPr lang="en-US"/>
          </a:p>
        </p:txBody>
      </p:sp>
    </p:spTree>
    <p:extLst>
      <p:ext uri="{BB962C8B-B14F-4D97-AF65-F5344CB8AC3E}">
        <p14:creationId xmlns:p14="http://schemas.microsoft.com/office/powerpoint/2010/main" val="2999028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1</a:t>
            </a:fld>
            <a:endParaRPr lang="en-US"/>
          </a:p>
        </p:txBody>
      </p:sp>
    </p:spTree>
    <p:extLst>
      <p:ext uri="{BB962C8B-B14F-4D97-AF65-F5344CB8AC3E}">
        <p14:creationId xmlns:p14="http://schemas.microsoft.com/office/powerpoint/2010/main" val="90895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10</a:t>
            </a:fld>
            <a:endParaRPr lang="en-US"/>
          </a:p>
        </p:txBody>
      </p:sp>
    </p:spTree>
    <p:extLst>
      <p:ext uri="{BB962C8B-B14F-4D97-AF65-F5344CB8AC3E}">
        <p14:creationId xmlns:p14="http://schemas.microsoft.com/office/powerpoint/2010/main" val="402655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11</a:t>
            </a:fld>
            <a:endParaRPr lang="en-US"/>
          </a:p>
        </p:txBody>
      </p:sp>
    </p:spTree>
    <p:extLst>
      <p:ext uri="{BB962C8B-B14F-4D97-AF65-F5344CB8AC3E}">
        <p14:creationId xmlns:p14="http://schemas.microsoft.com/office/powerpoint/2010/main" val="495814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12</a:t>
            </a:fld>
            <a:endParaRPr lang="en-US"/>
          </a:p>
        </p:txBody>
      </p:sp>
    </p:spTree>
    <p:extLst>
      <p:ext uri="{BB962C8B-B14F-4D97-AF65-F5344CB8AC3E}">
        <p14:creationId xmlns:p14="http://schemas.microsoft.com/office/powerpoint/2010/main" val="69499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In brief - Karl Adolf Eichmann (1906-1962) headed Gestapo Department IV B4 for Jewish Affairs, serving as a self proclaimed 'Jewish specialist' and was the man responsible for keeping the trains rolling from all over Europe to death camps during the Final Solution.</a:t>
            </a:r>
          </a:p>
          <a:p>
            <a:pPr defTabSz="465887">
              <a:defRPr/>
            </a:pPr>
            <a:r>
              <a:rPr lang="en-US" dirty="0" smtClean="0"/>
              <a:t>Following the surrender of Nazi Germany in May of 1945, Eichmann was arrested and confined to an American internment camp but managed to escape because his name was not yet well known. In 1950, with the help of the SS underground, he fled to Argentina and lived under the assumed name of Ricardo </a:t>
            </a:r>
            <a:r>
              <a:rPr lang="en-US" dirty="0" err="1" smtClean="0"/>
              <a:t>Klement</a:t>
            </a:r>
            <a:r>
              <a:rPr lang="en-US" dirty="0" smtClean="0"/>
              <a:t> for ten years until Israeli </a:t>
            </a:r>
            <a:r>
              <a:rPr lang="en-US" dirty="0" err="1" smtClean="0"/>
              <a:t>Mossad</a:t>
            </a:r>
            <a:r>
              <a:rPr lang="en-US" dirty="0" smtClean="0"/>
              <a:t> agents abducted him on May 11, 1960.</a:t>
            </a:r>
          </a:p>
          <a:p>
            <a:pPr defTabSz="465887">
              <a:defRPr/>
            </a:pPr>
            <a:endParaRPr lang="en-US" dirty="0" smtClean="0"/>
          </a:p>
          <a:p>
            <a:pPr defTabSz="465887">
              <a:defRPr/>
            </a:pPr>
            <a:r>
              <a:rPr lang="en-US" dirty="0" smtClean="0"/>
              <a:t>Eichmann went on trial in Jerusalem for crimes against the Jewish people, crimes against humanity and war crimes. During the four months of the trial over 100 witnesses testified against him. Eichmann took the stand and used the defense that he was just obeying orders. "Why me," he asked. "Why not the local policemen, thousands of them? They would have been shot if they had refused to round up the Jews for the death camps. Why not hang them for not wanting to be shot? Why me? Everybody killed the Jews.”</a:t>
            </a:r>
          </a:p>
          <a:p>
            <a:pPr defTabSz="465887">
              <a:defRPr/>
            </a:pPr>
            <a:r>
              <a:rPr lang="en-US" dirty="0" smtClean="0"/>
              <a:t>He was found guilty on all counts, sentenced to death and hanged at </a:t>
            </a:r>
            <a:r>
              <a:rPr lang="en-US" dirty="0" err="1" smtClean="0"/>
              <a:t>Ramleh</a:t>
            </a:r>
            <a:r>
              <a:rPr lang="en-US" dirty="0" smtClean="0"/>
              <a:t> Prison, May 31, 1962.</a:t>
            </a:r>
          </a:p>
          <a:p>
            <a:pPr defTabSz="465887">
              <a:defRPr/>
            </a:pPr>
            <a:endParaRPr lang="en-US" dirty="0" smtClean="0"/>
          </a:p>
          <a:p>
            <a:pPr defTabSz="465887">
              <a:defRPr/>
            </a:pPr>
            <a:r>
              <a:rPr lang="en-US" dirty="0" smtClean="0"/>
              <a:t>Heinrich Himmler was to become one of the most feared men in Nazi Germany and Europe once World War Two broke out. As head of the SS, he had ultimate responsibility of internal security in Nazi Germany (as was seen in the Night of the Long Knives) and was associated with helping to </a:t>
            </a:r>
            <a:r>
              <a:rPr lang="en-US" dirty="0" err="1" smtClean="0"/>
              <a:t>organise</a:t>
            </a:r>
            <a:r>
              <a:rPr lang="en-US" dirty="0" smtClean="0"/>
              <a:t> the Final Solution.</a:t>
            </a:r>
          </a:p>
        </p:txBody>
      </p:sp>
      <p:sp>
        <p:nvSpPr>
          <p:cNvPr id="4" name="Slide Number Placeholder 3"/>
          <p:cNvSpPr>
            <a:spLocks noGrp="1"/>
          </p:cNvSpPr>
          <p:nvPr>
            <p:ph type="sldNum" sz="quarter" idx="10"/>
          </p:nvPr>
        </p:nvSpPr>
        <p:spPr/>
        <p:txBody>
          <a:bodyPr/>
          <a:lstStyle/>
          <a:p>
            <a:fld id="{5DE94AC7-784F-9B46-A9C6-029F0B6D6CA9}" type="slidenum">
              <a:rPr lang="en-US" smtClean="0"/>
              <a:t>13</a:t>
            </a:fld>
            <a:endParaRPr lang="en-US"/>
          </a:p>
        </p:txBody>
      </p:sp>
    </p:spTree>
    <p:extLst>
      <p:ext uri="{BB962C8B-B14F-4D97-AF65-F5344CB8AC3E}">
        <p14:creationId xmlns:p14="http://schemas.microsoft.com/office/powerpoint/2010/main" val="984368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14</a:t>
            </a:fld>
            <a:endParaRPr lang="en-US"/>
          </a:p>
        </p:txBody>
      </p:sp>
    </p:spTree>
    <p:extLst>
      <p:ext uri="{BB962C8B-B14F-4D97-AF65-F5344CB8AC3E}">
        <p14:creationId xmlns:p14="http://schemas.microsoft.com/office/powerpoint/2010/main" val="190430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15</a:t>
            </a:fld>
            <a:endParaRPr lang="en-US"/>
          </a:p>
        </p:txBody>
      </p:sp>
    </p:spTree>
    <p:extLst>
      <p:ext uri="{BB962C8B-B14F-4D97-AF65-F5344CB8AC3E}">
        <p14:creationId xmlns:p14="http://schemas.microsoft.com/office/powerpoint/2010/main" val="1878923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16</a:t>
            </a:fld>
            <a:endParaRPr lang="en-US"/>
          </a:p>
        </p:txBody>
      </p:sp>
    </p:spTree>
    <p:extLst>
      <p:ext uri="{BB962C8B-B14F-4D97-AF65-F5344CB8AC3E}">
        <p14:creationId xmlns:p14="http://schemas.microsoft.com/office/powerpoint/2010/main" val="2961896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17</a:t>
            </a:fld>
            <a:endParaRPr lang="en-US"/>
          </a:p>
        </p:txBody>
      </p:sp>
    </p:spTree>
    <p:extLst>
      <p:ext uri="{BB962C8B-B14F-4D97-AF65-F5344CB8AC3E}">
        <p14:creationId xmlns:p14="http://schemas.microsoft.com/office/powerpoint/2010/main" val="4177153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The Jewish Question boils</a:t>
            </a:r>
            <a:r>
              <a:rPr lang="en-US" baseline="0" dirty="0" smtClean="0"/>
              <a:t> down to “What are we going to do with this minority of people who refuse to follow our customs and set themselves apart from the rest of society?”</a:t>
            </a:r>
            <a:endParaRPr lang="en-US" dirty="0"/>
          </a:p>
        </p:txBody>
      </p:sp>
      <p:sp>
        <p:nvSpPr>
          <p:cNvPr id="4" name="Slide Number Placeholder 3"/>
          <p:cNvSpPr>
            <a:spLocks noGrp="1"/>
          </p:cNvSpPr>
          <p:nvPr>
            <p:ph type="sldNum" sz="quarter" idx="10"/>
          </p:nvPr>
        </p:nvSpPr>
        <p:spPr/>
        <p:txBody>
          <a:bodyPr/>
          <a:lstStyle/>
          <a:p>
            <a:fld id="{5DE94AC7-784F-9B46-A9C6-029F0B6D6CA9}" type="slidenum">
              <a:rPr lang="en-US" smtClean="0"/>
              <a:t>18</a:t>
            </a:fld>
            <a:endParaRPr lang="en-US"/>
          </a:p>
        </p:txBody>
      </p:sp>
    </p:spTree>
    <p:extLst>
      <p:ext uri="{BB962C8B-B14F-4D97-AF65-F5344CB8AC3E}">
        <p14:creationId xmlns:p14="http://schemas.microsoft.com/office/powerpoint/2010/main" val="3952761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19</a:t>
            </a:fld>
            <a:endParaRPr lang="en-US"/>
          </a:p>
        </p:txBody>
      </p:sp>
    </p:spTree>
    <p:extLst>
      <p:ext uri="{BB962C8B-B14F-4D97-AF65-F5344CB8AC3E}">
        <p14:creationId xmlns:p14="http://schemas.microsoft.com/office/powerpoint/2010/main" val="54398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2</a:t>
            </a:fld>
            <a:endParaRPr lang="en-US"/>
          </a:p>
        </p:txBody>
      </p:sp>
    </p:spTree>
    <p:extLst>
      <p:ext uri="{BB962C8B-B14F-4D97-AF65-F5344CB8AC3E}">
        <p14:creationId xmlns:p14="http://schemas.microsoft.com/office/powerpoint/2010/main" val="3623379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20</a:t>
            </a:fld>
            <a:endParaRPr lang="en-US"/>
          </a:p>
        </p:txBody>
      </p:sp>
    </p:spTree>
    <p:extLst>
      <p:ext uri="{BB962C8B-B14F-4D97-AF65-F5344CB8AC3E}">
        <p14:creationId xmlns:p14="http://schemas.microsoft.com/office/powerpoint/2010/main" val="1145360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21</a:t>
            </a:fld>
            <a:endParaRPr lang="en-US"/>
          </a:p>
        </p:txBody>
      </p:sp>
    </p:spTree>
    <p:extLst>
      <p:ext uri="{BB962C8B-B14F-4D97-AF65-F5344CB8AC3E}">
        <p14:creationId xmlns:p14="http://schemas.microsoft.com/office/powerpoint/2010/main" val="1942668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a:latin typeface="GoudyOlSt BT" charset="0"/>
              </a:rPr>
              <a:t>May – The “St. Louis,” a ship crowded with 937 Jewish refugees, is turned away by Cuba, the USA and Canada.  It returns to Europe.  Only 240 would survive the Holocaust.  </a:t>
            </a:r>
          </a:p>
          <a:p>
            <a:pPr>
              <a:lnSpc>
                <a:spcPct val="90000"/>
              </a:lnSpc>
            </a:pPr>
            <a:endParaRPr lang="en-CA" b="1" dirty="0">
              <a:latin typeface="GoudyOlSt BT" charset="0"/>
            </a:endParaRPr>
          </a:p>
          <a:p>
            <a:endParaRPr lang="en-US" dirty="0"/>
          </a:p>
        </p:txBody>
      </p:sp>
      <p:sp>
        <p:nvSpPr>
          <p:cNvPr id="4" name="Slide Number Placeholder 3"/>
          <p:cNvSpPr>
            <a:spLocks noGrp="1"/>
          </p:cNvSpPr>
          <p:nvPr>
            <p:ph type="sldNum" sz="quarter" idx="10"/>
          </p:nvPr>
        </p:nvSpPr>
        <p:spPr/>
        <p:txBody>
          <a:bodyPr/>
          <a:lstStyle/>
          <a:p>
            <a:fld id="{5DE94AC7-784F-9B46-A9C6-029F0B6D6CA9}" type="slidenum">
              <a:rPr lang="en-US" smtClean="0"/>
              <a:t>22</a:t>
            </a:fld>
            <a:endParaRPr lang="en-US"/>
          </a:p>
        </p:txBody>
      </p:sp>
    </p:spTree>
    <p:extLst>
      <p:ext uri="{BB962C8B-B14F-4D97-AF65-F5344CB8AC3E}">
        <p14:creationId xmlns:p14="http://schemas.microsoft.com/office/powerpoint/2010/main" val="3154714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23</a:t>
            </a:fld>
            <a:endParaRPr lang="en-US"/>
          </a:p>
        </p:txBody>
      </p:sp>
    </p:spTree>
    <p:extLst>
      <p:ext uri="{BB962C8B-B14F-4D97-AF65-F5344CB8AC3E}">
        <p14:creationId xmlns:p14="http://schemas.microsoft.com/office/powerpoint/2010/main" val="4081894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24</a:t>
            </a:fld>
            <a:endParaRPr lang="en-US"/>
          </a:p>
        </p:txBody>
      </p:sp>
    </p:spTree>
    <p:extLst>
      <p:ext uri="{BB962C8B-B14F-4D97-AF65-F5344CB8AC3E}">
        <p14:creationId xmlns:p14="http://schemas.microsoft.com/office/powerpoint/2010/main" val="211421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25</a:t>
            </a:fld>
            <a:endParaRPr lang="en-US"/>
          </a:p>
        </p:txBody>
      </p:sp>
    </p:spTree>
    <p:extLst>
      <p:ext uri="{BB962C8B-B14F-4D97-AF65-F5344CB8AC3E}">
        <p14:creationId xmlns:p14="http://schemas.microsoft.com/office/powerpoint/2010/main" val="2319164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26</a:t>
            </a:fld>
            <a:endParaRPr lang="en-US"/>
          </a:p>
        </p:txBody>
      </p:sp>
    </p:spTree>
    <p:extLst>
      <p:ext uri="{BB962C8B-B14F-4D97-AF65-F5344CB8AC3E}">
        <p14:creationId xmlns:p14="http://schemas.microsoft.com/office/powerpoint/2010/main" val="2292182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27</a:t>
            </a:fld>
            <a:endParaRPr lang="en-US"/>
          </a:p>
        </p:txBody>
      </p:sp>
    </p:spTree>
    <p:extLst>
      <p:ext uri="{BB962C8B-B14F-4D97-AF65-F5344CB8AC3E}">
        <p14:creationId xmlns:p14="http://schemas.microsoft.com/office/powerpoint/2010/main" val="958624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28</a:t>
            </a:fld>
            <a:endParaRPr lang="en-US"/>
          </a:p>
        </p:txBody>
      </p:sp>
    </p:spTree>
    <p:extLst>
      <p:ext uri="{BB962C8B-B14F-4D97-AF65-F5344CB8AC3E}">
        <p14:creationId xmlns:p14="http://schemas.microsoft.com/office/powerpoint/2010/main" val="4034520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29</a:t>
            </a:fld>
            <a:endParaRPr lang="en-US"/>
          </a:p>
        </p:txBody>
      </p:sp>
    </p:spTree>
    <p:extLst>
      <p:ext uri="{BB962C8B-B14F-4D97-AF65-F5344CB8AC3E}">
        <p14:creationId xmlns:p14="http://schemas.microsoft.com/office/powerpoint/2010/main" val="90047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3</a:t>
            </a:fld>
            <a:endParaRPr lang="en-US"/>
          </a:p>
        </p:txBody>
      </p:sp>
    </p:spTree>
    <p:extLst>
      <p:ext uri="{BB962C8B-B14F-4D97-AF65-F5344CB8AC3E}">
        <p14:creationId xmlns:p14="http://schemas.microsoft.com/office/powerpoint/2010/main" val="4075902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30</a:t>
            </a:fld>
            <a:endParaRPr lang="en-US"/>
          </a:p>
        </p:txBody>
      </p:sp>
    </p:spTree>
    <p:extLst>
      <p:ext uri="{BB962C8B-B14F-4D97-AF65-F5344CB8AC3E}">
        <p14:creationId xmlns:p14="http://schemas.microsoft.com/office/powerpoint/2010/main" val="72287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31</a:t>
            </a:fld>
            <a:endParaRPr lang="en-US"/>
          </a:p>
        </p:txBody>
      </p:sp>
    </p:spTree>
    <p:extLst>
      <p:ext uri="{BB962C8B-B14F-4D97-AF65-F5344CB8AC3E}">
        <p14:creationId xmlns:p14="http://schemas.microsoft.com/office/powerpoint/2010/main" val="4089068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32</a:t>
            </a:fld>
            <a:endParaRPr lang="en-US"/>
          </a:p>
        </p:txBody>
      </p:sp>
    </p:spTree>
    <p:extLst>
      <p:ext uri="{BB962C8B-B14F-4D97-AF65-F5344CB8AC3E}">
        <p14:creationId xmlns:p14="http://schemas.microsoft.com/office/powerpoint/2010/main" val="2493686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33</a:t>
            </a:fld>
            <a:endParaRPr lang="en-US"/>
          </a:p>
        </p:txBody>
      </p:sp>
    </p:spTree>
    <p:extLst>
      <p:ext uri="{BB962C8B-B14F-4D97-AF65-F5344CB8AC3E}">
        <p14:creationId xmlns:p14="http://schemas.microsoft.com/office/powerpoint/2010/main" val="3254337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34</a:t>
            </a:fld>
            <a:endParaRPr lang="en-US"/>
          </a:p>
        </p:txBody>
      </p:sp>
    </p:spTree>
    <p:extLst>
      <p:ext uri="{BB962C8B-B14F-4D97-AF65-F5344CB8AC3E}">
        <p14:creationId xmlns:p14="http://schemas.microsoft.com/office/powerpoint/2010/main" val="3402370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35</a:t>
            </a:fld>
            <a:endParaRPr lang="en-US"/>
          </a:p>
        </p:txBody>
      </p:sp>
    </p:spTree>
    <p:extLst>
      <p:ext uri="{BB962C8B-B14F-4D97-AF65-F5344CB8AC3E}">
        <p14:creationId xmlns:p14="http://schemas.microsoft.com/office/powerpoint/2010/main" val="1628019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36</a:t>
            </a:fld>
            <a:endParaRPr lang="en-US"/>
          </a:p>
        </p:txBody>
      </p:sp>
    </p:spTree>
    <p:extLst>
      <p:ext uri="{BB962C8B-B14F-4D97-AF65-F5344CB8AC3E}">
        <p14:creationId xmlns:p14="http://schemas.microsoft.com/office/powerpoint/2010/main" val="2195849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37</a:t>
            </a:fld>
            <a:endParaRPr lang="en-US"/>
          </a:p>
        </p:txBody>
      </p:sp>
    </p:spTree>
    <p:extLst>
      <p:ext uri="{BB962C8B-B14F-4D97-AF65-F5344CB8AC3E}">
        <p14:creationId xmlns:p14="http://schemas.microsoft.com/office/powerpoint/2010/main" val="2381188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38</a:t>
            </a:fld>
            <a:endParaRPr lang="en-US"/>
          </a:p>
        </p:txBody>
      </p:sp>
    </p:spTree>
    <p:extLst>
      <p:ext uri="{BB962C8B-B14F-4D97-AF65-F5344CB8AC3E}">
        <p14:creationId xmlns:p14="http://schemas.microsoft.com/office/powerpoint/2010/main" val="1482170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39</a:t>
            </a:fld>
            <a:endParaRPr lang="en-US"/>
          </a:p>
        </p:txBody>
      </p:sp>
    </p:spTree>
    <p:extLst>
      <p:ext uri="{BB962C8B-B14F-4D97-AF65-F5344CB8AC3E}">
        <p14:creationId xmlns:p14="http://schemas.microsoft.com/office/powerpoint/2010/main" val="149217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4</a:t>
            </a:fld>
            <a:endParaRPr lang="en-US"/>
          </a:p>
        </p:txBody>
      </p:sp>
    </p:spTree>
    <p:extLst>
      <p:ext uri="{BB962C8B-B14F-4D97-AF65-F5344CB8AC3E}">
        <p14:creationId xmlns:p14="http://schemas.microsoft.com/office/powerpoint/2010/main" val="4114364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40</a:t>
            </a:fld>
            <a:endParaRPr lang="en-US"/>
          </a:p>
        </p:txBody>
      </p:sp>
    </p:spTree>
    <p:extLst>
      <p:ext uri="{BB962C8B-B14F-4D97-AF65-F5344CB8AC3E}">
        <p14:creationId xmlns:p14="http://schemas.microsoft.com/office/powerpoint/2010/main" val="8952308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Angel of Death</a:t>
            </a:r>
          </a:p>
          <a:p>
            <a:r>
              <a:rPr lang="en-US" baseline="0" dirty="0" smtClean="0"/>
              <a:t>He gassed all 750 women in one block of a camp when they found lice.</a:t>
            </a:r>
            <a:endParaRPr lang="en-US" dirty="0"/>
          </a:p>
        </p:txBody>
      </p:sp>
      <p:sp>
        <p:nvSpPr>
          <p:cNvPr id="4" name="Slide Number Placeholder 3"/>
          <p:cNvSpPr>
            <a:spLocks noGrp="1"/>
          </p:cNvSpPr>
          <p:nvPr>
            <p:ph type="sldNum" sz="quarter" idx="10"/>
          </p:nvPr>
        </p:nvSpPr>
        <p:spPr/>
        <p:txBody>
          <a:bodyPr/>
          <a:lstStyle/>
          <a:p>
            <a:fld id="{5DE94AC7-784F-9B46-A9C6-029F0B6D6CA9}" type="slidenum">
              <a:rPr lang="en-US" smtClean="0"/>
              <a:t>41</a:t>
            </a:fld>
            <a:endParaRPr lang="en-US"/>
          </a:p>
        </p:txBody>
      </p:sp>
    </p:spTree>
    <p:extLst>
      <p:ext uri="{BB962C8B-B14F-4D97-AF65-F5344CB8AC3E}">
        <p14:creationId xmlns:p14="http://schemas.microsoft.com/office/powerpoint/2010/main" val="14985958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42</a:t>
            </a:fld>
            <a:endParaRPr lang="en-US"/>
          </a:p>
        </p:txBody>
      </p:sp>
    </p:spTree>
    <p:extLst>
      <p:ext uri="{BB962C8B-B14F-4D97-AF65-F5344CB8AC3E}">
        <p14:creationId xmlns:p14="http://schemas.microsoft.com/office/powerpoint/2010/main" val="1604504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43</a:t>
            </a:fld>
            <a:endParaRPr lang="en-US"/>
          </a:p>
        </p:txBody>
      </p:sp>
    </p:spTree>
    <p:extLst>
      <p:ext uri="{BB962C8B-B14F-4D97-AF65-F5344CB8AC3E}">
        <p14:creationId xmlns:p14="http://schemas.microsoft.com/office/powerpoint/2010/main" val="3367565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44</a:t>
            </a:fld>
            <a:endParaRPr lang="en-US"/>
          </a:p>
        </p:txBody>
      </p:sp>
    </p:spTree>
    <p:extLst>
      <p:ext uri="{BB962C8B-B14F-4D97-AF65-F5344CB8AC3E}">
        <p14:creationId xmlns:p14="http://schemas.microsoft.com/office/powerpoint/2010/main" val="1338348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latin typeface="Arial" charset="0"/>
              </a:rPr>
              <a:t>One of the most famous photos taken during the Holocaust shows Jewish families arrested by Nazis during the destruction of the Warsaw Ghetto in Poland, and sent to be gassed at Treblinka extermination camp.</a:t>
            </a:r>
            <a:r>
              <a:rPr lang="en-US" dirty="0" smtClean="0">
                <a:latin typeface="Arial" charset="0"/>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5DE94AC7-784F-9B46-A9C6-029F0B6D6CA9}" type="slidenum">
              <a:rPr lang="en-US" smtClean="0"/>
              <a:t>45</a:t>
            </a:fld>
            <a:endParaRPr lang="en-US"/>
          </a:p>
        </p:txBody>
      </p:sp>
    </p:spTree>
    <p:extLst>
      <p:ext uri="{BB962C8B-B14F-4D97-AF65-F5344CB8AC3E}">
        <p14:creationId xmlns:p14="http://schemas.microsoft.com/office/powerpoint/2010/main" val="35374462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46</a:t>
            </a:fld>
            <a:endParaRPr lang="en-US"/>
          </a:p>
        </p:txBody>
      </p:sp>
    </p:spTree>
    <p:extLst>
      <p:ext uri="{BB962C8B-B14F-4D97-AF65-F5344CB8AC3E}">
        <p14:creationId xmlns:p14="http://schemas.microsoft.com/office/powerpoint/2010/main" val="1587191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47</a:t>
            </a:fld>
            <a:endParaRPr lang="en-US"/>
          </a:p>
        </p:txBody>
      </p:sp>
    </p:spTree>
    <p:extLst>
      <p:ext uri="{BB962C8B-B14F-4D97-AF65-F5344CB8AC3E}">
        <p14:creationId xmlns:p14="http://schemas.microsoft.com/office/powerpoint/2010/main" val="37254988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48</a:t>
            </a:fld>
            <a:endParaRPr lang="en-US"/>
          </a:p>
        </p:txBody>
      </p:sp>
    </p:spTree>
    <p:extLst>
      <p:ext uri="{BB962C8B-B14F-4D97-AF65-F5344CB8AC3E}">
        <p14:creationId xmlns:p14="http://schemas.microsoft.com/office/powerpoint/2010/main" val="22131541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49</a:t>
            </a:fld>
            <a:endParaRPr lang="en-US"/>
          </a:p>
        </p:txBody>
      </p:sp>
    </p:spTree>
    <p:extLst>
      <p:ext uri="{BB962C8B-B14F-4D97-AF65-F5344CB8AC3E}">
        <p14:creationId xmlns:p14="http://schemas.microsoft.com/office/powerpoint/2010/main" val="242624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5</a:t>
            </a:fld>
            <a:endParaRPr lang="en-US"/>
          </a:p>
        </p:txBody>
      </p:sp>
    </p:spTree>
    <p:extLst>
      <p:ext uri="{BB962C8B-B14F-4D97-AF65-F5344CB8AC3E}">
        <p14:creationId xmlns:p14="http://schemas.microsoft.com/office/powerpoint/2010/main" val="43924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50</a:t>
            </a:fld>
            <a:endParaRPr lang="en-US"/>
          </a:p>
        </p:txBody>
      </p:sp>
    </p:spTree>
    <p:extLst>
      <p:ext uri="{BB962C8B-B14F-4D97-AF65-F5344CB8AC3E}">
        <p14:creationId xmlns:p14="http://schemas.microsoft.com/office/powerpoint/2010/main" val="3433983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51</a:t>
            </a:fld>
            <a:endParaRPr lang="en-US"/>
          </a:p>
        </p:txBody>
      </p:sp>
    </p:spTree>
    <p:extLst>
      <p:ext uri="{BB962C8B-B14F-4D97-AF65-F5344CB8AC3E}">
        <p14:creationId xmlns:p14="http://schemas.microsoft.com/office/powerpoint/2010/main" val="6736724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52</a:t>
            </a:fld>
            <a:endParaRPr lang="en-US"/>
          </a:p>
        </p:txBody>
      </p:sp>
    </p:spTree>
    <p:extLst>
      <p:ext uri="{BB962C8B-B14F-4D97-AF65-F5344CB8AC3E}">
        <p14:creationId xmlns:p14="http://schemas.microsoft.com/office/powerpoint/2010/main" val="37938902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53</a:t>
            </a:fld>
            <a:endParaRPr lang="en-US"/>
          </a:p>
        </p:txBody>
      </p:sp>
    </p:spTree>
    <p:extLst>
      <p:ext uri="{BB962C8B-B14F-4D97-AF65-F5344CB8AC3E}">
        <p14:creationId xmlns:p14="http://schemas.microsoft.com/office/powerpoint/2010/main" val="2084275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54</a:t>
            </a:fld>
            <a:endParaRPr lang="en-US"/>
          </a:p>
        </p:txBody>
      </p:sp>
    </p:spTree>
    <p:extLst>
      <p:ext uri="{BB962C8B-B14F-4D97-AF65-F5344CB8AC3E}">
        <p14:creationId xmlns:p14="http://schemas.microsoft.com/office/powerpoint/2010/main" val="35915327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55</a:t>
            </a:fld>
            <a:endParaRPr lang="en-US"/>
          </a:p>
        </p:txBody>
      </p:sp>
    </p:spTree>
    <p:extLst>
      <p:ext uri="{BB962C8B-B14F-4D97-AF65-F5344CB8AC3E}">
        <p14:creationId xmlns:p14="http://schemas.microsoft.com/office/powerpoint/2010/main" val="3977588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56</a:t>
            </a:fld>
            <a:endParaRPr lang="en-US"/>
          </a:p>
        </p:txBody>
      </p:sp>
    </p:spTree>
    <p:extLst>
      <p:ext uri="{BB962C8B-B14F-4D97-AF65-F5344CB8AC3E}">
        <p14:creationId xmlns:p14="http://schemas.microsoft.com/office/powerpoint/2010/main" val="13225389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57</a:t>
            </a:fld>
            <a:endParaRPr lang="en-US"/>
          </a:p>
        </p:txBody>
      </p:sp>
    </p:spTree>
    <p:extLst>
      <p:ext uri="{BB962C8B-B14F-4D97-AF65-F5344CB8AC3E}">
        <p14:creationId xmlns:p14="http://schemas.microsoft.com/office/powerpoint/2010/main" val="16374717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58</a:t>
            </a:fld>
            <a:endParaRPr lang="en-US"/>
          </a:p>
        </p:txBody>
      </p:sp>
    </p:spTree>
    <p:extLst>
      <p:ext uri="{BB962C8B-B14F-4D97-AF65-F5344CB8AC3E}">
        <p14:creationId xmlns:p14="http://schemas.microsoft.com/office/powerpoint/2010/main" val="1549568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59</a:t>
            </a:fld>
            <a:endParaRPr lang="en-US"/>
          </a:p>
        </p:txBody>
      </p:sp>
    </p:spTree>
    <p:extLst>
      <p:ext uri="{BB962C8B-B14F-4D97-AF65-F5344CB8AC3E}">
        <p14:creationId xmlns:p14="http://schemas.microsoft.com/office/powerpoint/2010/main" val="181011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6</a:t>
            </a:fld>
            <a:endParaRPr lang="en-US"/>
          </a:p>
        </p:txBody>
      </p:sp>
    </p:spTree>
    <p:extLst>
      <p:ext uri="{BB962C8B-B14F-4D97-AF65-F5344CB8AC3E}">
        <p14:creationId xmlns:p14="http://schemas.microsoft.com/office/powerpoint/2010/main" val="11643921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60</a:t>
            </a:fld>
            <a:endParaRPr lang="en-US"/>
          </a:p>
        </p:txBody>
      </p:sp>
    </p:spTree>
    <p:extLst>
      <p:ext uri="{BB962C8B-B14F-4D97-AF65-F5344CB8AC3E}">
        <p14:creationId xmlns:p14="http://schemas.microsoft.com/office/powerpoint/2010/main" val="3663228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61</a:t>
            </a:fld>
            <a:endParaRPr lang="en-US"/>
          </a:p>
        </p:txBody>
      </p:sp>
    </p:spTree>
    <p:extLst>
      <p:ext uri="{BB962C8B-B14F-4D97-AF65-F5344CB8AC3E}">
        <p14:creationId xmlns:p14="http://schemas.microsoft.com/office/powerpoint/2010/main" val="15778715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62</a:t>
            </a:fld>
            <a:endParaRPr lang="en-US"/>
          </a:p>
        </p:txBody>
      </p:sp>
    </p:spTree>
    <p:extLst>
      <p:ext uri="{BB962C8B-B14F-4D97-AF65-F5344CB8AC3E}">
        <p14:creationId xmlns:p14="http://schemas.microsoft.com/office/powerpoint/2010/main" val="26860564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63</a:t>
            </a:fld>
            <a:endParaRPr lang="en-US"/>
          </a:p>
        </p:txBody>
      </p:sp>
    </p:spTree>
    <p:extLst>
      <p:ext uri="{BB962C8B-B14F-4D97-AF65-F5344CB8AC3E}">
        <p14:creationId xmlns:p14="http://schemas.microsoft.com/office/powerpoint/2010/main" val="39699501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64</a:t>
            </a:fld>
            <a:endParaRPr lang="en-US"/>
          </a:p>
        </p:txBody>
      </p:sp>
    </p:spTree>
    <p:extLst>
      <p:ext uri="{BB962C8B-B14F-4D97-AF65-F5344CB8AC3E}">
        <p14:creationId xmlns:p14="http://schemas.microsoft.com/office/powerpoint/2010/main" val="6741588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65</a:t>
            </a:fld>
            <a:endParaRPr lang="en-US"/>
          </a:p>
        </p:txBody>
      </p:sp>
    </p:spTree>
    <p:extLst>
      <p:ext uri="{BB962C8B-B14F-4D97-AF65-F5344CB8AC3E}">
        <p14:creationId xmlns:p14="http://schemas.microsoft.com/office/powerpoint/2010/main" val="9370068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66</a:t>
            </a:fld>
            <a:endParaRPr lang="en-US"/>
          </a:p>
        </p:txBody>
      </p:sp>
    </p:spTree>
    <p:extLst>
      <p:ext uri="{BB962C8B-B14F-4D97-AF65-F5344CB8AC3E}">
        <p14:creationId xmlns:p14="http://schemas.microsoft.com/office/powerpoint/2010/main" val="25683145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67</a:t>
            </a:fld>
            <a:endParaRPr lang="en-US"/>
          </a:p>
        </p:txBody>
      </p:sp>
    </p:spTree>
    <p:extLst>
      <p:ext uri="{BB962C8B-B14F-4D97-AF65-F5344CB8AC3E}">
        <p14:creationId xmlns:p14="http://schemas.microsoft.com/office/powerpoint/2010/main" val="9052465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68</a:t>
            </a:fld>
            <a:endParaRPr lang="en-US"/>
          </a:p>
        </p:txBody>
      </p:sp>
    </p:spTree>
    <p:extLst>
      <p:ext uri="{BB962C8B-B14F-4D97-AF65-F5344CB8AC3E}">
        <p14:creationId xmlns:p14="http://schemas.microsoft.com/office/powerpoint/2010/main" val="293704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7</a:t>
            </a:fld>
            <a:endParaRPr lang="en-US"/>
          </a:p>
        </p:txBody>
      </p:sp>
    </p:spTree>
    <p:extLst>
      <p:ext uri="{BB962C8B-B14F-4D97-AF65-F5344CB8AC3E}">
        <p14:creationId xmlns:p14="http://schemas.microsoft.com/office/powerpoint/2010/main" val="417998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DE94AC7-784F-9B46-A9C6-029F0B6D6CA9}" type="slidenum">
              <a:rPr lang="en-US" smtClean="0"/>
              <a:t>8</a:t>
            </a:fld>
            <a:endParaRPr lang="en-US"/>
          </a:p>
        </p:txBody>
      </p:sp>
    </p:spTree>
    <p:extLst>
      <p:ext uri="{BB962C8B-B14F-4D97-AF65-F5344CB8AC3E}">
        <p14:creationId xmlns:p14="http://schemas.microsoft.com/office/powerpoint/2010/main" val="1793488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Mischlinge – mixed blood</a:t>
            </a:r>
            <a:endParaRPr lang="en-US" dirty="0"/>
          </a:p>
        </p:txBody>
      </p:sp>
      <p:sp>
        <p:nvSpPr>
          <p:cNvPr id="4" name="Slide Number Placeholder 3"/>
          <p:cNvSpPr>
            <a:spLocks noGrp="1"/>
          </p:cNvSpPr>
          <p:nvPr>
            <p:ph type="sldNum" sz="quarter" idx="10"/>
          </p:nvPr>
        </p:nvSpPr>
        <p:spPr/>
        <p:txBody>
          <a:bodyPr/>
          <a:lstStyle/>
          <a:p>
            <a:fld id="{5DE94AC7-784F-9B46-A9C6-029F0B6D6CA9}" type="slidenum">
              <a:rPr lang="en-US" smtClean="0"/>
              <a:t>9</a:t>
            </a:fld>
            <a:endParaRPr lang="en-US"/>
          </a:p>
        </p:txBody>
      </p:sp>
    </p:spTree>
    <p:extLst>
      <p:ext uri="{BB962C8B-B14F-4D97-AF65-F5344CB8AC3E}">
        <p14:creationId xmlns:p14="http://schemas.microsoft.com/office/powerpoint/2010/main" val="127170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CA"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1/12/2018</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1/12/2018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CA"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1/12/2018</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CA"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1/12/2018</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CA"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1/12/2018</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CA"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CA"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1/12/2018</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CA"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CA"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CA"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1/12/2018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CA"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CA"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1/12/2018</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youtube.com/watch?v=P0QAWotNS2Y"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www.youtube.com/watch?v=2KCKagd6Ihk"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HOLOCAUST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27085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Nuremberg Laws</a:t>
            </a:r>
            <a:endParaRPr lang="en-US" dirty="0"/>
          </a:p>
        </p:txBody>
      </p:sp>
      <p:sp>
        <p:nvSpPr>
          <p:cNvPr id="3" name="Content Placeholder 2"/>
          <p:cNvSpPr>
            <a:spLocks noGrp="1"/>
          </p:cNvSpPr>
          <p:nvPr>
            <p:ph sz="quarter" idx="1"/>
          </p:nvPr>
        </p:nvSpPr>
        <p:spPr>
          <a:xfrm>
            <a:off x="612648" y="1600200"/>
            <a:ext cx="4493441" cy="4495800"/>
          </a:xfrm>
        </p:spPr>
        <p:txBody>
          <a:bodyPr>
            <a:normAutofit/>
          </a:bodyPr>
          <a:lstStyle/>
          <a:p>
            <a:pPr>
              <a:lnSpc>
                <a:spcPct val="80000"/>
              </a:lnSpc>
            </a:pPr>
            <a:r>
              <a:rPr lang="en-US" sz="2400" dirty="0">
                <a:latin typeface="Arial"/>
                <a:cs typeface="Arial"/>
              </a:rPr>
              <a:t>It was unlawful for Jews to “employ in their households female subjects of German or kindred blood who are under 45 years old</a:t>
            </a:r>
            <a:r>
              <a:rPr lang="en-US" sz="2400" dirty="0" smtClean="0">
                <a:latin typeface="Arial"/>
                <a:cs typeface="Arial"/>
              </a:rPr>
              <a:t>.</a:t>
            </a:r>
          </a:p>
          <a:p>
            <a:pPr>
              <a:lnSpc>
                <a:spcPct val="80000"/>
              </a:lnSpc>
            </a:pPr>
            <a:endParaRPr lang="en-US" sz="2400" dirty="0">
              <a:latin typeface="Arial"/>
              <a:cs typeface="Arial"/>
            </a:endParaRPr>
          </a:p>
          <a:p>
            <a:pPr>
              <a:lnSpc>
                <a:spcPct val="80000"/>
              </a:lnSpc>
            </a:pPr>
            <a:r>
              <a:rPr lang="en-US" sz="2400" dirty="0">
                <a:solidFill>
                  <a:srgbClr val="0D0D0D"/>
                </a:solidFill>
                <a:latin typeface="Arial"/>
                <a:cs typeface="Arial"/>
              </a:rPr>
              <a:t>Jews were not allowed to fly the German flag or display the Reich </a:t>
            </a:r>
            <a:r>
              <a:rPr lang="en-US" sz="2400" dirty="0" err="1">
                <a:solidFill>
                  <a:srgbClr val="0D0D0D"/>
                </a:solidFill>
                <a:latin typeface="Arial"/>
                <a:cs typeface="Arial"/>
              </a:rPr>
              <a:t>colours</a:t>
            </a:r>
            <a:r>
              <a:rPr lang="en-US" sz="2400" dirty="0" smtClean="0">
                <a:solidFill>
                  <a:srgbClr val="0D0D0D"/>
                </a:solidFill>
                <a:latin typeface="Arial"/>
                <a:cs typeface="Arial"/>
              </a:rPr>
              <a:t>.</a:t>
            </a:r>
          </a:p>
          <a:p>
            <a:pPr>
              <a:lnSpc>
                <a:spcPct val="80000"/>
              </a:lnSpc>
            </a:pPr>
            <a:endParaRPr lang="en-US" sz="2400" dirty="0">
              <a:solidFill>
                <a:srgbClr val="FF0000"/>
              </a:solidFill>
              <a:latin typeface="Arial"/>
              <a:cs typeface="Arial"/>
            </a:endParaRPr>
          </a:p>
          <a:p>
            <a:pPr>
              <a:lnSpc>
                <a:spcPct val="80000"/>
              </a:lnSpc>
            </a:pPr>
            <a:r>
              <a:rPr lang="en-US" sz="2400" dirty="0">
                <a:latin typeface="Arial"/>
                <a:cs typeface="Arial"/>
              </a:rPr>
              <a:t>The law took effect the day after it was enacted. </a:t>
            </a:r>
            <a:endParaRPr lang="en-CA" sz="2400" dirty="0">
              <a:latin typeface="Arial"/>
              <a:cs typeface="Arial"/>
            </a:endParaRPr>
          </a:p>
          <a:p>
            <a:endParaRPr lang="en-US" dirty="0"/>
          </a:p>
        </p:txBody>
      </p:sp>
      <p:pic>
        <p:nvPicPr>
          <p:cNvPr id="4" name="Picture 5" descr="300px-Nazi_war_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06089" y="2566982"/>
            <a:ext cx="3810000" cy="2286000"/>
          </a:xfrm>
          <a:prstGeom prst="rect">
            <a:avLst/>
          </a:prstGeom>
          <a:noFill/>
        </p:spPr>
      </p:pic>
    </p:spTree>
    <p:extLst>
      <p:ext uri="{BB962C8B-B14F-4D97-AF65-F5344CB8AC3E}">
        <p14:creationId xmlns:p14="http://schemas.microsoft.com/office/powerpoint/2010/main" val="314172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Nuremberg Laws</a:t>
            </a:r>
            <a:endParaRPr lang="en-US" dirty="0"/>
          </a:p>
        </p:txBody>
      </p:sp>
      <p:sp>
        <p:nvSpPr>
          <p:cNvPr id="3" name="Content Placeholder 2"/>
          <p:cNvSpPr>
            <a:spLocks noGrp="1"/>
          </p:cNvSpPr>
          <p:nvPr>
            <p:ph sz="quarter" idx="1"/>
          </p:nvPr>
        </p:nvSpPr>
        <p:spPr>
          <a:xfrm>
            <a:off x="612648" y="1600200"/>
            <a:ext cx="8153400" cy="2493108"/>
          </a:xfrm>
        </p:spPr>
        <p:txBody>
          <a:bodyPr/>
          <a:lstStyle/>
          <a:p>
            <a:r>
              <a:rPr lang="en-US" sz="2200" dirty="0">
                <a:solidFill>
                  <a:srgbClr val="FF0000"/>
                </a:solidFill>
                <a:latin typeface="Arial"/>
                <a:cs typeface="Arial"/>
              </a:rPr>
              <a:t>The Nuremberg laws were race laws.  </a:t>
            </a:r>
          </a:p>
          <a:p>
            <a:r>
              <a:rPr lang="en-US" sz="2200" dirty="0">
                <a:latin typeface="Arial"/>
                <a:cs typeface="Arial"/>
              </a:rPr>
              <a:t>They found Jewish blood to be inferior and dangerous.  Jews could never be Germans.  On the contrary, Jews were considered threats to German purity; their presence on German soil threatened the nation’s well-being.</a:t>
            </a:r>
            <a:endParaRPr lang="en-CA" sz="2200" dirty="0">
              <a:latin typeface="Arial"/>
              <a:cs typeface="Arial"/>
            </a:endParaRPr>
          </a:p>
          <a:p>
            <a:endParaRPr lang="en-US" dirty="0"/>
          </a:p>
        </p:txBody>
      </p:sp>
      <p:pic>
        <p:nvPicPr>
          <p:cNvPr id="4" name="Picture 3"/>
          <p:cNvPicPr>
            <a:picLocks noChangeAspect="1"/>
          </p:cNvPicPr>
          <p:nvPr/>
        </p:nvPicPr>
        <p:blipFill>
          <a:blip r:embed="rId3"/>
          <a:stretch>
            <a:fillRect/>
          </a:stretch>
        </p:blipFill>
        <p:spPr>
          <a:xfrm>
            <a:off x="2061306" y="3634520"/>
            <a:ext cx="5011615" cy="2819033"/>
          </a:xfrm>
          <a:prstGeom prst="rect">
            <a:avLst/>
          </a:prstGeom>
        </p:spPr>
      </p:pic>
    </p:spTree>
    <p:extLst>
      <p:ext uri="{BB962C8B-B14F-4D97-AF65-F5344CB8AC3E}">
        <p14:creationId xmlns:p14="http://schemas.microsoft.com/office/powerpoint/2010/main" val="2448785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34106" y="2328446"/>
            <a:ext cx="3531942" cy="2354628"/>
          </a:xfrm>
          <a:prstGeom prst="rect">
            <a:avLst/>
          </a:prstGeom>
        </p:spPr>
      </p:pic>
      <p:sp>
        <p:nvSpPr>
          <p:cNvPr id="2" name="Title 1"/>
          <p:cNvSpPr>
            <a:spLocks noGrp="1"/>
          </p:cNvSpPr>
          <p:nvPr>
            <p:ph type="title"/>
          </p:nvPr>
        </p:nvSpPr>
        <p:spPr/>
        <p:txBody>
          <a:bodyPr/>
          <a:lstStyle/>
          <a:p>
            <a:r>
              <a:rPr lang="en-US" dirty="0" smtClean="0"/>
              <a:t>1936</a:t>
            </a:r>
            <a:endParaRPr lang="en-US" dirty="0"/>
          </a:p>
        </p:txBody>
      </p:sp>
      <p:sp>
        <p:nvSpPr>
          <p:cNvPr id="3" name="Content Placeholder 2"/>
          <p:cNvSpPr>
            <a:spLocks noGrp="1"/>
          </p:cNvSpPr>
          <p:nvPr>
            <p:ph sz="quarter" idx="1"/>
          </p:nvPr>
        </p:nvSpPr>
        <p:spPr>
          <a:xfrm>
            <a:off x="612648" y="2328446"/>
            <a:ext cx="5273905" cy="3767554"/>
          </a:xfrm>
        </p:spPr>
        <p:txBody>
          <a:bodyPr>
            <a:normAutofit/>
          </a:bodyPr>
          <a:lstStyle/>
          <a:p>
            <a:r>
              <a:rPr lang="en-US" sz="2200" dirty="0">
                <a:solidFill>
                  <a:srgbClr val="0D0D0D"/>
                </a:solidFill>
                <a:latin typeface="Arial"/>
                <a:cs typeface="Arial"/>
              </a:rPr>
              <a:t>March – SS “Death's-head” division is established to guard concentration </a:t>
            </a:r>
            <a:r>
              <a:rPr lang="en-US" sz="2200" dirty="0" smtClean="0">
                <a:solidFill>
                  <a:srgbClr val="0D0D0D"/>
                </a:solidFill>
                <a:latin typeface="Arial"/>
                <a:cs typeface="Arial"/>
              </a:rPr>
              <a:t>camps.</a:t>
            </a:r>
            <a:endParaRPr lang="en-US" sz="2200" dirty="0">
              <a:solidFill>
                <a:srgbClr val="0D0D0D"/>
              </a:solidFill>
              <a:latin typeface="Arial"/>
              <a:cs typeface="Arial"/>
            </a:endParaRPr>
          </a:p>
          <a:p>
            <a:endParaRPr lang="en-US" sz="2200" dirty="0">
              <a:solidFill>
                <a:srgbClr val="FF0000"/>
              </a:solidFill>
              <a:latin typeface="Arial"/>
              <a:cs typeface="Arial"/>
            </a:endParaRPr>
          </a:p>
          <a:p>
            <a:r>
              <a:rPr lang="en-US" sz="2200" dirty="0">
                <a:latin typeface="Arial"/>
                <a:cs typeface="Arial"/>
              </a:rPr>
              <a:t>August – Nazis </a:t>
            </a:r>
            <a:r>
              <a:rPr lang="en-US" sz="2200" dirty="0" smtClean="0">
                <a:latin typeface="Arial"/>
                <a:cs typeface="Arial"/>
              </a:rPr>
              <a:t>create </a:t>
            </a:r>
            <a:r>
              <a:rPr lang="en-US" sz="2200" dirty="0">
                <a:latin typeface="Arial"/>
                <a:cs typeface="Arial"/>
              </a:rPr>
              <a:t>Office for Combating Homosexuality and Abortions (by healthy women</a:t>
            </a:r>
            <a:r>
              <a:rPr lang="en-US" sz="2200" dirty="0" smtClean="0">
                <a:latin typeface="Arial"/>
                <a:cs typeface="Arial"/>
              </a:rPr>
              <a:t>).</a:t>
            </a:r>
            <a:endParaRPr lang="en-CA" sz="2200" dirty="0">
              <a:latin typeface="Arial"/>
              <a:cs typeface="Arial"/>
            </a:endParaRPr>
          </a:p>
          <a:p>
            <a:endParaRPr lang="en-US" sz="2200" dirty="0">
              <a:latin typeface="Arial"/>
              <a:cs typeface="Arial"/>
            </a:endParaRPr>
          </a:p>
        </p:txBody>
      </p:sp>
    </p:spTree>
    <p:extLst>
      <p:ext uri="{BB962C8B-B14F-4D97-AF65-F5344CB8AC3E}">
        <p14:creationId xmlns:p14="http://schemas.microsoft.com/office/powerpoint/2010/main" val="94558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524724" y="2350477"/>
            <a:ext cx="4135199" cy="3169138"/>
          </a:xfrm>
        </p:spPr>
        <p:txBody>
          <a:bodyPr>
            <a:normAutofit/>
          </a:bodyPr>
          <a:lstStyle/>
          <a:p>
            <a:r>
              <a:rPr lang="en-US" sz="2200" dirty="0" smtClean="0">
                <a:latin typeface="Arial"/>
                <a:cs typeface="Arial"/>
              </a:rPr>
              <a:t>Adolf </a:t>
            </a:r>
            <a:r>
              <a:rPr lang="en-US" sz="2200" dirty="0">
                <a:latin typeface="Arial"/>
                <a:cs typeface="Arial"/>
              </a:rPr>
              <a:t>Eichmann established Office of Jewish Emigration in Vienna.  </a:t>
            </a:r>
            <a:endParaRPr lang="en-US" sz="2200" dirty="0" smtClean="0">
              <a:latin typeface="Arial"/>
              <a:cs typeface="Arial"/>
            </a:endParaRPr>
          </a:p>
          <a:p>
            <a:endParaRPr lang="en-US" sz="2200" dirty="0" smtClean="0">
              <a:latin typeface="Arial"/>
              <a:cs typeface="Arial"/>
            </a:endParaRPr>
          </a:p>
          <a:p>
            <a:r>
              <a:rPr lang="en-US" sz="2200" dirty="0" smtClean="0">
                <a:latin typeface="Arial"/>
                <a:cs typeface="Arial"/>
              </a:rPr>
              <a:t>Heinrich </a:t>
            </a:r>
            <a:r>
              <a:rPr lang="en-US" sz="2200" dirty="0">
                <a:latin typeface="Arial"/>
                <a:cs typeface="Arial"/>
              </a:rPr>
              <a:t>Himmler establishes </a:t>
            </a:r>
            <a:r>
              <a:rPr lang="en-US" sz="2200" i="1" dirty="0" err="1">
                <a:latin typeface="Arial"/>
                <a:cs typeface="Arial"/>
              </a:rPr>
              <a:t>Mauthausen</a:t>
            </a:r>
            <a:r>
              <a:rPr lang="en-US" sz="2200" dirty="0">
                <a:latin typeface="Arial"/>
                <a:cs typeface="Arial"/>
              </a:rPr>
              <a:t> concentration camp near </a:t>
            </a:r>
            <a:r>
              <a:rPr lang="en-US" sz="2200" dirty="0" smtClean="0">
                <a:latin typeface="Arial"/>
                <a:cs typeface="Arial"/>
              </a:rPr>
              <a:t>Linz.</a:t>
            </a:r>
            <a:endParaRPr lang="en-US" sz="2200" dirty="0">
              <a:latin typeface="Arial"/>
              <a:cs typeface="Arial"/>
            </a:endParaRPr>
          </a:p>
          <a:p>
            <a:endParaRPr lang="en-US" sz="2200" dirty="0">
              <a:latin typeface="Arial"/>
              <a:cs typeface="Arial"/>
            </a:endParaRPr>
          </a:p>
        </p:txBody>
      </p:sp>
      <p:pic>
        <p:nvPicPr>
          <p:cNvPr id="4" name="Picture 5" descr="eichman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41288" y="642815"/>
            <a:ext cx="2074421" cy="3268785"/>
          </a:xfrm>
          <a:prstGeom prst="rect">
            <a:avLst/>
          </a:prstGeom>
          <a:noFill/>
        </p:spPr>
      </p:pic>
      <p:pic>
        <p:nvPicPr>
          <p:cNvPr id="5" name="Picture 4"/>
          <p:cNvPicPr>
            <a:picLocks noChangeAspect="1"/>
          </p:cNvPicPr>
          <p:nvPr/>
        </p:nvPicPr>
        <p:blipFill>
          <a:blip r:embed="rId4"/>
          <a:stretch>
            <a:fillRect/>
          </a:stretch>
        </p:blipFill>
        <p:spPr>
          <a:xfrm>
            <a:off x="6159499" y="3292231"/>
            <a:ext cx="2651851" cy="3659554"/>
          </a:xfrm>
          <a:prstGeom prst="rect">
            <a:avLst/>
          </a:prstGeom>
        </p:spPr>
      </p:pic>
    </p:spTree>
    <p:extLst>
      <p:ext uri="{BB962C8B-B14F-4D97-AF65-F5344CB8AC3E}">
        <p14:creationId xmlns:p14="http://schemas.microsoft.com/office/powerpoint/2010/main" val="1327283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1938</a:t>
            </a:r>
            <a:endParaRPr lang="en-US" dirty="0"/>
          </a:p>
        </p:txBody>
      </p:sp>
      <p:sp>
        <p:nvSpPr>
          <p:cNvPr id="3" name="Content Placeholder 2"/>
          <p:cNvSpPr>
            <a:spLocks noGrp="1"/>
          </p:cNvSpPr>
          <p:nvPr>
            <p:ph sz="quarter" idx="1"/>
          </p:nvPr>
        </p:nvSpPr>
        <p:spPr/>
        <p:txBody>
          <a:bodyPr>
            <a:normAutofit/>
          </a:bodyPr>
          <a:lstStyle/>
          <a:p>
            <a:pPr>
              <a:lnSpc>
                <a:spcPct val="90000"/>
              </a:lnSpc>
            </a:pPr>
            <a:r>
              <a:rPr lang="en-US" sz="2200" dirty="0" smtClean="0">
                <a:latin typeface="Arial"/>
                <a:cs typeface="Arial"/>
              </a:rPr>
              <a:t>July </a:t>
            </a:r>
            <a:r>
              <a:rPr lang="en-US" sz="2200" dirty="0">
                <a:latin typeface="Arial"/>
                <a:cs typeface="Arial"/>
              </a:rPr>
              <a:t>- Nazis order Jews over age 15 to apply for identity cards from the police, to be shown on demand to any police officer. </a:t>
            </a:r>
            <a:endParaRPr lang="en-US" sz="2200" dirty="0" smtClean="0">
              <a:latin typeface="Arial"/>
              <a:cs typeface="Arial"/>
            </a:endParaRPr>
          </a:p>
          <a:p>
            <a:pPr>
              <a:lnSpc>
                <a:spcPct val="90000"/>
              </a:lnSpc>
            </a:pPr>
            <a:endParaRPr lang="en-US" sz="2200" dirty="0" smtClean="0">
              <a:latin typeface="Arial"/>
              <a:cs typeface="Arial"/>
            </a:endParaRPr>
          </a:p>
          <a:p>
            <a:pPr>
              <a:lnSpc>
                <a:spcPct val="90000"/>
              </a:lnSpc>
            </a:pPr>
            <a:r>
              <a:rPr lang="en-US" sz="2200" dirty="0">
                <a:latin typeface="Arial"/>
                <a:cs typeface="Arial"/>
              </a:rPr>
              <a:t>July </a:t>
            </a:r>
            <a:r>
              <a:rPr lang="en-US" sz="2200" dirty="0" smtClean="0">
                <a:latin typeface="Arial"/>
                <a:cs typeface="Arial"/>
              </a:rPr>
              <a:t>– </a:t>
            </a:r>
            <a:r>
              <a:rPr lang="en-US" sz="2200" dirty="0">
                <a:latin typeface="Arial"/>
                <a:cs typeface="Arial"/>
              </a:rPr>
              <a:t>The Evian Conference (France):  US convenes a meeting to consider helping Jews fleeing Hitler, but results in inaction as no country will accept them.  </a:t>
            </a:r>
          </a:p>
          <a:p>
            <a:pPr>
              <a:lnSpc>
                <a:spcPct val="90000"/>
              </a:lnSpc>
            </a:pPr>
            <a:r>
              <a:rPr lang="en-US" sz="2200" dirty="0">
                <a:solidFill>
                  <a:srgbClr val="FF0000"/>
                </a:solidFill>
                <a:latin typeface="Arial"/>
                <a:cs typeface="Arial"/>
              </a:rPr>
              <a:t>Canada refuses to attend the conference</a:t>
            </a:r>
            <a:r>
              <a:rPr lang="en-US" sz="2200" dirty="0" smtClean="0">
                <a:solidFill>
                  <a:srgbClr val="FF0000"/>
                </a:solidFill>
                <a:latin typeface="Arial"/>
                <a:cs typeface="Arial"/>
              </a:rPr>
              <a:t>.</a:t>
            </a:r>
          </a:p>
          <a:p>
            <a:pPr>
              <a:lnSpc>
                <a:spcPct val="90000"/>
              </a:lnSpc>
            </a:pPr>
            <a:endParaRPr lang="en-US" sz="2200" dirty="0" smtClean="0">
              <a:solidFill>
                <a:srgbClr val="FF0000"/>
              </a:solidFill>
              <a:latin typeface="Arial"/>
              <a:cs typeface="Arial"/>
            </a:endParaRPr>
          </a:p>
          <a:p>
            <a:pPr>
              <a:lnSpc>
                <a:spcPct val="90000"/>
              </a:lnSpc>
            </a:pPr>
            <a:r>
              <a:rPr lang="en-US" sz="2200" dirty="0" smtClean="0">
                <a:latin typeface="Arial"/>
                <a:cs typeface="Arial"/>
              </a:rPr>
              <a:t>October – </a:t>
            </a:r>
            <a:r>
              <a:rPr lang="en-US" sz="2200" dirty="0">
                <a:latin typeface="Arial"/>
                <a:cs typeface="Arial"/>
              </a:rPr>
              <a:t>Nazis arrest 17,000 Polish Jews living in Germany, then expel them back to Poland which refuses them entry – leaving them in ‘no-man’s land’ near the Polish border for several months.</a:t>
            </a:r>
          </a:p>
          <a:p>
            <a:pPr>
              <a:lnSpc>
                <a:spcPct val="90000"/>
              </a:lnSpc>
            </a:pPr>
            <a:endParaRPr lang="en-US" sz="2200" dirty="0">
              <a:latin typeface="Arial"/>
              <a:cs typeface="Arial"/>
            </a:endParaRPr>
          </a:p>
          <a:p>
            <a:endParaRPr lang="en-US" sz="2200" dirty="0">
              <a:latin typeface="Arial"/>
              <a:cs typeface="Arial"/>
            </a:endParaRPr>
          </a:p>
        </p:txBody>
      </p:sp>
    </p:spTree>
    <p:extLst>
      <p:ext uri="{BB962C8B-B14F-4D97-AF65-F5344CB8AC3E}">
        <p14:creationId xmlns:p14="http://schemas.microsoft.com/office/powerpoint/2010/main" val="15263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1938</a:t>
            </a:r>
            <a:endParaRPr lang="en-US" dirty="0"/>
          </a:p>
        </p:txBody>
      </p:sp>
      <p:sp>
        <p:nvSpPr>
          <p:cNvPr id="3" name="Content Placeholder 2"/>
          <p:cNvSpPr>
            <a:spLocks noGrp="1"/>
          </p:cNvSpPr>
          <p:nvPr>
            <p:ph sz="quarter" idx="1"/>
          </p:nvPr>
        </p:nvSpPr>
        <p:spPr/>
        <p:txBody>
          <a:bodyPr>
            <a:normAutofit/>
          </a:bodyPr>
          <a:lstStyle/>
          <a:p>
            <a:r>
              <a:rPr lang="en-US" sz="2200" dirty="0" smtClean="0">
                <a:solidFill>
                  <a:srgbClr val="0D0D0D"/>
                </a:solidFill>
                <a:latin typeface="Arial"/>
                <a:cs typeface="Arial"/>
              </a:rPr>
              <a:t>November 9-10 – </a:t>
            </a:r>
            <a:r>
              <a:rPr lang="en-US" sz="2200" u="sng" dirty="0" err="1">
                <a:solidFill>
                  <a:srgbClr val="0D0D0D"/>
                </a:solidFill>
                <a:latin typeface="Arial"/>
                <a:cs typeface="Arial"/>
              </a:rPr>
              <a:t>Kristallnacht</a:t>
            </a:r>
            <a:r>
              <a:rPr lang="en-US" sz="2200" u="sng" dirty="0">
                <a:solidFill>
                  <a:srgbClr val="0D0D0D"/>
                </a:solidFill>
                <a:latin typeface="Arial"/>
                <a:cs typeface="Arial"/>
              </a:rPr>
              <a:t>:</a:t>
            </a:r>
            <a:r>
              <a:rPr lang="en-US" sz="2200" dirty="0">
                <a:solidFill>
                  <a:srgbClr val="0D0D0D"/>
                </a:solidFill>
                <a:latin typeface="Arial"/>
                <a:cs typeface="Arial"/>
              </a:rPr>
              <a:t>  The </a:t>
            </a:r>
            <a:r>
              <a:rPr lang="en-US" sz="2200" dirty="0" smtClean="0">
                <a:solidFill>
                  <a:srgbClr val="0D0D0D"/>
                </a:solidFill>
                <a:latin typeface="Arial"/>
                <a:cs typeface="Arial"/>
              </a:rPr>
              <a:t>Night </a:t>
            </a:r>
            <a:r>
              <a:rPr lang="en-US" sz="2200" dirty="0">
                <a:solidFill>
                  <a:srgbClr val="0D0D0D"/>
                </a:solidFill>
                <a:latin typeface="Arial"/>
                <a:cs typeface="Arial"/>
              </a:rPr>
              <a:t>of Broken </a:t>
            </a:r>
            <a:r>
              <a:rPr lang="en-US" sz="2200" dirty="0" smtClean="0">
                <a:solidFill>
                  <a:srgbClr val="0D0D0D"/>
                </a:solidFill>
                <a:latin typeface="Arial"/>
                <a:cs typeface="Arial"/>
              </a:rPr>
              <a:t>Glass</a:t>
            </a:r>
          </a:p>
          <a:p>
            <a:pPr>
              <a:lnSpc>
                <a:spcPct val="90000"/>
              </a:lnSpc>
            </a:pPr>
            <a:endParaRPr lang="en-US" sz="2200" dirty="0" smtClean="0">
              <a:solidFill>
                <a:srgbClr val="FF0000"/>
              </a:solidFill>
              <a:latin typeface="Arial"/>
              <a:cs typeface="Arial"/>
            </a:endParaRPr>
          </a:p>
          <a:p>
            <a:pPr>
              <a:lnSpc>
                <a:spcPct val="90000"/>
              </a:lnSpc>
            </a:pPr>
            <a:r>
              <a:rPr lang="en-US" sz="2200" dirty="0" smtClean="0">
                <a:solidFill>
                  <a:srgbClr val="0D0D0D"/>
                </a:solidFill>
                <a:latin typeface="Arial"/>
                <a:cs typeface="Arial"/>
              </a:rPr>
              <a:t>Jewish </a:t>
            </a:r>
            <a:r>
              <a:rPr lang="en-US" sz="2200" dirty="0">
                <a:solidFill>
                  <a:srgbClr val="0D0D0D"/>
                </a:solidFill>
                <a:latin typeface="Arial"/>
                <a:cs typeface="Arial"/>
              </a:rPr>
              <a:t>synagogues, cemeteries, hospitals, schools, businesses and homes were looted, wrecked and often burned.  Many Jews were killed, thousands were arrested and sent to concentration camps.</a:t>
            </a:r>
          </a:p>
          <a:p>
            <a:pPr>
              <a:lnSpc>
                <a:spcPct val="90000"/>
              </a:lnSpc>
            </a:pPr>
            <a:endParaRPr lang="en-US" sz="2200" dirty="0" smtClean="0">
              <a:latin typeface="Arial"/>
              <a:cs typeface="Arial"/>
            </a:endParaRPr>
          </a:p>
          <a:p>
            <a:pPr>
              <a:lnSpc>
                <a:spcPct val="90000"/>
              </a:lnSpc>
            </a:pPr>
            <a:r>
              <a:rPr lang="en-US" sz="2200" dirty="0" smtClean="0">
                <a:latin typeface="Arial"/>
                <a:cs typeface="Arial"/>
              </a:rPr>
              <a:t>The </a:t>
            </a:r>
            <a:r>
              <a:rPr lang="en-US" sz="2200" dirty="0">
                <a:latin typeface="Arial"/>
                <a:cs typeface="Arial"/>
              </a:rPr>
              <a:t>Jew’s German </a:t>
            </a:r>
            <a:r>
              <a:rPr lang="en-US" sz="2200" dirty="0" err="1">
                <a:latin typeface="Arial"/>
                <a:cs typeface="Arial"/>
              </a:rPr>
              <a:t>neighbours</a:t>
            </a:r>
            <a:r>
              <a:rPr lang="en-US" sz="2200" dirty="0">
                <a:latin typeface="Arial"/>
                <a:cs typeface="Arial"/>
              </a:rPr>
              <a:t> inflicted much of the damage.  The police were under orders not to interfere.  Fire brigades were under orders to let torched synagogues burn but to protect Aryan property nearby.  </a:t>
            </a:r>
            <a:endParaRPr lang="en-CA" sz="2200" dirty="0">
              <a:latin typeface="Arial"/>
              <a:cs typeface="Arial"/>
            </a:endParaRPr>
          </a:p>
          <a:p>
            <a:endParaRPr lang="en-CA" sz="2200" dirty="0">
              <a:solidFill>
                <a:srgbClr val="0D0D0D"/>
              </a:solidFill>
              <a:latin typeface="Arial"/>
              <a:cs typeface="Arial"/>
            </a:endParaRPr>
          </a:p>
          <a:p>
            <a:endParaRPr lang="en-US" sz="2200" dirty="0">
              <a:latin typeface="Arial"/>
              <a:cs typeface="Arial"/>
            </a:endParaRPr>
          </a:p>
        </p:txBody>
      </p:sp>
    </p:spTree>
    <p:extLst>
      <p:ext uri="{BB962C8B-B14F-4D97-AF65-F5344CB8AC3E}">
        <p14:creationId xmlns:p14="http://schemas.microsoft.com/office/powerpoint/2010/main" val="11576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4" descr="kristallnac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19200"/>
            <a:ext cx="6934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42404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4" descr="kristallnach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68580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12508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1938</a:t>
            </a:r>
            <a:endParaRPr lang="en-US" dirty="0"/>
          </a:p>
        </p:txBody>
      </p:sp>
      <p:sp>
        <p:nvSpPr>
          <p:cNvPr id="3" name="Content Placeholder 2"/>
          <p:cNvSpPr>
            <a:spLocks noGrp="1"/>
          </p:cNvSpPr>
          <p:nvPr>
            <p:ph sz="quarter" idx="1"/>
          </p:nvPr>
        </p:nvSpPr>
        <p:spPr/>
        <p:txBody>
          <a:bodyPr>
            <a:normAutofit/>
          </a:bodyPr>
          <a:lstStyle/>
          <a:p>
            <a:r>
              <a:rPr lang="en-US" sz="2200" b="1" dirty="0" smtClean="0">
                <a:solidFill>
                  <a:srgbClr val="0D0D0D"/>
                </a:solidFill>
                <a:latin typeface="Arial"/>
                <a:cs typeface="Arial"/>
              </a:rPr>
              <a:t>November</a:t>
            </a:r>
            <a:r>
              <a:rPr lang="en-US" sz="2200" dirty="0" smtClean="0">
                <a:solidFill>
                  <a:srgbClr val="0D0D0D"/>
                </a:solidFill>
                <a:latin typeface="Arial"/>
                <a:cs typeface="Arial"/>
              </a:rPr>
              <a:t> </a:t>
            </a:r>
            <a:r>
              <a:rPr lang="en-US" sz="2200" dirty="0">
                <a:solidFill>
                  <a:srgbClr val="0D0D0D"/>
                </a:solidFill>
                <a:latin typeface="Arial"/>
                <a:cs typeface="Arial"/>
              </a:rPr>
              <a:t>- Nazis fine Jews one billion Deutschemarks for damages related to </a:t>
            </a:r>
            <a:r>
              <a:rPr lang="en-US" sz="2200" dirty="0" err="1" smtClean="0">
                <a:solidFill>
                  <a:srgbClr val="0D0D0D"/>
                </a:solidFill>
                <a:latin typeface="Arial"/>
                <a:cs typeface="Arial"/>
              </a:rPr>
              <a:t>Kristallnacht</a:t>
            </a:r>
            <a:r>
              <a:rPr lang="en-US" sz="2200" dirty="0" smtClean="0">
                <a:solidFill>
                  <a:srgbClr val="0D0D0D"/>
                </a:solidFill>
                <a:latin typeface="Arial"/>
                <a:cs typeface="Arial"/>
              </a:rPr>
              <a:t>.</a:t>
            </a:r>
            <a:endParaRPr lang="en-US" sz="2200" dirty="0">
              <a:solidFill>
                <a:srgbClr val="0D0D0D"/>
              </a:solidFill>
              <a:latin typeface="Arial"/>
              <a:cs typeface="Arial"/>
            </a:endParaRPr>
          </a:p>
          <a:p>
            <a:r>
              <a:rPr lang="en-US" sz="2200" b="1" dirty="0" smtClean="0">
                <a:solidFill>
                  <a:srgbClr val="0D0D0D"/>
                </a:solidFill>
                <a:latin typeface="Arial"/>
                <a:cs typeface="Arial"/>
              </a:rPr>
              <a:t>November </a:t>
            </a:r>
            <a:r>
              <a:rPr lang="en-US" sz="2200" dirty="0">
                <a:solidFill>
                  <a:srgbClr val="0D0D0D"/>
                </a:solidFill>
                <a:latin typeface="Arial"/>
                <a:cs typeface="Arial"/>
              </a:rPr>
              <a:t>– Jewish students expelled from non-Jewish </a:t>
            </a:r>
            <a:r>
              <a:rPr lang="en-US" sz="2200" dirty="0" smtClean="0">
                <a:solidFill>
                  <a:srgbClr val="0D0D0D"/>
                </a:solidFill>
                <a:latin typeface="Arial"/>
                <a:cs typeface="Arial"/>
              </a:rPr>
              <a:t>schools.</a:t>
            </a:r>
            <a:endParaRPr lang="en-US" sz="2200" dirty="0">
              <a:solidFill>
                <a:srgbClr val="0D0D0D"/>
              </a:solidFill>
              <a:latin typeface="Arial"/>
              <a:cs typeface="Arial"/>
            </a:endParaRPr>
          </a:p>
          <a:p>
            <a:r>
              <a:rPr lang="en-US" sz="2200" b="1" dirty="0" smtClean="0">
                <a:solidFill>
                  <a:srgbClr val="0D0D0D"/>
                </a:solidFill>
                <a:latin typeface="Arial"/>
                <a:cs typeface="Arial"/>
              </a:rPr>
              <a:t>December</a:t>
            </a:r>
            <a:r>
              <a:rPr lang="en-US" sz="2200" dirty="0" smtClean="0">
                <a:solidFill>
                  <a:srgbClr val="0D0D0D"/>
                </a:solidFill>
                <a:latin typeface="Arial"/>
                <a:cs typeface="Arial"/>
              </a:rPr>
              <a:t> </a:t>
            </a:r>
            <a:r>
              <a:rPr lang="en-US" sz="2200" dirty="0">
                <a:solidFill>
                  <a:srgbClr val="0D0D0D"/>
                </a:solidFill>
                <a:latin typeface="Arial"/>
                <a:cs typeface="Arial"/>
              </a:rPr>
              <a:t>– Herman Goering takes charge of resolving the “Jewish Question.</a:t>
            </a:r>
            <a:r>
              <a:rPr lang="en-US" sz="2200" dirty="0" smtClean="0">
                <a:solidFill>
                  <a:srgbClr val="0D0D0D"/>
                </a:solidFill>
                <a:latin typeface="Arial"/>
                <a:cs typeface="Arial"/>
              </a:rPr>
              <a:t>”</a:t>
            </a:r>
          </a:p>
          <a:p>
            <a:r>
              <a:rPr lang="en-US" sz="2200" b="1" dirty="0" smtClean="0">
                <a:solidFill>
                  <a:srgbClr val="0D0D0D"/>
                </a:solidFill>
                <a:latin typeface="Arial"/>
                <a:cs typeface="Arial"/>
              </a:rPr>
              <a:t>February</a:t>
            </a:r>
            <a:r>
              <a:rPr lang="en-US" sz="2200" dirty="0" smtClean="0">
                <a:solidFill>
                  <a:srgbClr val="0D0D0D"/>
                </a:solidFill>
                <a:latin typeface="Arial"/>
                <a:cs typeface="Arial"/>
              </a:rPr>
              <a:t> </a:t>
            </a:r>
            <a:r>
              <a:rPr lang="en-US" sz="2200" dirty="0">
                <a:solidFill>
                  <a:srgbClr val="0D0D0D"/>
                </a:solidFill>
                <a:latin typeface="Arial"/>
                <a:cs typeface="Arial"/>
              </a:rPr>
              <a:t>– Jews forced to hand over all gold and silver </a:t>
            </a:r>
            <a:r>
              <a:rPr lang="en-US" sz="2200" dirty="0" smtClean="0">
                <a:solidFill>
                  <a:srgbClr val="0D0D0D"/>
                </a:solidFill>
                <a:latin typeface="Arial"/>
                <a:cs typeface="Arial"/>
              </a:rPr>
              <a:t>items.</a:t>
            </a:r>
            <a:endParaRPr lang="en-US" sz="2200" dirty="0">
              <a:solidFill>
                <a:srgbClr val="0D0D0D"/>
              </a:solidFill>
              <a:latin typeface="Arial"/>
              <a:cs typeface="Arial"/>
            </a:endParaRPr>
          </a:p>
          <a:p>
            <a:r>
              <a:rPr lang="en-US" sz="2200" b="1" dirty="0" smtClean="0">
                <a:solidFill>
                  <a:srgbClr val="0D0D0D"/>
                </a:solidFill>
                <a:latin typeface="Arial"/>
                <a:cs typeface="Arial"/>
              </a:rPr>
              <a:t>April</a:t>
            </a:r>
            <a:r>
              <a:rPr lang="en-US" sz="2200" dirty="0" smtClean="0">
                <a:solidFill>
                  <a:srgbClr val="0D0D0D"/>
                </a:solidFill>
                <a:latin typeface="Arial"/>
                <a:cs typeface="Arial"/>
              </a:rPr>
              <a:t> </a:t>
            </a:r>
            <a:r>
              <a:rPr lang="en-US" sz="2200" dirty="0">
                <a:solidFill>
                  <a:srgbClr val="0D0D0D"/>
                </a:solidFill>
                <a:latin typeface="Arial"/>
                <a:cs typeface="Arial"/>
              </a:rPr>
              <a:t>– Jews lose rights as tenants and are relocated into Jewish </a:t>
            </a:r>
            <a:r>
              <a:rPr lang="en-US" sz="2200" dirty="0" smtClean="0">
                <a:solidFill>
                  <a:srgbClr val="0D0D0D"/>
                </a:solidFill>
                <a:latin typeface="Arial"/>
                <a:cs typeface="Arial"/>
              </a:rPr>
              <a:t>houses.</a:t>
            </a:r>
            <a:endParaRPr lang="en-US" sz="2200" dirty="0">
              <a:solidFill>
                <a:srgbClr val="0D0D0D"/>
              </a:solidFill>
              <a:latin typeface="Arial"/>
              <a:cs typeface="Arial"/>
            </a:endParaRPr>
          </a:p>
          <a:p>
            <a:endParaRPr lang="en-US" sz="2200" dirty="0">
              <a:solidFill>
                <a:srgbClr val="0D0D0D"/>
              </a:solidFill>
              <a:latin typeface="Arial"/>
              <a:cs typeface="Arial"/>
            </a:endParaRPr>
          </a:p>
          <a:p>
            <a:endParaRPr lang="en-CA" sz="2200" dirty="0">
              <a:solidFill>
                <a:srgbClr val="0D0D0D"/>
              </a:solidFill>
              <a:latin typeface="Arial"/>
              <a:cs typeface="Arial"/>
            </a:endParaRPr>
          </a:p>
          <a:p>
            <a:endParaRPr lang="en-US" sz="2200" dirty="0">
              <a:solidFill>
                <a:srgbClr val="0D0D0D"/>
              </a:solidFill>
              <a:latin typeface="Arial"/>
              <a:cs typeface="Arial"/>
            </a:endParaRPr>
          </a:p>
        </p:txBody>
      </p:sp>
    </p:spTree>
    <p:extLst>
      <p:ext uri="{BB962C8B-B14F-4D97-AF65-F5344CB8AC3E}">
        <p14:creationId xmlns:p14="http://schemas.microsoft.com/office/powerpoint/2010/main" val="385897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1938</a:t>
            </a:r>
            <a:endParaRPr lang="en-US" dirty="0"/>
          </a:p>
        </p:txBody>
      </p:sp>
      <p:sp>
        <p:nvSpPr>
          <p:cNvPr id="3" name="Content Placeholder 2"/>
          <p:cNvSpPr>
            <a:spLocks noGrp="1"/>
          </p:cNvSpPr>
          <p:nvPr>
            <p:ph sz="quarter" idx="1"/>
          </p:nvPr>
        </p:nvSpPr>
        <p:spPr>
          <a:xfrm>
            <a:off x="4352080" y="1600200"/>
            <a:ext cx="4413967" cy="4495800"/>
          </a:xfrm>
        </p:spPr>
        <p:txBody>
          <a:bodyPr>
            <a:normAutofit/>
          </a:bodyPr>
          <a:lstStyle/>
          <a:p>
            <a:r>
              <a:rPr lang="en-US" sz="2400" dirty="0" smtClean="0">
                <a:solidFill>
                  <a:schemeClr val="tx1">
                    <a:lumMod val="95000"/>
                    <a:lumOff val="5000"/>
                  </a:schemeClr>
                </a:solidFill>
                <a:latin typeface="Arial"/>
                <a:cs typeface="Arial"/>
              </a:rPr>
              <a:t>October </a:t>
            </a:r>
            <a:r>
              <a:rPr lang="en-US" sz="2400" dirty="0">
                <a:solidFill>
                  <a:schemeClr val="tx1">
                    <a:lumMod val="95000"/>
                    <a:lumOff val="5000"/>
                  </a:schemeClr>
                </a:solidFill>
                <a:latin typeface="Arial"/>
                <a:cs typeface="Arial"/>
              </a:rPr>
              <a:t>– Law requires Jewish passports to be stamped with a large red “J</a:t>
            </a:r>
            <a:r>
              <a:rPr lang="en-US" sz="2400" dirty="0" smtClean="0">
                <a:solidFill>
                  <a:schemeClr val="tx1">
                    <a:lumMod val="95000"/>
                    <a:lumOff val="5000"/>
                  </a:schemeClr>
                </a:solidFill>
                <a:latin typeface="Arial"/>
                <a:cs typeface="Arial"/>
              </a:rPr>
              <a:t>”.</a:t>
            </a:r>
            <a:endParaRPr lang="en-US" sz="2400" dirty="0">
              <a:solidFill>
                <a:schemeClr val="tx1">
                  <a:lumMod val="95000"/>
                  <a:lumOff val="5000"/>
                </a:schemeClr>
              </a:solidFill>
              <a:latin typeface="Arial"/>
              <a:cs typeface="Arial"/>
            </a:endParaRPr>
          </a:p>
          <a:p>
            <a:pPr>
              <a:buFontTx/>
              <a:buNone/>
            </a:pPr>
            <a:endParaRPr lang="en-CA" sz="2400" dirty="0">
              <a:latin typeface="Arial"/>
              <a:cs typeface="Arial"/>
            </a:endParaRPr>
          </a:p>
          <a:p>
            <a:endParaRPr lang="en-US" sz="2400" dirty="0">
              <a:latin typeface="Arial"/>
              <a:cs typeface="Arial"/>
            </a:endParaRPr>
          </a:p>
        </p:txBody>
      </p:sp>
      <p:pic>
        <p:nvPicPr>
          <p:cNvPr id="4" name="Picture 5" descr="JewishPassport-K_Ru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63102" y="1600200"/>
            <a:ext cx="3276600" cy="4724400"/>
          </a:xfrm>
          <a:prstGeom prst="rect">
            <a:avLst/>
          </a:prstGeom>
          <a:noFill/>
        </p:spPr>
      </p:pic>
    </p:spTree>
    <p:extLst>
      <p:ext uri="{BB962C8B-B14F-4D97-AF65-F5344CB8AC3E}">
        <p14:creationId xmlns:p14="http://schemas.microsoft.com/office/powerpoint/2010/main" val="4033082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lnSpc>
                <a:spcPct val="90000"/>
              </a:lnSpc>
            </a:pPr>
            <a:r>
              <a:rPr lang="en-US" dirty="0">
                <a:latin typeface="Arial" charset="0"/>
                <a:cs typeface="Times New Roman" charset="0"/>
              </a:rPr>
              <a:t>Of the 60 million World War II deaths, 11 million people died in German death camps including 3.5 million Russians, and 6 million Jews (2/3rds of all European Jews</a:t>
            </a:r>
            <a:r>
              <a:rPr lang="en-US" dirty="0" smtClean="0">
                <a:latin typeface="Arial" charset="0"/>
                <a:cs typeface="Times New Roman" charset="0"/>
              </a:rPr>
              <a:t>).</a:t>
            </a:r>
            <a:endParaRPr lang="en-US" dirty="0">
              <a:latin typeface="Arial" charset="0"/>
              <a:cs typeface="Times New Roman" charset="0"/>
            </a:endParaRPr>
          </a:p>
          <a:p>
            <a:pPr>
              <a:lnSpc>
                <a:spcPct val="90000"/>
              </a:lnSpc>
            </a:pPr>
            <a:r>
              <a:rPr lang="en-US" dirty="0">
                <a:latin typeface="Arial" charset="0"/>
                <a:cs typeface="Times New Roman" charset="0"/>
              </a:rPr>
              <a:t>The word Holocaust was given to the killing of the 6 million Jews because it was a war of extermination designed to wipe out an entire group of people.</a:t>
            </a:r>
          </a:p>
          <a:p>
            <a:pPr lvl="1">
              <a:lnSpc>
                <a:spcPct val="90000"/>
              </a:lnSpc>
            </a:pPr>
            <a:r>
              <a:rPr lang="en-US" dirty="0" smtClean="0">
                <a:latin typeface="Arial" charset="0"/>
              </a:rPr>
              <a:t>Hitler’s </a:t>
            </a:r>
            <a:r>
              <a:rPr lang="ja-JP" altLang="en-US" dirty="0">
                <a:latin typeface="Arial" charset="0"/>
              </a:rPr>
              <a:t>“</a:t>
            </a:r>
            <a:r>
              <a:rPr lang="en-US" dirty="0">
                <a:latin typeface="Arial" charset="0"/>
              </a:rPr>
              <a:t>Final Solution</a:t>
            </a:r>
            <a:r>
              <a:rPr lang="ja-JP" altLang="en-US" dirty="0">
                <a:latin typeface="Arial" charset="0"/>
              </a:rPr>
              <a:t>”</a:t>
            </a:r>
            <a:endParaRPr lang="en-US" dirty="0">
              <a:latin typeface="Arial" charset="0"/>
            </a:endParaRPr>
          </a:p>
          <a:p>
            <a:pPr lvl="1">
              <a:lnSpc>
                <a:spcPct val="90000"/>
              </a:lnSpc>
            </a:pPr>
            <a:r>
              <a:rPr lang="en-US" dirty="0">
                <a:latin typeface="Arial" charset="0"/>
              </a:rPr>
              <a:t>Systematic genocide</a:t>
            </a:r>
          </a:p>
          <a:p>
            <a:endParaRPr lang="en-US" dirty="0"/>
          </a:p>
        </p:txBody>
      </p:sp>
    </p:spTree>
    <p:extLst>
      <p:ext uri="{BB962C8B-B14F-4D97-AF65-F5344CB8AC3E}">
        <p14:creationId xmlns:p14="http://schemas.microsoft.com/office/powerpoint/2010/main" val="267827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1939</a:t>
            </a:r>
            <a:endParaRPr lang="en-US" dirty="0"/>
          </a:p>
        </p:txBody>
      </p:sp>
      <p:sp>
        <p:nvSpPr>
          <p:cNvPr id="3" name="Content Placeholder 2"/>
          <p:cNvSpPr>
            <a:spLocks noGrp="1"/>
          </p:cNvSpPr>
          <p:nvPr>
            <p:ph sz="quarter" idx="1"/>
          </p:nvPr>
        </p:nvSpPr>
        <p:spPr/>
        <p:txBody>
          <a:bodyPr>
            <a:normAutofit fontScale="85000" lnSpcReduction="20000"/>
          </a:bodyPr>
          <a:lstStyle/>
          <a:p>
            <a:r>
              <a:rPr lang="en-US" b="1" dirty="0">
                <a:latin typeface="GoudyOlSt BT" charset="0"/>
              </a:rPr>
              <a:t>30 January – Hitler threatens Jews during Reichstag </a:t>
            </a:r>
            <a:r>
              <a:rPr lang="en-US" b="1" dirty="0" smtClean="0">
                <a:latin typeface="GoudyOlSt BT" charset="0"/>
              </a:rPr>
              <a:t>speech</a:t>
            </a:r>
          </a:p>
          <a:p>
            <a:r>
              <a:rPr lang="en-US" sz="3200" dirty="0">
                <a:latin typeface="Times New Roman" charset="0"/>
              </a:rPr>
              <a:t>“Europe will not have peace until the Jewish question has been disposed of. The world has sufficient capacity for settlement, but we must finally break away from the notion that a certain percentage of the Jewish people are intended, by our dear God, to be the parasitic beneficiary of the body, and of the productive work of other peoples. Jewry must adapt itself to respectable constructive work, as other peoples do, or it will sooner or later succumb to a crisis of unimaginable </a:t>
            </a:r>
            <a:r>
              <a:rPr lang="en-US" sz="3200" dirty="0" smtClean="0">
                <a:latin typeface="Times New Roman" charset="0"/>
              </a:rPr>
              <a:t>proportions….</a:t>
            </a:r>
            <a:endParaRPr lang="en-US" sz="3200" dirty="0">
              <a:latin typeface="Times New Roman" charset="0"/>
            </a:endParaRPr>
          </a:p>
          <a:p>
            <a:endParaRPr lang="en-US" dirty="0">
              <a:latin typeface="Times New Roman" charset="0"/>
            </a:endParaRPr>
          </a:p>
          <a:p>
            <a:endParaRPr lang="en-US" b="1" dirty="0">
              <a:latin typeface="GoudyOlSt BT" charset="0"/>
            </a:endParaRPr>
          </a:p>
          <a:p>
            <a:pPr>
              <a:buFontTx/>
              <a:buNone/>
            </a:pPr>
            <a:endParaRPr lang="en-CA" b="1" dirty="0">
              <a:latin typeface="GoudyOlSt BT" charset="0"/>
            </a:endParaRPr>
          </a:p>
          <a:p>
            <a:endParaRPr lang="en-US" dirty="0"/>
          </a:p>
        </p:txBody>
      </p:sp>
    </p:spTree>
    <p:extLst>
      <p:ext uri="{BB962C8B-B14F-4D97-AF65-F5344CB8AC3E}">
        <p14:creationId xmlns:p14="http://schemas.microsoft.com/office/powerpoint/2010/main" val="2177609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latin typeface="Times New Roman" charset="0"/>
              </a:rPr>
              <a:t>…“</a:t>
            </a:r>
            <a:r>
              <a:rPr lang="en-US" dirty="0">
                <a:latin typeface="Times New Roman" charset="0"/>
              </a:rPr>
              <a:t>If the international finance-Jewry inside and outside Europe should succeed in plunging the nations into a world war yet again, then the outcome will not be the victory of Jewry, but rather the annihilation of the Jewish race in Europe!”</a:t>
            </a:r>
          </a:p>
          <a:p>
            <a:endParaRPr lang="en-US" dirty="0"/>
          </a:p>
        </p:txBody>
      </p:sp>
    </p:spTree>
    <p:extLst>
      <p:ext uri="{BB962C8B-B14F-4D97-AF65-F5344CB8AC3E}">
        <p14:creationId xmlns:p14="http://schemas.microsoft.com/office/powerpoint/2010/main" val="3935375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nSpc>
                <a:spcPct val="90000"/>
              </a:lnSpc>
            </a:pPr>
            <a:r>
              <a:rPr lang="en-US" sz="2800" b="1" dirty="0">
                <a:latin typeface="Arial" charset="0"/>
              </a:rPr>
              <a:t>May 1939</a:t>
            </a:r>
            <a:r>
              <a:rPr lang="en-US" sz="2800" dirty="0">
                <a:latin typeface="Arial" charset="0"/>
              </a:rPr>
              <a:t> - The St. Louis, a ship crowded with 930 Jewish refugees, is turned away by Cuba, the United States and other countries and returns to Europe. </a:t>
            </a:r>
          </a:p>
        </p:txBody>
      </p:sp>
      <p:pic>
        <p:nvPicPr>
          <p:cNvPr id="4" name="Picture 5" descr="st_louis_shi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234344" y="3295154"/>
            <a:ext cx="4723693" cy="2979012"/>
          </a:xfrm>
          <a:prstGeom prst="rect">
            <a:avLst/>
          </a:prstGeom>
          <a:noFill/>
        </p:spPr>
      </p:pic>
    </p:spTree>
    <p:extLst>
      <p:ext uri="{BB962C8B-B14F-4D97-AF65-F5344CB8AC3E}">
        <p14:creationId xmlns:p14="http://schemas.microsoft.com/office/powerpoint/2010/main" val="106635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1939</a:t>
            </a:r>
            <a:endParaRPr lang="en-US" dirty="0"/>
          </a:p>
        </p:txBody>
      </p:sp>
      <p:sp>
        <p:nvSpPr>
          <p:cNvPr id="3" name="Content Placeholder 2"/>
          <p:cNvSpPr>
            <a:spLocks noGrp="1"/>
          </p:cNvSpPr>
          <p:nvPr>
            <p:ph sz="quarter" idx="1"/>
          </p:nvPr>
        </p:nvSpPr>
        <p:spPr/>
        <p:txBody>
          <a:bodyPr>
            <a:normAutofit lnSpcReduction="10000"/>
          </a:bodyPr>
          <a:lstStyle/>
          <a:p>
            <a:pPr>
              <a:lnSpc>
                <a:spcPct val="90000"/>
              </a:lnSpc>
            </a:pPr>
            <a:r>
              <a:rPr lang="en-US" sz="2400" dirty="0">
                <a:latin typeface="Arial"/>
                <a:cs typeface="Arial"/>
              </a:rPr>
              <a:t>Sept </a:t>
            </a:r>
            <a:r>
              <a:rPr lang="en-US" sz="2400" dirty="0" smtClean="0">
                <a:latin typeface="Arial"/>
                <a:cs typeface="Arial"/>
              </a:rPr>
              <a:t>- </a:t>
            </a:r>
            <a:r>
              <a:rPr lang="en-US" sz="2400" dirty="0">
                <a:latin typeface="Arial"/>
                <a:cs typeface="Arial"/>
              </a:rPr>
              <a:t>Nazis invade Poland (Jewish pop. 3.35 million, the largest in Europe). </a:t>
            </a:r>
            <a:endParaRPr lang="en-US" sz="2400" dirty="0" smtClean="0">
              <a:latin typeface="Arial"/>
              <a:cs typeface="Arial"/>
            </a:endParaRPr>
          </a:p>
          <a:p>
            <a:pPr>
              <a:lnSpc>
                <a:spcPct val="90000"/>
              </a:lnSpc>
            </a:pPr>
            <a:endParaRPr lang="en-US" sz="2400" dirty="0" smtClean="0">
              <a:latin typeface="Arial"/>
              <a:cs typeface="Arial"/>
            </a:endParaRPr>
          </a:p>
          <a:p>
            <a:pPr>
              <a:lnSpc>
                <a:spcPct val="90000"/>
              </a:lnSpc>
            </a:pPr>
            <a:r>
              <a:rPr lang="en-US" sz="2400" dirty="0" smtClean="0">
                <a:latin typeface="Arial"/>
                <a:cs typeface="Arial"/>
              </a:rPr>
              <a:t>Sept – </a:t>
            </a:r>
            <a:r>
              <a:rPr lang="en-US" sz="2400" dirty="0">
                <a:latin typeface="Arial"/>
                <a:cs typeface="Arial"/>
              </a:rPr>
              <a:t>SS </a:t>
            </a:r>
            <a:r>
              <a:rPr lang="en-US" sz="2400" dirty="0" err="1">
                <a:latin typeface="Arial"/>
                <a:cs typeface="Arial"/>
              </a:rPr>
              <a:t>Einsatzgruppen</a:t>
            </a:r>
            <a:r>
              <a:rPr lang="en-US" sz="2400" dirty="0">
                <a:latin typeface="Arial"/>
                <a:cs typeface="Arial"/>
              </a:rPr>
              <a:t> (special death squads) issued instructions in Poland regarding treatment of Jews:  they are to be gathered in Ghettos near railroads for the future “final goal</a:t>
            </a:r>
            <a:r>
              <a:rPr lang="en-US" sz="2400" dirty="0" smtClean="0">
                <a:latin typeface="Arial"/>
                <a:cs typeface="Arial"/>
              </a:rPr>
              <a:t>”.</a:t>
            </a:r>
          </a:p>
          <a:p>
            <a:pPr>
              <a:lnSpc>
                <a:spcPct val="90000"/>
              </a:lnSpc>
            </a:pPr>
            <a:endParaRPr lang="en-US" sz="2400" dirty="0">
              <a:latin typeface="Arial"/>
              <a:cs typeface="Arial"/>
            </a:endParaRPr>
          </a:p>
          <a:p>
            <a:pPr>
              <a:lnSpc>
                <a:spcPct val="90000"/>
              </a:lnSpc>
            </a:pPr>
            <a:r>
              <a:rPr lang="en-US" sz="2400" dirty="0">
                <a:latin typeface="Arial"/>
                <a:cs typeface="Arial"/>
              </a:rPr>
              <a:t>Oct </a:t>
            </a:r>
            <a:r>
              <a:rPr lang="en-US" sz="2400" dirty="0" smtClean="0">
                <a:latin typeface="Arial"/>
                <a:cs typeface="Arial"/>
              </a:rPr>
              <a:t>- </a:t>
            </a:r>
            <a:r>
              <a:rPr lang="en-US" sz="2400" dirty="0">
                <a:latin typeface="Arial"/>
                <a:cs typeface="Arial"/>
              </a:rPr>
              <a:t>Nazis begin euthanasia on sick and disabled in Germany. </a:t>
            </a:r>
            <a:endParaRPr lang="en-US" sz="2400" dirty="0" smtClean="0">
              <a:latin typeface="Arial"/>
              <a:cs typeface="Arial"/>
            </a:endParaRPr>
          </a:p>
          <a:p>
            <a:pPr>
              <a:lnSpc>
                <a:spcPct val="90000"/>
              </a:lnSpc>
            </a:pPr>
            <a:endParaRPr lang="en-US" sz="2400" dirty="0" smtClean="0">
              <a:latin typeface="Arial"/>
              <a:cs typeface="Arial"/>
            </a:endParaRPr>
          </a:p>
          <a:p>
            <a:pPr>
              <a:lnSpc>
                <a:spcPct val="90000"/>
              </a:lnSpc>
            </a:pPr>
            <a:r>
              <a:rPr lang="en-US" sz="2400" dirty="0" smtClean="0">
                <a:latin typeface="Arial"/>
                <a:cs typeface="Arial"/>
              </a:rPr>
              <a:t>November </a:t>
            </a:r>
            <a:r>
              <a:rPr lang="en-US" sz="2400" dirty="0">
                <a:latin typeface="Arial"/>
                <a:cs typeface="Arial"/>
              </a:rPr>
              <a:t>– Yellow stars required to be worn by Polish </a:t>
            </a:r>
            <a:r>
              <a:rPr lang="en-US" sz="2400" dirty="0" smtClean="0">
                <a:latin typeface="Arial"/>
                <a:cs typeface="Arial"/>
              </a:rPr>
              <a:t>Jews.</a:t>
            </a:r>
            <a:endParaRPr lang="en-CA" sz="2400" dirty="0">
              <a:latin typeface="Arial"/>
              <a:cs typeface="Arial"/>
            </a:endParaRPr>
          </a:p>
          <a:p>
            <a:pPr>
              <a:lnSpc>
                <a:spcPct val="90000"/>
              </a:lnSpc>
            </a:pPr>
            <a:endParaRPr lang="en-US" sz="2400" dirty="0">
              <a:latin typeface="Arial"/>
              <a:cs typeface="Arial"/>
            </a:endParaRPr>
          </a:p>
          <a:p>
            <a:endParaRPr lang="en-US" sz="2400" dirty="0">
              <a:latin typeface="Arial"/>
              <a:cs typeface="Arial"/>
            </a:endParaRPr>
          </a:p>
        </p:txBody>
      </p:sp>
    </p:spTree>
    <p:extLst>
      <p:ext uri="{BB962C8B-B14F-4D97-AF65-F5344CB8AC3E}">
        <p14:creationId xmlns:p14="http://schemas.microsoft.com/office/powerpoint/2010/main" val="13493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nSpc>
                <a:spcPct val="90000"/>
              </a:lnSpc>
            </a:pPr>
            <a:r>
              <a:rPr lang="en-US" sz="2200" dirty="0" smtClean="0">
                <a:solidFill>
                  <a:srgbClr val="333399"/>
                </a:solidFill>
                <a:latin typeface="Arial"/>
                <a:cs typeface="Arial"/>
              </a:rPr>
              <a:t>February </a:t>
            </a:r>
            <a:r>
              <a:rPr lang="en-US" sz="2200" dirty="0">
                <a:solidFill>
                  <a:srgbClr val="333399"/>
                </a:solidFill>
                <a:latin typeface="Arial"/>
                <a:cs typeface="Arial"/>
              </a:rPr>
              <a:t>– First deportation of German Jews into </a:t>
            </a:r>
            <a:r>
              <a:rPr lang="en-US" sz="2200" dirty="0" smtClean="0">
                <a:solidFill>
                  <a:srgbClr val="333399"/>
                </a:solidFill>
                <a:latin typeface="Arial"/>
                <a:cs typeface="Arial"/>
              </a:rPr>
              <a:t>Poland.</a:t>
            </a:r>
          </a:p>
          <a:p>
            <a:pPr>
              <a:lnSpc>
                <a:spcPct val="90000"/>
              </a:lnSpc>
            </a:pPr>
            <a:endParaRPr lang="en-US" sz="2200" dirty="0">
              <a:solidFill>
                <a:srgbClr val="333399"/>
              </a:solidFill>
              <a:latin typeface="Arial"/>
              <a:cs typeface="Arial"/>
            </a:endParaRPr>
          </a:p>
          <a:p>
            <a:pPr>
              <a:lnSpc>
                <a:spcPct val="90000"/>
              </a:lnSpc>
            </a:pPr>
            <a:r>
              <a:rPr lang="en-US" sz="2200" dirty="0" smtClean="0">
                <a:latin typeface="Arial"/>
                <a:cs typeface="Arial"/>
              </a:rPr>
              <a:t>April </a:t>
            </a:r>
            <a:r>
              <a:rPr lang="en-US" sz="2200" dirty="0">
                <a:latin typeface="Arial"/>
                <a:cs typeface="Arial"/>
              </a:rPr>
              <a:t>– The Lodz Ghetto in Poland is sealed off from the outside world with 230,000 Jews locked inside. </a:t>
            </a:r>
            <a:endParaRPr lang="en-US" sz="2200" dirty="0" smtClean="0">
              <a:latin typeface="Arial"/>
              <a:cs typeface="Arial"/>
            </a:endParaRPr>
          </a:p>
          <a:p>
            <a:pPr>
              <a:lnSpc>
                <a:spcPct val="90000"/>
              </a:lnSpc>
            </a:pPr>
            <a:endParaRPr lang="en-CA" sz="2200" dirty="0">
              <a:latin typeface="Arial"/>
              <a:cs typeface="Arial"/>
            </a:endParaRPr>
          </a:p>
          <a:p>
            <a:r>
              <a:rPr lang="en-US" sz="2200" dirty="0">
                <a:latin typeface="Arial"/>
                <a:cs typeface="Arial"/>
              </a:rPr>
              <a:t>November – Krakow Ghetto is sealed off containing 70,000 </a:t>
            </a:r>
            <a:r>
              <a:rPr lang="en-US" sz="2200" dirty="0" smtClean="0">
                <a:latin typeface="Arial"/>
                <a:cs typeface="Arial"/>
              </a:rPr>
              <a:t>Jews.</a:t>
            </a:r>
          </a:p>
          <a:p>
            <a:endParaRPr lang="en-US" sz="2200" dirty="0">
              <a:latin typeface="Arial"/>
              <a:cs typeface="Arial"/>
            </a:endParaRPr>
          </a:p>
          <a:p>
            <a:r>
              <a:rPr lang="en-US" sz="2200" dirty="0" smtClean="0">
                <a:latin typeface="Arial"/>
                <a:cs typeface="Arial"/>
              </a:rPr>
              <a:t>November </a:t>
            </a:r>
            <a:r>
              <a:rPr lang="en-US" sz="2200" dirty="0">
                <a:latin typeface="Arial"/>
                <a:cs typeface="Arial"/>
              </a:rPr>
              <a:t>– The Warsaw Ghetto is sealed off containing 400,000 </a:t>
            </a:r>
            <a:r>
              <a:rPr lang="en-US" sz="2200" dirty="0" smtClean="0">
                <a:latin typeface="Arial"/>
                <a:cs typeface="Arial"/>
              </a:rPr>
              <a:t>Jews.</a:t>
            </a:r>
            <a:endParaRPr lang="en-CA" sz="2200" dirty="0">
              <a:latin typeface="Arial"/>
              <a:cs typeface="Arial"/>
            </a:endParaRPr>
          </a:p>
          <a:p>
            <a:endParaRPr lang="en-US" sz="2200" dirty="0">
              <a:latin typeface="Arial"/>
              <a:cs typeface="Arial"/>
            </a:endParaRPr>
          </a:p>
        </p:txBody>
      </p:sp>
    </p:spTree>
    <p:extLst>
      <p:ext uri="{BB962C8B-B14F-4D97-AF65-F5344CB8AC3E}">
        <p14:creationId xmlns:p14="http://schemas.microsoft.com/office/powerpoint/2010/main" val="29334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1941</a:t>
            </a:r>
            <a:endParaRPr lang="en-US" dirty="0"/>
          </a:p>
        </p:txBody>
      </p:sp>
      <p:sp>
        <p:nvSpPr>
          <p:cNvPr id="3" name="Content Placeholder 2"/>
          <p:cNvSpPr>
            <a:spLocks noGrp="1"/>
          </p:cNvSpPr>
          <p:nvPr>
            <p:ph sz="quarter" idx="1"/>
          </p:nvPr>
        </p:nvSpPr>
        <p:spPr/>
        <p:txBody>
          <a:bodyPr>
            <a:normAutofit fontScale="92500" lnSpcReduction="10000"/>
          </a:bodyPr>
          <a:lstStyle/>
          <a:p>
            <a:pPr>
              <a:lnSpc>
                <a:spcPct val="90000"/>
              </a:lnSpc>
            </a:pPr>
            <a:r>
              <a:rPr lang="en-US" sz="2200" dirty="0" smtClean="0">
                <a:solidFill>
                  <a:schemeClr val="tx1">
                    <a:lumMod val="95000"/>
                    <a:lumOff val="5000"/>
                  </a:schemeClr>
                </a:solidFill>
                <a:latin typeface="Arial"/>
                <a:cs typeface="Arial"/>
              </a:rPr>
              <a:t>September </a:t>
            </a:r>
            <a:r>
              <a:rPr lang="en-US" sz="2200" dirty="0">
                <a:solidFill>
                  <a:schemeClr val="tx1">
                    <a:lumMod val="95000"/>
                    <a:lumOff val="5000"/>
                  </a:schemeClr>
                </a:solidFill>
                <a:latin typeface="Arial"/>
                <a:cs typeface="Arial"/>
              </a:rPr>
              <a:t>– 23,000 Jews killed at </a:t>
            </a:r>
            <a:r>
              <a:rPr lang="en-US" sz="2200" dirty="0" err="1">
                <a:solidFill>
                  <a:schemeClr val="tx1">
                    <a:lumMod val="95000"/>
                    <a:lumOff val="5000"/>
                  </a:schemeClr>
                </a:solidFill>
                <a:latin typeface="Arial"/>
                <a:cs typeface="Arial"/>
              </a:rPr>
              <a:t>Kamenets</a:t>
            </a:r>
            <a:r>
              <a:rPr lang="en-US" sz="2200" dirty="0">
                <a:solidFill>
                  <a:schemeClr val="tx1">
                    <a:lumMod val="95000"/>
                    <a:lumOff val="5000"/>
                  </a:schemeClr>
                </a:solidFill>
                <a:latin typeface="Arial"/>
                <a:cs typeface="Arial"/>
              </a:rPr>
              <a:t>-Podolsk, in the </a:t>
            </a:r>
            <a:r>
              <a:rPr lang="en-US" sz="2200" dirty="0" smtClean="0">
                <a:solidFill>
                  <a:schemeClr val="tx1">
                    <a:lumMod val="95000"/>
                    <a:lumOff val="5000"/>
                  </a:schemeClr>
                </a:solidFill>
                <a:latin typeface="Arial"/>
                <a:cs typeface="Arial"/>
              </a:rPr>
              <a:t>Ukraine.</a:t>
            </a:r>
          </a:p>
          <a:p>
            <a:pPr>
              <a:lnSpc>
                <a:spcPct val="90000"/>
              </a:lnSpc>
            </a:pPr>
            <a:endParaRPr lang="en-US" sz="2200" dirty="0">
              <a:solidFill>
                <a:schemeClr val="tx1">
                  <a:lumMod val="95000"/>
                  <a:lumOff val="5000"/>
                </a:schemeClr>
              </a:solidFill>
              <a:latin typeface="Arial"/>
              <a:cs typeface="Arial"/>
            </a:endParaRPr>
          </a:p>
          <a:p>
            <a:pPr>
              <a:lnSpc>
                <a:spcPct val="90000"/>
              </a:lnSpc>
            </a:pPr>
            <a:r>
              <a:rPr lang="en-US" sz="2200" dirty="0" smtClean="0">
                <a:solidFill>
                  <a:schemeClr val="tx1">
                    <a:lumMod val="95000"/>
                    <a:lumOff val="5000"/>
                  </a:schemeClr>
                </a:solidFill>
                <a:latin typeface="Arial"/>
                <a:cs typeface="Arial"/>
              </a:rPr>
              <a:t>September </a:t>
            </a:r>
            <a:r>
              <a:rPr lang="en-US" sz="2200" dirty="0">
                <a:solidFill>
                  <a:schemeClr val="tx1">
                    <a:lumMod val="95000"/>
                    <a:lumOff val="5000"/>
                  </a:schemeClr>
                </a:solidFill>
                <a:latin typeface="Arial"/>
                <a:cs typeface="Arial"/>
              </a:rPr>
              <a:t>- SS </a:t>
            </a:r>
            <a:r>
              <a:rPr lang="en-US" sz="2200" dirty="0" err="1">
                <a:solidFill>
                  <a:schemeClr val="tx1">
                    <a:lumMod val="95000"/>
                    <a:lumOff val="5000"/>
                  </a:schemeClr>
                </a:solidFill>
                <a:latin typeface="Arial"/>
                <a:cs typeface="Arial"/>
              </a:rPr>
              <a:t>Einsatzgruppen</a:t>
            </a:r>
            <a:r>
              <a:rPr lang="en-US" sz="2200" dirty="0">
                <a:solidFill>
                  <a:schemeClr val="tx1">
                    <a:lumMod val="95000"/>
                    <a:lumOff val="5000"/>
                  </a:schemeClr>
                </a:solidFill>
                <a:latin typeface="Arial"/>
                <a:cs typeface="Arial"/>
              </a:rPr>
              <a:t> murder 33,771 Jews at </a:t>
            </a:r>
            <a:r>
              <a:rPr lang="en-US" sz="2200" dirty="0" err="1">
                <a:solidFill>
                  <a:schemeClr val="tx1">
                    <a:lumMod val="95000"/>
                    <a:lumOff val="5000"/>
                  </a:schemeClr>
                </a:solidFill>
                <a:latin typeface="Arial"/>
                <a:cs typeface="Arial"/>
              </a:rPr>
              <a:t>Babi</a:t>
            </a:r>
            <a:r>
              <a:rPr lang="en-US" sz="2200" dirty="0">
                <a:solidFill>
                  <a:schemeClr val="tx1">
                    <a:lumMod val="95000"/>
                    <a:lumOff val="5000"/>
                  </a:schemeClr>
                </a:solidFill>
                <a:latin typeface="Arial"/>
                <a:cs typeface="Arial"/>
              </a:rPr>
              <a:t> </a:t>
            </a:r>
            <a:r>
              <a:rPr lang="en-US" sz="2200" dirty="0" err="1">
                <a:solidFill>
                  <a:schemeClr val="tx1">
                    <a:lumMod val="95000"/>
                    <a:lumOff val="5000"/>
                  </a:schemeClr>
                </a:solidFill>
                <a:latin typeface="Arial"/>
                <a:cs typeface="Arial"/>
              </a:rPr>
              <a:t>Yar</a:t>
            </a:r>
            <a:r>
              <a:rPr lang="en-US" sz="2200" dirty="0">
                <a:solidFill>
                  <a:schemeClr val="tx1">
                    <a:lumMod val="95000"/>
                    <a:lumOff val="5000"/>
                  </a:schemeClr>
                </a:solidFill>
                <a:latin typeface="Arial"/>
                <a:cs typeface="Arial"/>
              </a:rPr>
              <a:t> near </a:t>
            </a:r>
            <a:r>
              <a:rPr lang="en-US" sz="2200" dirty="0" smtClean="0">
                <a:solidFill>
                  <a:schemeClr val="tx1">
                    <a:lumMod val="95000"/>
                    <a:lumOff val="5000"/>
                  </a:schemeClr>
                </a:solidFill>
                <a:latin typeface="Arial"/>
                <a:cs typeface="Arial"/>
              </a:rPr>
              <a:t>Kiev.</a:t>
            </a:r>
          </a:p>
          <a:p>
            <a:pPr>
              <a:lnSpc>
                <a:spcPct val="90000"/>
              </a:lnSpc>
            </a:pPr>
            <a:endParaRPr lang="en-US" sz="2200" dirty="0">
              <a:solidFill>
                <a:schemeClr val="tx1">
                  <a:lumMod val="95000"/>
                  <a:lumOff val="5000"/>
                </a:schemeClr>
              </a:solidFill>
              <a:latin typeface="Arial"/>
              <a:cs typeface="Arial"/>
            </a:endParaRPr>
          </a:p>
          <a:p>
            <a:pPr>
              <a:lnSpc>
                <a:spcPct val="90000"/>
              </a:lnSpc>
            </a:pPr>
            <a:r>
              <a:rPr lang="en-US" sz="2200" dirty="0">
                <a:solidFill>
                  <a:schemeClr val="tx1">
                    <a:lumMod val="95000"/>
                    <a:lumOff val="5000"/>
                  </a:schemeClr>
                </a:solidFill>
                <a:latin typeface="Arial"/>
                <a:cs typeface="Arial"/>
              </a:rPr>
              <a:t>October – 35,000 Jews from Odessa </a:t>
            </a:r>
            <a:r>
              <a:rPr lang="en-US" sz="2200" dirty="0" smtClean="0">
                <a:solidFill>
                  <a:schemeClr val="tx1">
                    <a:lumMod val="95000"/>
                    <a:lumOff val="5000"/>
                  </a:schemeClr>
                </a:solidFill>
                <a:latin typeface="Arial"/>
                <a:cs typeface="Arial"/>
              </a:rPr>
              <a:t>shot.</a:t>
            </a:r>
          </a:p>
          <a:p>
            <a:pPr>
              <a:lnSpc>
                <a:spcPct val="90000"/>
              </a:lnSpc>
            </a:pPr>
            <a:endParaRPr lang="en-US" sz="2200" dirty="0">
              <a:solidFill>
                <a:schemeClr val="tx1">
                  <a:lumMod val="95000"/>
                  <a:lumOff val="5000"/>
                </a:schemeClr>
              </a:solidFill>
              <a:latin typeface="Arial"/>
              <a:cs typeface="Arial"/>
            </a:endParaRPr>
          </a:p>
          <a:p>
            <a:pPr>
              <a:lnSpc>
                <a:spcPct val="90000"/>
              </a:lnSpc>
            </a:pPr>
            <a:r>
              <a:rPr lang="en-US" sz="2200" dirty="0" smtClean="0">
                <a:solidFill>
                  <a:schemeClr val="tx1">
                    <a:lumMod val="95000"/>
                    <a:lumOff val="5000"/>
                  </a:schemeClr>
                </a:solidFill>
                <a:latin typeface="Arial"/>
                <a:cs typeface="Arial"/>
              </a:rPr>
              <a:t>October </a:t>
            </a:r>
            <a:r>
              <a:rPr lang="en-US" sz="2200" dirty="0">
                <a:solidFill>
                  <a:schemeClr val="tx1">
                    <a:lumMod val="95000"/>
                    <a:lumOff val="5000"/>
                  </a:schemeClr>
                </a:solidFill>
                <a:latin typeface="Arial"/>
                <a:cs typeface="Arial"/>
              </a:rPr>
              <a:t>– Nazis forbid Jews from emigrating out of </a:t>
            </a:r>
            <a:r>
              <a:rPr lang="en-US" sz="2200" dirty="0" smtClean="0">
                <a:solidFill>
                  <a:schemeClr val="tx1">
                    <a:lumMod val="95000"/>
                    <a:lumOff val="5000"/>
                  </a:schemeClr>
                </a:solidFill>
                <a:latin typeface="Arial"/>
                <a:cs typeface="Arial"/>
              </a:rPr>
              <a:t>Germany.</a:t>
            </a:r>
          </a:p>
          <a:p>
            <a:pPr>
              <a:lnSpc>
                <a:spcPct val="90000"/>
              </a:lnSpc>
            </a:pPr>
            <a:endParaRPr lang="en-US" sz="2200" dirty="0" smtClean="0">
              <a:solidFill>
                <a:schemeClr val="tx1">
                  <a:lumMod val="95000"/>
                  <a:lumOff val="5000"/>
                </a:schemeClr>
              </a:solidFill>
              <a:latin typeface="Arial"/>
              <a:cs typeface="Arial"/>
            </a:endParaRPr>
          </a:p>
          <a:p>
            <a:pPr>
              <a:lnSpc>
                <a:spcPct val="90000"/>
              </a:lnSpc>
            </a:pPr>
            <a:r>
              <a:rPr lang="en-US" sz="2200" dirty="0" smtClean="0">
                <a:solidFill>
                  <a:schemeClr val="tx1">
                    <a:lumMod val="95000"/>
                    <a:lumOff val="5000"/>
                  </a:schemeClr>
                </a:solidFill>
                <a:latin typeface="Arial"/>
                <a:cs typeface="Arial"/>
              </a:rPr>
              <a:t>December </a:t>
            </a:r>
            <a:r>
              <a:rPr lang="en-US" sz="2200" dirty="0">
                <a:solidFill>
                  <a:schemeClr val="tx1">
                    <a:lumMod val="95000"/>
                    <a:lumOff val="5000"/>
                  </a:schemeClr>
                </a:solidFill>
                <a:latin typeface="Arial"/>
                <a:cs typeface="Arial"/>
              </a:rPr>
              <a:t>– </a:t>
            </a:r>
            <a:r>
              <a:rPr lang="en-US" sz="2200" dirty="0" err="1">
                <a:solidFill>
                  <a:schemeClr val="tx1">
                    <a:lumMod val="95000"/>
                    <a:lumOff val="5000"/>
                  </a:schemeClr>
                </a:solidFill>
                <a:latin typeface="Arial"/>
                <a:cs typeface="Arial"/>
              </a:rPr>
              <a:t>Chelmno</a:t>
            </a:r>
            <a:r>
              <a:rPr lang="en-US" sz="2200" dirty="0">
                <a:solidFill>
                  <a:schemeClr val="tx1">
                    <a:lumMod val="95000"/>
                    <a:lumOff val="5000"/>
                  </a:schemeClr>
                </a:solidFill>
                <a:latin typeface="Arial"/>
                <a:cs typeface="Arial"/>
              </a:rPr>
              <a:t> camp opens in Poland.  Jews taken there are placed in mobile gas vans and driven to a burial place while carbon monoxide from the engine exhaust is fed into the sealed rear compartment, killing them.  </a:t>
            </a:r>
          </a:p>
          <a:p>
            <a:pPr>
              <a:lnSpc>
                <a:spcPct val="90000"/>
              </a:lnSpc>
            </a:pPr>
            <a:endParaRPr lang="en-CA" sz="2200" dirty="0">
              <a:solidFill>
                <a:schemeClr val="tx1">
                  <a:lumMod val="95000"/>
                  <a:lumOff val="5000"/>
                </a:schemeClr>
              </a:solidFill>
              <a:latin typeface="Arial"/>
              <a:cs typeface="Arial"/>
            </a:endParaRPr>
          </a:p>
          <a:p>
            <a:endParaRPr lang="en-US" sz="2200" dirty="0">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81193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http://media-2.web.britannica.com/eb-media/55/67855-004-E2DD37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66750"/>
            <a:ext cx="7458075" cy="539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6358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http://media-2.web.britannica.com/eb-media/43/67843-004-A17AEE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95" y="1104900"/>
            <a:ext cx="7653338" cy="499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1157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t>
            </a:r>
            <a:r>
              <a:rPr lang="en-US" dirty="0" smtClean="0"/>
              <a:t>41</a:t>
            </a:r>
            <a:endParaRPr lang="en-US" dirty="0"/>
          </a:p>
        </p:txBody>
      </p:sp>
      <p:sp>
        <p:nvSpPr>
          <p:cNvPr id="3" name="Content Placeholder 2"/>
          <p:cNvSpPr>
            <a:spLocks noGrp="1"/>
          </p:cNvSpPr>
          <p:nvPr>
            <p:ph sz="quarter" idx="1"/>
          </p:nvPr>
        </p:nvSpPr>
        <p:spPr/>
        <p:txBody>
          <a:bodyPr>
            <a:normAutofit/>
          </a:bodyPr>
          <a:lstStyle/>
          <a:p>
            <a:pPr>
              <a:lnSpc>
                <a:spcPct val="90000"/>
              </a:lnSpc>
            </a:pPr>
            <a:r>
              <a:rPr lang="en-US" sz="2200" dirty="0">
                <a:latin typeface="Arial"/>
                <a:cs typeface="Arial"/>
              </a:rPr>
              <a:t>March 7, 1941 - German Jews ordered into forced labor. </a:t>
            </a:r>
            <a:endParaRPr lang="en-US" sz="2200" dirty="0" smtClean="0">
              <a:latin typeface="Arial"/>
              <a:cs typeface="Arial"/>
            </a:endParaRPr>
          </a:p>
          <a:p>
            <a:pPr>
              <a:lnSpc>
                <a:spcPct val="90000"/>
              </a:lnSpc>
            </a:pPr>
            <a:endParaRPr lang="en-US" sz="2200" dirty="0" smtClean="0">
              <a:latin typeface="Arial"/>
              <a:cs typeface="Arial"/>
            </a:endParaRPr>
          </a:p>
          <a:p>
            <a:r>
              <a:rPr lang="en-US" sz="2200" dirty="0" smtClean="0">
                <a:latin typeface="Arial"/>
                <a:cs typeface="Arial"/>
              </a:rPr>
              <a:t>26 March </a:t>
            </a:r>
            <a:r>
              <a:rPr lang="en-US" sz="2200" dirty="0">
                <a:latin typeface="Arial"/>
                <a:cs typeface="Arial"/>
              </a:rPr>
              <a:t>– SS </a:t>
            </a:r>
            <a:r>
              <a:rPr lang="en-US" sz="2200" dirty="0" err="1">
                <a:latin typeface="Arial"/>
                <a:cs typeface="Arial"/>
              </a:rPr>
              <a:t>Einsatzgruppen</a:t>
            </a:r>
            <a:r>
              <a:rPr lang="en-US" sz="2200" dirty="0">
                <a:latin typeface="Arial"/>
                <a:cs typeface="Arial"/>
              </a:rPr>
              <a:t> begin mass murder of Jews in occupied </a:t>
            </a:r>
            <a:r>
              <a:rPr lang="en-US" sz="2200" dirty="0" smtClean="0">
                <a:latin typeface="Arial"/>
                <a:cs typeface="Arial"/>
              </a:rPr>
              <a:t>Poland.</a:t>
            </a:r>
          </a:p>
          <a:p>
            <a:endParaRPr lang="en-US" sz="2200" dirty="0">
              <a:latin typeface="Arial"/>
              <a:cs typeface="Arial"/>
            </a:endParaRPr>
          </a:p>
          <a:p>
            <a:r>
              <a:rPr lang="en-US" sz="2200" dirty="0">
                <a:solidFill>
                  <a:srgbClr val="333399"/>
                </a:solidFill>
                <a:latin typeface="Arial"/>
                <a:cs typeface="Arial"/>
              </a:rPr>
              <a:t>July – Himmler tells Auschwitz commander “The Fuhrer has ordered the Final Solution of the Jewish question.</a:t>
            </a:r>
            <a:r>
              <a:rPr lang="en-US" sz="2200" dirty="0" smtClean="0">
                <a:solidFill>
                  <a:srgbClr val="333399"/>
                </a:solidFill>
                <a:latin typeface="Arial"/>
                <a:cs typeface="Arial"/>
              </a:rPr>
              <a:t>”</a:t>
            </a:r>
          </a:p>
          <a:p>
            <a:endParaRPr lang="en-US" sz="2200" dirty="0">
              <a:latin typeface="Arial"/>
              <a:cs typeface="Arial"/>
            </a:endParaRPr>
          </a:p>
          <a:p>
            <a:endParaRPr lang="en-US" sz="2200" dirty="0">
              <a:latin typeface="Arial"/>
              <a:cs typeface="Arial"/>
            </a:endParaRPr>
          </a:p>
        </p:txBody>
      </p:sp>
    </p:spTree>
    <p:extLst>
      <p:ext uri="{BB962C8B-B14F-4D97-AF65-F5344CB8AC3E}">
        <p14:creationId xmlns:p14="http://schemas.microsoft.com/office/powerpoint/2010/main" val="70688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4" descr="einsatz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747713"/>
            <a:ext cx="74168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25252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Holocaust Chronology</a:t>
            </a:r>
            <a:endParaRPr lang="en-US" dirty="0"/>
          </a:p>
        </p:txBody>
      </p:sp>
      <p:sp>
        <p:nvSpPr>
          <p:cNvPr id="3" name="Content Placeholder 2"/>
          <p:cNvSpPr>
            <a:spLocks noGrp="1"/>
          </p:cNvSpPr>
          <p:nvPr>
            <p:ph sz="quarter" idx="1"/>
          </p:nvPr>
        </p:nvSpPr>
        <p:spPr/>
        <p:txBody>
          <a:bodyPr>
            <a:normAutofit/>
          </a:bodyPr>
          <a:lstStyle/>
          <a:p>
            <a:pPr>
              <a:lnSpc>
                <a:spcPct val="80000"/>
              </a:lnSpc>
            </a:pPr>
            <a:r>
              <a:rPr lang="en-US" sz="2200" b="1" dirty="0">
                <a:latin typeface="Arial" charset="0"/>
              </a:rPr>
              <a:t>Jan 30, 1933</a:t>
            </a:r>
            <a:r>
              <a:rPr lang="en-US" sz="2200" dirty="0">
                <a:latin typeface="Arial" charset="0"/>
              </a:rPr>
              <a:t> - </a:t>
            </a:r>
            <a:r>
              <a:rPr lang="en-US" sz="2200" u="sng" dirty="0">
                <a:latin typeface="Arial" charset="0"/>
              </a:rPr>
              <a:t>Adolf Hitler is appointed Chancellor of Germany</a:t>
            </a:r>
            <a:r>
              <a:rPr lang="en-US" sz="2200" dirty="0">
                <a:latin typeface="Arial" charset="0"/>
              </a:rPr>
              <a:t> a nation with a Jewish population of 566,000. </a:t>
            </a:r>
          </a:p>
          <a:p>
            <a:pPr>
              <a:lnSpc>
                <a:spcPct val="80000"/>
              </a:lnSpc>
            </a:pPr>
            <a:r>
              <a:rPr lang="en-US" sz="2200" b="1" dirty="0">
                <a:latin typeface="Arial" charset="0"/>
              </a:rPr>
              <a:t>March 22, 1933</a:t>
            </a:r>
            <a:r>
              <a:rPr lang="en-US" sz="2200" dirty="0">
                <a:latin typeface="Arial" charset="0"/>
              </a:rPr>
              <a:t> - Nazis open Dachau concentration camp near Munich, to be followed by Buchenwald near Weimar in central Germany, </a:t>
            </a:r>
            <a:r>
              <a:rPr lang="en-US" sz="2200" dirty="0" err="1">
                <a:latin typeface="Arial" charset="0"/>
              </a:rPr>
              <a:t>Sachsenhausen</a:t>
            </a:r>
            <a:r>
              <a:rPr lang="en-US" sz="2200" dirty="0">
                <a:latin typeface="Arial" charset="0"/>
              </a:rPr>
              <a:t> near Berlin in northern Germany, and </a:t>
            </a:r>
            <a:r>
              <a:rPr lang="en-US" sz="2200" dirty="0" err="1">
                <a:latin typeface="Arial" charset="0"/>
              </a:rPr>
              <a:t>Ravensbr</a:t>
            </a:r>
            <a:r>
              <a:rPr lang="en-US" sz="2200" dirty="0" err="1">
                <a:latin typeface="Arial" charset="0"/>
                <a:cs typeface="Arial" charset="0"/>
              </a:rPr>
              <a:t>ü</a:t>
            </a:r>
            <a:r>
              <a:rPr lang="en-US" sz="2200" dirty="0" err="1">
                <a:latin typeface="Arial" charset="0"/>
              </a:rPr>
              <a:t>ck</a:t>
            </a:r>
            <a:r>
              <a:rPr lang="en-US" sz="2200" dirty="0">
                <a:latin typeface="Arial" charset="0"/>
              </a:rPr>
              <a:t> for women.</a:t>
            </a:r>
          </a:p>
          <a:p>
            <a:pPr>
              <a:lnSpc>
                <a:spcPct val="80000"/>
              </a:lnSpc>
            </a:pPr>
            <a:r>
              <a:rPr lang="en-US" sz="2200" b="1" dirty="0">
                <a:latin typeface="Arial" charset="0"/>
              </a:rPr>
              <a:t>April 1, 1933</a:t>
            </a:r>
            <a:r>
              <a:rPr lang="en-US" sz="2200" dirty="0">
                <a:latin typeface="Arial" charset="0"/>
              </a:rPr>
              <a:t> - </a:t>
            </a:r>
            <a:r>
              <a:rPr lang="en-US" sz="2200" dirty="0">
                <a:solidFill>
                  <a:srgbClr val="0D0D0D"/>
                </a:solidFill>
                <a:latin typeface="Arial" charset="0"/>
              </a:rPr>
              <a:t>Nazis stage boycott of Jewish shops and businesses. </a:t>
            </a:r>
          </a:p>
          <a:p>
            <a:pPr>
              <a:lnSpc>
                <a:spcPct val="80000"/>
              </a:lnSpc>
            </a:pPr>
            <a:r>
              <a:rPr lang="en-US" sz="2200" b="1" dirty="0">
                <a:latin typeface="Arial" charset="0"/>
              </a:rPr>
              <a:t>April 11, 1933</a:t>
            </a:r>
            <a:r>
              <a:rPr lang="en-US" sz="2200" dirty="0">
                <a:latin typeface="Arial" charset="0"/>
              </a:rPr>
              <a:t> - Nazis issue a decree defining a non-Aryan as "anyone descended from non-Aryan, especially Jewish, parents or grandparents. One parent or grandparent classifies the descendant as non-Aryan...especially if one parent or grandparent was of the Jewish faith."</a:t>
            </a:r>
          </a:p>
          <a:p>
            <a:endParaRPr lang="en-US" dirty="0"/>
          </a:p>
        </p:txBody>
      </p:sp>
    </p:spTree>
    <p:extLst>
      <p:ext uri="{BB962C8B-B14F-4D97-AF65-F5344CB8AC3E}">
        <p14:creationId xmlns:p14="http://schemas.microsoft.com/office/powerpoint/2010/main" val="81362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4" descr="einsatzgruppen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2125" y="381000"/>
            <a:ext cx="5019675"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8364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1600200"/>
            <a:ext cx="4162736" cy="4495800"/>
          </a:xfrm>
        </p:spPr>
        <p:txBody>
          <a:bodyPr/>
          <a:lstStyle/>
          <a:p>
            <a:r>
              <a:rPr lang="en-US" sz="3200" dirty="0" smtClean="0">
                <a:latin typeface="Arial"/>
                <a:cs typeface="Arial"/>
              </a:rPr>
              <a:t>September </a:t>
            </a:r>
            <a:r>
              <a:rPr lang="en-US" sz="3200" dirty="0">
                <a:latin typeface="Arial"/>
                <a:cs typeface="Arial"/>
              </a:rPr>
              <a:t>– first use of </a:t>
            </a:r>
            <a:r>
              <a:rPr lang="en-US" sz="3200" dirty="0" err="1">
                <a:latin typeface="Arial"/>
                <a:cs typeface="Arial"/>
              </a:rPr>
              <a:t>Zyklon</a:t>
            </a:r>
            <a:r>
              <a:rPr lang="en-US" sz="3200" dirty="0">
                <a:latin typeface="Arial"/>
                <a:cs typeface="Arial"/>
              </a:rPr>
              <a:t>-B gas at </a:t>
            </a:r>
            <a:r>
              <a:rPr lang="en-US" sz="3200" dirty="0" smtClean="0">
                <a:latin typeface="Arial"/>
                <a:cs typeface="Arial"/>
              </a:rPr>
              <a:t>Auschwitz.</a:t>
            </a:r>
            <a:endParaRPr lang="en-US" sz="3200" dirty="0">
              <a:latin typeface="Arial"/>
              <a:cs typeface="Arial"/>
            </a:endParaRPr>
          </a:p>
          <a:p>
            <a:endParaRPr lang="en-US" dirty="0">
              <a:latin typeface="Arial"/>
              <a:cs typeface="Arial"/>
            </a:endParaRPr>
          </a:p>
        </p:txBody>
      </p:sp>
      <p:sp>
        <p:nvSpPr>
          <p:cNvPr id="4" name="TextBox 3"/>
          <p:cNvSpPr txBox="1"/>
          <p:nvPr/>
        </p:nvSpPr>
        <p:spPr>
          <a:xfrm>
            <a:off x="6984495" y="2751799"/>
            <a:ext cx="184666" cy="369332"/>
          </a:xfrm>
          <a:prstGeom prst="rect">
            <a:avLst/>
          </a:prstGeom>
          <a:noFill/>
        </p:spPr>
        <p:txBody>
          <a:bodyPr wrap="none" rtlCol="0">
            <a:spAutoFit/>
          </a:bodyPr>
          <a:lstStyle/>
          <a:p>
            <a:endParaRPr lang="en-US" dirty="0"/>
          </a:p>
        </p:txBody>
      </p:sp>
      <p:pic>
        <p:nvPicPr>
          <p:cNvPr id="5" name="Picture 5" descr="zyklon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57800" y="1600200"/>
            <a:ext cx="3124200" cy="4724400"/>
          </a:xfrm>
          <a:prstGeom prst="rect">
            <a:avLst/>
          </a:prstGeom>
          <a:noFill/>
        </p:spPr>
      </p:pic>
    </p:spTree>
    <p:extLst>
      <p:ext uri="{BB962C8B-B14F-4D97-AF65-F5344CB8AC3E}">
        <p14:creationId xmlns:p14="http://schemas.microsoft.com/office/powerpoint/2010/main" val="2292112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1942</a:t>
            </a:r>
            <a:endParaRPr lang="en-US" dirty="0"/>
          </a:p>
        </p:txBody>
      </p:sp>
      <p:sp>
        <p:nvSpPr>
          <p:cNvPr id="3" name="Content Placeholder 2"/>
          <p:cNvSpPr>
            <a:spLocks noGrp="1"/>
          </p:cNvSpPr>
          <p:nvPr>
            <p:ph sz="quarter" idx="1"/>
          </p:nvPr>
        </p:nvSpPr>
        <p:spPr/>
        <p:txBody>
          <a:bodyPr>
            <a:normAutofit lnSpcReduction="10000"/>
          </a:bodyPr>
          <a:lstStyle/>
          <a:p>
            <a:pPr>
              <a:lnSpc>
                <a:spcPct val="90000"/>
              </a:lnSpc>
            </a:pPr>
            <a:r>
              <a:rPr lang="en-US" sz="2400" dirty="0">
                <a:latin typeface="Arial"/>
                <a:cs typeface="Arial"/>
              </a:rPr>
              <a:t>January – Mass killings of Jews using </a:t>
            </a:r>
            <a:r>
              <a:rPr lang="en-US" sz="2400" dirty="0" err="1">
                <a:latin typeface="Arial"/>
                <a:cs typeface="Arial"/>
              </a:rPr>
              <a:t>Zyklon</a:t>
            </a:r>
            <a:r>
              <a:rPr lang="en-US" sz="2400" dirty="0">
                <a:latin typeface="Arial"/>
                <a:cs typeface="Arial"/>
              </a:rPr>
              <a:t>-B begin at Auschwitz-</a:t>
            </a:r>
            <a:r>
              <a:rPr lang="en-US" sz="2400" dirty="0" err="1">
                <a:latin typeface="Arial"/>
                <a:cs typeface="Arial"/>
              </a:rPr>
              <a:t>Birkenau</a:t>
            </a:r>
            <a:r>
              <a:rPr lang="en-US" sz="2400" dirty="0">
                <a:latin typeface="Arial"/>
                <a:cs typeface="Arial"/>
              </a:rPr>
              <a:t> with the bodies being buried in mass graves in a nearby </a:t>
            </a:r>
            <a:r>
              <a:rPr lang="en-US" sz="2400" dirty="0" smtClean="0">
                <a:latin typeface="Arial"/>
                <a:cs typeface="Arial"/>
              </a:rPr>
              <a:t>meadow.</a:t>
            </a:r>
          </a:p>
          <a:p>
            <a:pPr>
              <a:lnSpc>
                <a:spcPct val="90000"/>
              </a:lnSpc>
            </a:pPr>
            <a:endParaRPr lang="en-US" sz="2400" dirty="0">
              <a:latin typeface="Arial"/>
              <a:cs typeface="Arial"/>
            </a:endParaRPr>
          </a:p>
          <a:p>
            <a:pPr>
              <a:lnSpc>
                <a:spcPct val="90000"/>
              </a:lnSpc>
            </a:pPr>
            <a:r>
              <a:rPr lang="en-US" sz="2400" dirty="0" smtClean="0">
                <a:solidFill>
                  <a:srgbClr val="333399"/>
                </a:solidFill>
                <a:latin typeface="Arial"/>
                <a:cs typeface="Arial"/>
              </a:rPr>
              <a:t>January </a:t>
            </a:r>
            <a:r>
              <a:rPr lang="en-US" sz="2400" dirty="0">
                <a:solidFill>
                  <a:srgbClr val="333399"/>
                </a:solidFill>
                <a:latin typeface="Arial"/>
                <a:cs typeface="Arial"/>
              </a:rPr>
              <a:t>– </a:t>
            </a:r>
            <a:r>
              <a:rPr lang="en-US" sz="2400" dirty="0" err="1">
                <a:solidFill>
                  <a:srgbClr val="333399"/>
                </a:solidFill>
                <a:latin typeface="Arial"/>
                <a:cs typeface="Arial"/>
              </a:rPr>
              <a:t>Wannsee</a:t>
            </a:r>
            <a:r>
              <a:rPr lang="en-US" sz="2400" dirty="0">
                <a:solidFill>
                  <a:srgbClr val="333399"/>
                </a:solidFill>
                <a:latin typeface="Arial"/>
                <a:cs typeface="Arial"/>
              </a:rPr>
              <a:t> Conference to coordinate the “Final Solution</a:t>
            </a:r>
            <a:r>
              <a:rPr lang="en-US" sz="2400" dirty="0" smtClean="0">
                <a:solidFill>
                  <a:srgbClr val="333399"/>
                </a:solidFill>
                <a:latin typeface="Arial"/>
                <a:cs typeface="Arial"/>
              </a:rPr>
              <a:t>”.</a:t>
            </a:r>
          </a:p>
          <a:p>
            <a:pPr>
              <a:lnSpc>
                <a:spcPct val="90000"/>
              </a:lnSpc>
            </a:pPr>
            <a:endParaRPr lang="en-US" sz="2400" dirty="0">
              <a:solidFill>
                <a:srgbClr val="333399"/>
              </a:solidFill>
              <a:latin typeface="Arial"/>
              <a:cs typeface="Arial"/>
            </a:endParaRPr>
          </a:p>
          <a:p>
            <a:pPr>
              <a:lnSpc>
                <a:spcPct val="90000"/>
              </a:lnSpc>
            </a:pPr>
            <a:r>
              <a:rPr lang="en-US" sz="2400" dirty="0" smtClean="0">
                <a:latin typeface="Arial"/>
                <a:cs typeface="Arial"/>
              </a:rPr>
              <a:t>January </a:t>
            </a:r>
            <a:r>
              <a:rPr lang="en-US" sz="2400" dirty="0">
                <a:latin typeface="Arial"/>
                <a:cs typeface="Arial"/>
              </a:rPr>
              <a:t>– SS </a:t>
            </a:r>
            <a:r>
              <a:rPr lang="en-US" sz="2400" dirty="0" err="1">
                <a:latin typeface="Arial"/>
                <a:cs typeface="Arial"/>
              </a:rPr>
              <a:t>Einsatzgruppen</a:t>
            </a:r>
            <a:r>
              <a:rPr lang="en-US" sz="2400" dirty="0">
                <a:latin typeface="Arial"/>
                <a:cs typeface="Arial"/>
              </a:rPr>
              <a:t> reports 229,052 Jews </a:t>
            </a:r>
            <a:r>
              <a:rPr lang="en-US" sz="2400" dirty="0" smtClean="0">
                <a:latin typeface="Arial"/>
                <a:cs typeface="Arial"/>
              </a:rPr>
              <a:t>killed.</a:t>
            </a:r>
          </a:p>
          <a:p>
            <a:pPr>
              <a:lnSpc>
                <a:spcPct val="90000"/>
              </a:lnSpc>
            </a:pPr>
            <a:endParaRPr lang="en-US" sz="2400" dirty="0">
              <a:latin typeface="Arial"/>
              <a:cs typeface="Arial"/>
            </a:endParaRPr>
          </a:p>
          <a:p>
            <a:pPr>
              <a:lnSpc>
                <a:spcPct val="90000"/>
              </a:lnSpc>
            </a:pPr>
            <a:r>
              <a:rPr lang="en-US" sz="2400" dirty="0">
                <a:latin typeface="Arial"/>
                <a:cs typeface="Arial"/>
              </a:rPr>
              <a:t>March – </a:t>
            </a:r>
            <a:r>
              <a:rPr lang="en-US" sz="2400" dirty="0" err="1">
                <a:latin typeface="Arial"/>
                <a:cs typeface="Arial"/>
              </a:rPr>
              <a:t>Belzec</a:t>
            </a:r>
            <a:r>
              <a:rPr lang="en-US" sz="2400" dirty="0">
                <a:latin typeface="Arial"/>
                <a:cs typeface="Arial"/>
              </a:rPr>
              <a:t> extermination camp becomes operational in Poland.</a:t>
            </a:r>
          </a:p>
          <a:p>
            <a:pPr>
              <a:lnSpc>
                <a:spcPct val="90000"/>
              </a:lnSpc>
            </a:pPr>
            <a:endParaRPr lang="en-CA" sz="2400" dirty="0">
              <a:latin typeface="Arial"/>
              <a:cs typeface="Arial"/>
            </a:endParaRPr>
          </a:p>
          <a:p>
            <a:endParaRPr lang="en-US" sz="2400" dirty="0">
              <a:latin typeface="Arial"/>
              <a:cs typeface="Arial"/>
            </a:endParaRPr>
          </a:p>
        </p:txBody>
      </p:sp>
    </p:spTree>
    <p:extLst>
      <p:ext uri="{BB962C8B-B14F-4D97-AF65-F5344CB8AC3E}">
        <p14:creationId xmlns:p14="http://schemas.microsoft.com/office/powerpoint/2010/main" val="68439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1942</a:t>
            </a:r>
            <a:endParaRPr lang="en-US" dirty="0"/>
          </a:p>
        </p:txBody>
      </p:sp>
      <p:sp>
        <p:nvSpPr>
          <p:cNvPr id="3" name="Content Placeholder 2"/>
          <p:cNvSpPr>
            <a:spLocks noGrp="1"/>
          </p:cNvSpPr>
          <p:nvPr>
            <p:ph sz="quarter" idx="1"/>
          </p:nvPr>
        </p:nvSpPr>
        <p:spPr/>
        <p:txBody>
          <a:bodyPr>
            <a:noAutofit/>
          </a:bodyPr>
          <a:lstStyle/>
          <a:p>
            <a:r>
              <a:rPr lang="en-US" sz="2300" dirty="0" smtClean="0">
                <a:solidFill>
                  <a:srgbClr val="0D0D0D"/>
                </a:solidFill>
                <a:latin typeface="Arial"/>
                <a:cs typeface="Arial"/>
              </a:rPr>
              <a:t>March </a:t>
            </a:r>
            <a:r>
              <a:rPr lang="en-US" sz="2300" dirty="0">
                <a:solidFill>
                  <a:srgbClr val="0D0D0D"/>
                </a:solidFill>
                <a:latin typeface="Arial"/>
                <a:cs typeface="Arial"/>
              </a:rPr>
              <a:t>– Jews from Polish Ghettos, Slovakia, and France arrive at Auschwitz-</a:t>
            </a:r>
            <a:r>
              <a:rPr lang="en-US" sz="2300" dirty="0" err="1" smtClean="0">
                <a:solidFill>
                  <a:srgbClr val="0D0D0D"/>
                </a:solidFill>
                <a:latin typeface="Arial"/>
                <a:cs typeface="Arial"/>
              </a:rPr>
              <a:t>Birkenau</a:t>
            </a:r>
            <a:r>
              <a:rPr lang="en-US" sz="2300" dirty="0" smtClean="0">
                <a:solidFill>
                  <a:srgbClr val="0D0D0D"/>
                </a:solidFill>
                <a:latin typeface="Arial"/>
                <a:cs typeface="Arial"/>
              </a:rPr>
              <a:t>.</a:t>
            </a:r>
            <a:endParaRPr lang="en-US" sz="2300" dirty="0">
              <a:solidFill>
                <a:srgbClr val="0D0D0D"/>
              </a:solidFill>
              <a:latin typeface="Arial"/>
              <a:cs typeface="Arial"/>
            </a:endParaRPr>
          </a:p>
          <a:p>
            <a:r>
              <a:rPr lang="en-US" sz="2300" dirty="0" smtClean="0">
                <a:latin typeface="Arial"/>
                <a:cs typeface="Arial"/>
              </a:rPr>
              <a:t>April </a:t>
            </a:r>
            <a:r>
              <a:rPr lang="en-US" sz="2300" dirty="0">
                <a:latin typeface="Arial"/>
                <a:cs typeface="Arial"/>
              </a:rPr>
              <a:t>– German Jews are banned from using public </a:t>
            </a:r>
            <a:r>
              <a:rPr lang="en-US" sz="2300" dirty="0" smtClean="0">
                <a:latin typeface="Arial"/>
                <a:cs typeface="Arial"/>
              </a:rPr>
              <a:t>transportation.</a:t>
            </a:r>
            <a:endParaRPr lang="en-CA" sz="2300" dirty="0" smtClean="0">
              <a:latin typeface="Arial"/>
              <a:cs typeface="Arial"/>
            </a:endParaRPr>
          </a:p>
          <a:p>
            <a:pPr>
              <a:lnSpc>
                <a:spcPct val="90000"/>
              </a:lnSpc>
            </a:pPr>
            <a:r>
              <a:rPr lang="en-US" sz="2300" dirty="0" smtClean="0">
                <a:latin typeface="Arial"/>
                <a:cs typeface="Arial"/>
              </a:rPr>
              <a:t>June </a:t>
            </a:r>
            <a:r>
              <a:rPr lang="en-US" sz="2300" dirty="0">
                <a:latin typeface="Arial"/>
                <a:cs typeface="Arial"/>
              </a:rPr>
              <a:t>– Jews in France, Holland, Belgium, Croatia, Slovakia, and Romania ordered to wear yellow </a:t>
            </a:r>
            <a:r>
              <a:rPr lang="en-US" sz="2300" dirty="0" smtClean="0">
                <a:latin typeface="Arial"/>
                <a:cs typeface="Arial"/>
              </a:rPr>
              <a:t>stars.</a:t>
            </a:r>
            <a:endParaRPr lang="en-US" sz="2300" dirty="0">
              <a:latin typeface="Arial"/>
              <a:cs typeface="Arial"/>
            </a:endParaRPr>
          </a:p>
          <a:p>
            <a:pPr>
              <a:lnSpc>
                <a:spcPct val="90000"/>
              </a:lnSpc>
            </a:pPr>
            <a:r>
              <a:rPr lang="en-US" sz="2300" dirty="0">
                <a:solidFill>
                  <a:srgbClr val="333399"/>
                </a:solidFill>
                <a:latin typeface="Arial"/>
                <a:cs typeface="Arial"/>
              </a:rPr>
              <a:t>By this point approximately 1,000,000 Jews have been killed by the </a:t>
            </a:r>
            <a:r>
              <a:rPr lang="en-US" sz="2300" dirty="0" smtClean="0">
                <a:solidFill>
                  <a:srgbClr val="333399"/>
                </a:solidFill>
                <a:latin typeface="Arial"/>
                <a:cs typeface="Arial"/>
              </a:rPr>
              <a:t>Nazis.</a:t>
            </a:r>
            <a:endParaRPr lang="en-US" sz="2300" dirty="0">
              <a:solidFill>
                <a:srgbClr val="333399"/>
              </a:solidFill>
              <a:latin typeface="Arial"/>
              <a:cs typeface="Arial"/>
            </a:endParaRPr>
          </a:p>
          <a:p>
            <a:pPr>
              <a:lnSpc>
                <a:spcPct val="90000"/>
              </a:lnSpc>
            </a:pPr>
            <a:r>
              <a:rPr lang="en-US" sz="2300" dirty="0" smtClean="0">
                <a:latin typeface="Arial"/>
                <a:cs typeface="Arial"/>
              </a:rPr>
              <a:t>July </a:t>
            </a:r>
            <a:r>
              <a:rPr lang="en-US" sz="2300" dirty="0">
                <a:latin typeface="Arial"/>
                <a:cs typeface="Arial"/>
              </a:rPr>
              <a:t>– Operation </a:t>
            </a:r>
            <a:r>
              <a:rPr lang="en-US" sz="2300" dirty="0" err="1">
                <a:latin typeface="Arial"/>
                <a:cs typeface="Arial"/>
              </a:rPr>
              <a:t>Reinhard</a:t>
            </a:r>
            <a:r>
              <a:rPr lang="en-US" sz="2300" dirty="0">
                <a:latin typeface="Arial"/>
                <a:cs typeface="Arial"/>
              </a:rPr>
              <a:t>;  mass deportations of Jews in Poland to extermination </a:t>
            </a:r>
            <a:r>
              <a:rPr lang="en-US" sz="2300" dirty="0" smtClean="0">
                <a:latin typeface="Arial"/>
                <a:cs typeface="Arial"/>
              </a:rPr>
              <a:t>camps.</a:t>
            </a:r>
          </a:p>
          <a:p>
            <a:pPr>
              <a:lnSpc>
                <a:spcPct val="90000"/>
              </a:lnSpc>
            </a:pPr>
            <a:r>
              <a:rPr lang="en-US" sz="2400" dirty="0" smtClean="0">
                <a:latin typeface="Arial"/>
                <a:cs typeface="Arial"/>
              </a:rPr>
              <a:t>Oct </a:t>
            </a:r>
            <a:r>
              <a:rPr lang="en-US" sz="2400" dirty="0">
                <a:latin typeface="Arial"/>
                <a:cs typeface="Arial"/>
              </a:rPr>
              <a:t>- Himmler orders all Jews in concentration camps in Germany to be sent to Auschwitz and </a:t>
            </a:r>
            <a:r>
              <a:rPr lang="en-US" sz="2400" dirty="0" err="1">
                <a:latin typeface="Arial"/>
                <a:cs typeface="Arial"/>
              </a:rPr>
              <a:t>Majdanek</a:t>
            </a:r>
            <a:r>
              <a:rPr lang="en-US" sz="2400" dirty="0">
                <a:latin typeface="Arial"/>
                <a:cs typeface="Arial"/>
              </a:rPr>
              <a:t>. </a:t>
            </a:r>
          </a:p>
          <a:p>
            <a:pPr>
              <a:lnSpc>
                <a:spcPct val="90000"/>
              </a:lnSpc>
            </a:pPr>
            <a:endParaRPr lang="en-CA" sz="2300" dirty="0">
              <a:latin typeface="Arial"/>
              <a:cs typeface="Arial"/>
            </a:endParaRPr>
          </a:p>
          <a:p>
            <a:endParaRPr lang="en-US" sz="2300" dirty="0">
              <a:latin typeface="Arial"/>
              <a:cs typeface="Arial"/>
            </a:endParaRPr>
          </a:p>
        </p:txBody>
      </p:sp>
    </p:spTree>
    <p:extLst>
      <p:ext uri="{BB962C8B-B14F-4D97-AF65-F5344CB8AC3E}">
        <p14:creationId xmlns:p14="http://schemas.microsoft.com/office/powerpoint/2010/main" val="62832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1942</a:t>
            </a:r>
            <a:endParaRPr lang="en-US" dirty="0"/>
          </a:p>
        </p:txBody>
      </p:sp>
      <p:sp>
        <p:nvSpPr>
          <p:cNvPr id="3" name="Content Placeholder 2"/>
          <p:cNvSpPr>
            <a:spLocks noGrp="1"/>
          </p:cNvSpPr>
          <p:nvPr>
            <p:ph sz="quarter" idx="1"/>
          </p:nvPr>
        </p:nvSpPr>
        <p:spPr/>
        <p:txBody>
          <a:bodyPr>
            <a:normAutofit/>
          </a:bodyPr>
          <a:lstStyle/>
          <a:p>
            <a:pPr>
              <a:lnSpc>
                <a:spcPct val="90000"/>
              </a:lnSpc>
            </a:pPr>
            <a:r>
              <a:rPr lang="en-US" sz="2400" dirty="0" smtClean="0">
                <a:latin typeface="Arial"/>
                <a:cs typeface="Arial"/>
              </a:rPr>
              <a:t>July </a:t>
            </a:r>
            <a:r>
              <a:rPr lang="en-US" sz="2400" dirty="0">
                <a:latin typeface="Arial"/>
                <a:cs typeface="Arial"/>
              </a:rPr>
              <a:t>– Treblinka extermination camp opens in Poland.  It has 10 gas chambers each holding 200 persons.  </a:t>
            </a:r>
          </a:p>
          <a:p>
            <a:pPr>
              <a:lnSpc>
                <a:spcPct val="90000"/>
              </a:lnSpc>
            </a:pPr>
            <a:r>
              <a:rPr lang="en-US" sz="2400" dirty="0" smtClean="0">
                <a:latin typeface="Arial"/>
                <a:cs typeface="Arial"/>
              </a:rPr>
              <a:t>October </a:t>
            </a:r>
            <a:r>
              <a:rPr lang="en-US" sz="2400" dirty="0">
                <a:latin typeface="Arial"/>
                <a:cs typeface="Arial"/>
              </a:rPr>
              <a:t>– Himmler orders all Jews in concentration camps in Germany to be sent to </a:t>
            </a:r>
            <a:r>
              <a:rPr lang="en-US" sz="2400" dirty="0" smtClean="0">
                <a:latin typeface="Arial"/>
                <a:cs typeface="Arial"/>
              </a:rPr>
              <a:t>Auschwitz.</a:t>
            </a:r>
            <a:endParaRPr lang="en-US" sz="2400" dirty="0">
              <a:latin typeface="Arial"/>
              <a:cs typeface="Arial"/>
            </a:endParaRPr>
          </a:p>
          <a:p>
            <a:pPr>
              <a:lnSpc>
                <a:spcPct val="90000"/>
              </a:lnSpc>
            </a:pPr>
            <a:r>
              <a:rPr lang="en-US" sz="2400" dirty="0" smtClean="0">
                <a:latin typeface="Arial"/>
                <a:cs typeface="Arial"/>
              </a:rPr>
              <a:t>October </a:t>
            </a:r>
            <a:r>
              <a:rPr lang="en-US" sz="2400" dirty="0">
                <a:latin typeface="Arial"/>
                <a:cs typeface="Arial"/>
              </a:rPr>
              <a:t>– Jews from Norway arrive at </a:t>
            </a:r>
            <a:r>
              <a:rPr lang="en-US" sz="2400" dirty="0" smtClean="0">
                <a:latin typeface="Arial"/>
                <a:cs typeface="Arial"/>
              </a:rPr>
              <a:t>Auschwitz.</a:t>
            </a:r>
            <a:endParaRPr lang="en-CA" sz="2400" dirty="0">
              <a:latin typeface="Arial"/>
              <a:cs typeface="Arial"/>
            </a:endParaRPr>
          </a:p>
        </p:txBody>
      </p:sp>
      <p:pic>
        <p:nvPicPr>
          <p:cNvPr id="4" name="Picture 3"/>
          <p:cNvPicPr>
            <a:picLocks noChangeAspect="1"/>
          </p:cNvPicPr>
          <p:nvPr/>
        </p:nvPicPr>
        <p:blipFill>
          <a:blip r:embed="rId3"/>
          <a:stretch>
            <a:fillRect/>
          </a:stretch>
        </p:blipFill>
        <p:spPr>
          <a:xfrm>
            <a:off x="512019" y="3514537"/>
            <a:ext cx="4340362" cy="2997563"/>
          </a:xfrm>
          <a:prstGeom prst="rect">
            <a:avLst/>
          </a:prstGeom>
        </p:spPr>
      </p:pic>
      <p:pic>
        <p:nvPicPr>
          <p:cNvPr id="5" name="Picture 4"/>
          <p:cNvPicPr>
            <a:picLocks noChangeAspect="1"/>
          </p:cNvPicPr>
          <p:nvPr/>
        </p:nvPicPr>
        <p:blipFill>
          <a:blip r:embed="rId4"/>
          <a:stretch>
            <a:fillRect/>
          </a:stretch>
        </p:blipFill>
        <p:spPr>
          <a:xfrm>
            <a:off x="5027543" y="3745365"/>
            <a:ext cx="3954827" cy="2766735"/>
          </a:xfrm>
          <a:prstGeom prst="rect">
            <a:avLst/>
          </a:prstGeom>
        </p:spPr>
      </p:pic>
    </p:spTree>
    <p:extLst>
      <p:ext uri="{BB962C8B-B14F-4D97-AF65-F5344CB8AC3E}">
        <p14:creationId xmlns:p14="http://schemas.microsoft.com/office/powerpoint/2010/main" val="242472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Gate%20to%20Auschwitz%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8" y="669760"/>
            <a:ext cx="7839075"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03318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sz="quarter" idx="1"/>
          </p:nvPr>
        </p:nvPicPr>
        <p:blipFill>
          <a:blip r:embed="rId3"/>
          <a:srcRect t="9891" b="9891"/>
          <a:stretch>
            <a:fillRect/>
          </a:stretch>
        </p:blipFill>
        <p:spPr/>
      </p:pic>
    </p:spTree>
    <p:extLst>
      <p:ext uri="{BB962C8B-B14F-4D97-AF65-F5344CB8AC3E}">
        <p14:creationId xmlns:p14="http://schemas.microsoft.com/office/powerpoint/2010/main" val="1222716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GasChambe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349" y="1600200"/>
            <a:ext cx="6400800" cy="425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96047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a:srcRect l="2772" r="2772"/>
          <a:stretch>
            <a:fillRect/>
          </a:stretch>
        </p:blipFill>
        <p:spPr/>
      </p:pic>
    </p:spTree>
    <p:extLst>
      <p:ext uri="{BB962C8B-B14F-4D97-AF65-F5344CB8AC3E}">
        <p14:creationId xmlns:p14="http://schemas.microsoft.com/office/powerpoint/2010/main" val="3698971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1943</a:t>
            </a:r>
            <a:endParaRPr lang="en-US" dirty="0"/>
          </a:p>
        </p:txBody>
      </p:sp>
      <p:sp>
        <p:nvSpPr>
          <p:cNvPr id="3" name="Content Placeholder 2"/>
          <p:cNvSpPr>
            <a:spLocks noGrp="1"/>
          </p:cNvSpPr>
          <p:nvPr>
            <p:ph sz="quarter" idx="1"/>
          </p:nvPr>
        </p:nvSpPr>
        <p:spPr/>
        <p:txBody>
          <a:bodyPr>
            <a:normAutofit/>
          </a:bodyPr>
          <a:lstStyle/>
          <a:p>
            <a:r>
              <a:rPr lang="en-US" sz="2600" dirty="0">
                <a:latin typeface="Arial"/>
                <a:cs typeface="Arial"/>
              </a:rPr>
              <a:t>The number of Jews killed by SS </a:t>
            </a:r>
            <a:r>
              <a:rPr lang="en-US" sz="2600" dirty="0" err="1">
                <a:latin typeface="Arial"/>
                <a:cs typeface="Arial"/>
              </a:rPr>
              <a:t>Einsatzgruppen</a:t>
            </a:r>
            <a:r>
              <a:rPr lang="en-US" sz="2600" dirty="0">
                <a:latin typeface="Arial"/>
                <a:cs typeface="Arial"/>
              </a:rPr>
              <a:t> passes 1,000,000.  Nazis then use special units of slave </a:t>
            </a:r>
            <a:r>
              <a:rPr lang="en-US" sz="2600" dirty="0" err="1">
                <a:latin typeface="Arial"/>
                <a:cs typeface="Arial"/>
              </a:rPr>
              <a:t>labourers</a:t>
            </a:r>
            <a:r>
              <a:rPr lang="en-US" sz="2600" dirty="0">
                <a:latin typeface="Arial"/>
                <a:cs typeface="Arial"/>
              </a:rPr>
              <a:t> to dig up and burn the bodies to remove all traces. </a:t>
            </a:r>
            <a:endParaRPr lang="en-US" sz="2600" dirty="0" smtClean="0">
              <a:latin typeface="Arial"/>
              <a:cs typeface="Arial"/>
            </a:endParaRPr>
          </a:p>
          <a:p>
            <a:endParaRPr lang="en-US" sz="2600" dirty="0">
              <a:latin typeface="Arial"/>
              <a:cs typeface="Arial"/>
            </a:endParaRPr>
          </a:p>
          <a:p>
            <a:r>
              <a:rPr lang="en-US" sz="2600" dirty="0">
                <a:solidFill>
                  <a:srgbClr val="0D0D0D"/>
                </a:solidFill>
                <a:latin typeface="Arial"/>
                <a:cs typeface="Arial"/>
              </a:rPr>
              <a:t>29 January – Nazis order all Gypsies arrested and sent to extermination </a:t>
            </a:r>
            <a:r>
              <a:rPr lang="en-US" sz="2600" dirty="0" smtClean="0">
                <a:solidFill>
                  <a:srgbClr val="0D0D0D"/>
                </a:solidFill>
                <a:latin typeface="Arial"/>
                <a:cs typeface="Arial"/>
              </a:rPr>
              <a:t>camps.</a:t>
            </a:r>
            <a:endParaRPr lang="en-CA" sz="2600" dirty="0">
              <a:solidFill>
                <a:srgbClr val="0D0D0D"/>
              </a:solidFill>
              <a:latin typeface="Arial"/>
              <a:cs typeface="Arial"/>
            </a:endParaRPr>
          </a:p>
          <a:p>
            <a:endParaRPr lang="en-US" sz="2600" dirty="0">
              <a:latin typeface="Arial"/>
              <a:cs typeface="Arial"/>
            </a:endParaRPr>
          </a:p>
        </p:txBody>
      </p:sp>
    </p:spTree>
    <p:extLst>
      <p:ext uri="{BB962C8B-B14F-4D97-AF65-F5344CB8AC3E}">
        <p14:creationId xmlns:p14="http://schemas.microsoft.com/office/powerpoint/2010/main" val="7164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1933</a:t>
            </a:r>
            <a:endParaRPr lang="en-US" dirty="0"/>
          </a:p>
        </p:txBody>
      </p:sp>
      <p:sp>
        <p:nvSpPr>
          <p:cNvPr id="3" name="Content Placeholder 2"/>
          <p:cNvSpPr>
            <a:spLocks noGrp="1"/>
          </p:cNvSpPr>
          <p:nvPr>
            <p:ph sz="quarter" idx="1"/>
          </p:nvPr>
        </p:nvSpPr>
        <p:spPr>
          <a:xfrm>
            <a:off x="612648" y="2150532"/>
            <a:ext cx="8153400" cy="3945467"/>
          </a:xfrm>
        </p:spPr>
        <p:txBody>
          <a:bodyPr>
            <a:normAutofit/>
          </a:bodyPr>
          <a:lstStyle/>
          <a:p>
            <a:pPr>
              <a:lnSpc>
                <a:spcPct val="90000"/>
              </a:lnSpc>
            </a:pPr>
            <a:r>
              <a:rPr lang="en-US" sz="2400" b="1" dirty="0">
                <a:solidFill>
                  <a:srgbClr val="0D0D0D"/>
                </a:solidFill>
                <a:latin typeface="Arial" charset="0"/>
              </a:rPr>
              <a:t>July </a:t>
            </a:r>
            <a:r>
              <a:rPr lang="en-US" sz="2400" dirty="0" smtClean="0">
                <a:solidFill>
                  <a:srgbClr val="0D0D0D"/>
                </a:solidFill>
                <a:latin typeface="Arial" charset="0"/>
              </a:rPr>
              <a:t>- </a:t>
            </a:r>
            <a:r>
              <a:rPr lang="en-US" sz="2400" dirty="0">
                <a:solidFill>
                  <a:srgbClr val="0D0D0D"/>
                </a:solidFill>
                <a:latin typeface="Arial" charset="0"/>
              </a:rPr>
              <a:t>Nazi Party is declared the only legal party in Germany; Also, Nazis pass Law to strip Jewish immigrants from Poland of their German citizenship. </a:t>
            </a:r>
            <a:endParaRPr lang="en-US" sz="2400" dirty="0" smtClean="0">
              <a:solidFill>
                <a:srgbClr val="0D0D0D"/>
              </a:solidFill>
              <a:latin typeface="Arial" charset="0"/>
            </a:endParaRPr>
          </a:p>
          <a:p>
            <a:pPr>
              <a:lnSpc>
                <a:spcPct val="90000"/>
              </a:lnSpc>
            </a:pPr>
            <a:endParaRPr lang="en-US" sz="2400" dirty="0">
              <a:solidFill>
                <a:srgbClr val="0D0D0D"/>
              </a:solidFill>
              <a:latin typeface="Arial" charset="0"/>
            </a:endParaRPr>
          </a:p>
          <a:p>
            <a:pPr>
              <a:lnSpc>
                <a:spcPct val="90000"/>
              </a:lnSpc>
            </a:pPr>
            <a:r>
              <a:rPr lang="en-US" sz="2400" b="1" dirty="0">
                <a:solidFill>
                  <a:srgbClr val="0D0D0D"/>
                </a:solidFill>
                <a:latin typeface="Arial" charset="0"/>
              </a:rPr>
              <a:t>July </a:t>
            </a:r>
            <a:r>
              <a:rPr lang="en-US" sz="2400" b="1" dirty="0" smtClean="0">
                <a:solidFill>
                  <a:srgbClr val="0D0D0D"/>
                </a:solidFill>
                <a:latin typeface="Arial" charset="0"/>
              </a:rPr>
              <a:t>-</a:t>
            </a:r>
            <a:r>
              <a:rPr lang="en-US" sz="2400" dirty="0" smtClean="0">
                <a:solidFill>
                  <a:srgbClr val="0D0D0D"/>
                </a:solidFill>
                <a:latin typeface="Arial" charset="0"/>
              </a:rPr>
              <a:t> </a:t>
            </a:r>
            <a:r>
              <a:rPr lang="en-US" sz="2400" dirty="0">
                <a:solidFill>
                  <a:srgbClr val="0D0D0D"/>
                </a:solidFill>
                <a:latin typeface="Arial" charset="0"/>
              </a:rPr>
              <a:t>Nazis pass law allowing for forced sterilization of those found by a Hereditary Health Court to have genetic defects. </a:t>
            </a:r>
            <a:endParaRPr lang="en-US" sz="2400" dirty="0" smtClean="0">
              <a:solidFill>
                <a:srgbClr val="0D0D0D"/>
              </a:solidFill>
              <a:latin typeface="Arial" charset="0"/>
            </a:endParaRPr>
          </a:p>
          <a:p>
            <a:pPr>
              <a:lnSpc>
                <a:spcPct val="90000"/>
              </a:lnSpc>
            </a:pPr>
            <a:endParaRPr lang="en-US" sz="2400" dirty="0">
              <a:solidFill>
                <a:srgbClr val="0D0D0D"/>
              </a:solidFill>
              <a:latin typeface="Arial" charset="0"/>
            </a:endParaRPr>
          </a:p>
          <a:p>
            <a:endParaRPr lang="en-US" sz="2400" dirty="0">
              <a:solidFill>
                <a:srgbClr val="0D0D0D"/>
              </a:solidFill>
            </a:endParaRPr>
          </a:p>
        </p:txBody>
      </p:sp>
    </p:spTree>
    <p:extLst>
      <p:ext uri="{BB962C8B-B14F-4D97-AF65-F5344CB8AC3E}">
        <p14:creationId xmlns:p14="http://schemas.microsoft.com/office/powerpoint/2010/main" val="32695009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1943</a:t>
            </a:r>
            <a:endParaRPr lang="en-US" dirty="0"/>
          </a:p>
        </p:txBody>
      </p:sp>
      <p:sp>
        <p:nvSpPr>
          <p:cNvPr id="3" name="Content Placeholder 2"/>
          <p:cNvSpPr>
            <a:spLocks noGrp="1"/>
          </p:cNvSpPr>
          <p:nvPr>
            <p:ph sz="quarter" idx="1"/>
          </p:nvPr>
        </p:nvSpPr>
        <p:spPr/>
        <p:txBody>
          <a:bodyPr>
            <a:normAutofit/>
          </a:bodyPr>
          <a:lstStyle/>
          <a:p>
            <a:pPr>
              <a:lnSpc>
                <a:spcPct val="90000"/>
              </a:lnSpc>
            </a:pPr>
            <a:r>
              <a:rPr lang="en-US" sz="2400" dirty="0">
                <a:latin typeface="Arial"/>
                <a:cs typeface="Arial"/>
              </a:rPr>
              <a:t>February – The Romanian government proposes to Allies the transfer of 70,000 Jews to Palestine, but receives no response from Britain and the </a:t>
            </a:r>
            <a:r>
              <a:rPr lang="en-US" sz="2400" dirty="0" smtClean="0">
                <a:latin typeface="Arial"/>
                <a:cs typeface="Arial"/>
              </a:rPr>
              <a:t>USA.</a:t>
            </a:r>
          </a:p>
          <a:p>
            <a:pPr>
              <a:lnSpc>
                <a:spcPct val="90000"/>
              </a:lnSpc>
            </a:pPr>
            <a:endParaRPr lang="en-US" sz="2400" dirty="0">
              <a:latin typeface="Arial"/>
              <a:cs typeface="Arial"/>
            </a:endParaRPr>
          </a:p>
          <a:p>
            <a:pPr>
              <a:lnSpc>
                <a:spcPct val="90000"/>
              </a:lnSpc>
            </a:pPr>
            <a:r>
              <a:rPr lang="en-US" sz="2400" dirty="0">
                <a:solidFill>
                  <a:srgbClr val="333399"/>
                </a:solidFill>
                <a:latin typeface="Arial"/>
                <a:cs typeface="Arial"/>
              </a:rPr>
              <a:t>March – 50,000 Greek Jews are sent to extermination </a:t>
            </a:r>
            <a:r>
              <a:rPr lang="en-US" sz="2400" dirty="0" smtClean="0">
                <a:solidFill>
                  <a:srgbClr val="333399"/>
                </a:solidFill>
                <a:latin typeface="Arial"/>
                <a:cs typeface="Arial"/>
              </a:rPr>
              <a:t>camps.</a:t>
            </a:r>
          </a:p>
          <a:p>
            <a:pPr>
              <a:lnSpc>
                <a:spcPct val="90000"/>
              </a:lnSpc>
            </a:pPr>
            <a:endParaRPr lang="en-US" sz="2400" dirty="0">
              <a:solidFill>
                <a:srgbClr val="333399"/>
              </a:solidFill>
              <a:latin typeface="Arial"/>
              <a:cs typeface="Arial"/>
            </a:endParaRPr>
          </a:p>
          <a:p>
            <a:pPr>
              <a:lnSpc>
                <a:spcPct val="90000"/>
              </a:lnSpc>
            </a:pPr>
            <a:r>
              <a:rPr lang="en-US" sz="2400" dirty="0" smtClean="0">
                <a:latin typeface="Arial"/>
                <a:cs typeface="Arial"/>
              </a:rPr>
              <a:t>March </a:t>
            </a:r>
            <a:r>
              <a:rPr lang="en-US" sz="2400" dirty="0">
                <a:latin typeface="Arial"/>
                <a:cs typeface="Arial"/>
              </a:rPr>
              <a:t>– All Jews in the Krakow Ghetto are </a:t>
            </a:r>
            <a:r>
              <a:rPr lang="en-US" sz="2400" dirty="0" smtClean="0">
                <a:latin typeface="Arial"/>
                <a:cs typeface="Arial"/>
              </a:rPr>
              <a:t>killed.</a:t>
            </a:r>
            <a:endParaRPr lang="en-CA" sz="2400" dirty="0">
              <a:latin typeface="Arial"/>
              <a:cs typeface="Arial"/>
            </a:endParaRPr>
          </a:p>
          <a:p>
            <a:endParaRPr lang="en-US" sz="2400" dirty="0">
              <a:latin typeface="Arial"/>
              <a:cs typeface="Arial"/>
            </a:endParaRPr>
          </a:p>
        </p:txBody>
      </p:sp>
    </p:spTree>
    <p:extLst>
      <p:ext uri="{BB962C8B-B14F-4D97-AF65-F5344CB8AC3E}">
        <p14:creationId xmlns:p14="http://schemas.microsoft.com/office/powerpoint/2010/main" val="191202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422" y="228600"/>
            <a:ext cx="4875626" cy="990600"/>
          </a:xfrm>
        </p:spPr>
        <p:txBody>
          <a:bodyPr/>
          <a:lstStyle/>
          <a:p>
            <a:r>
              <a:rPr lang="en-US" dirty="0" smtClean="0"/>
              <a:t>1943</a:t>
            </a:r>
            <a:endParaRPr lang="en-US" dirty="0"/>
          </a:p>
        </p:txBody>
      </p:sp>
      <p:sp>
        <p:nvSpPr>
          <p:cNvPr id="3" name="Content Placeholder 2"/>
          <p:cNvSpPr>
            <a:spLocks noGrp="1"/>
          </p:cNvSpPr>
          <p:nvPr>
            <p:ph sz="quarter" idx="1"/>
          </p:nvPr>
        </p:nvSpPr>
        <p:spPr>
          <a:xfrm>
            <a:off x="3890422" y="1600200"/>
            <a:ext cx="4875626" cy="4495800"/>
          </a:xfrm>
        </p:spPr>
        <p:txBody>
          <a:bodyPr/>
          <a:lstStyle/>
          <a:p>
            <a:r>
              <a:rPr lang="en-US" sz="2800" dirty="0">
                <a:solidFill>
                  <a:srgbClr val="333399"/>
                </a:solidFill>
                <a:latin typeface="Arial"/>
                <a:cs typeface="Arial"/>
              </a:rPr>
              <a:t>May – Dr. Josef Mengele arrives at </a:t>
            </a:r>
            <a:r>
              <a:rPr lang="en-US" sz="2800" dirty="0" smtClean="0">
                <a:solidFill>
                  <a:srgbClr val="333399"/>
                </a:solidFill>
                <a:latin typeface="Arial"/>
                <a:cs typeface="Arial"/>
              </a:rPr>
              <a:t>Auschwitz </a:t>
            </a:r>
          </a:p>
          <a:p>
            <a:r>
              <a:rPr lang="en-US" sz="2800" dirty="0" smtClean="0">
                <a:latin typeface="Arial"/>
                <a:cs typeface="Arial"/>
              </a:rPr>
              <a:t>May </a:t>
            </a:r>
            <a:r>
              <a:rPr lang="en-US" sz="2800" dirty="0">
                <a:latin typeface="Arial"/>
                <a:cs typeface="Arial"/>
              </a:rPr>
              <a:t>– Nazis declare Berlin to </a:t>
            </a:r>
            <a:r>
              <a:rPr lang="en-US" sz="2800" dirty="0" smtClean="0">
                <a:latin typeface="Arial"/>
                <a:cs typeface="Arial"/>
              </a:rPr>
              <a:t>be “</a:t>
            </a:r>
            <a:r>
              <a:rPr lang="en-US" sz="2800" dirty="0" err="1" smtClean="0">
                <a:latin typeface="Arial"/>
                <a:cs typeface="Arial"/>
              </a:rPr>
              <a:t>Judenfrei</a:t>
            </a:r>
            <a:r>
              <a:rPr lang="en-US" sz="2800" dirty="0" smtClean="0">
                <a:latin typeface="Arial"/>
                <a:cs typeface="Arial"/>
              </a:rPr>
              <a:t>”(cleansed </a:t>
            </a:r>
            <a:r>
              <a:rPr lang="en-US" sz="2800" dirty="0">
                <a:latin typeface="Arial"/>
                <a:cs typeface="Arial"/>
              </a:rPr>
              <a:t>of Jews)</a:t>
            </a:r>
            <a:endParaRPr lang="en-CA" sz="2800" dirty="0">
              <a:latin typeface="Arial"/>
              <a:cs typeface="Arial"/>
            </a:endParaRPr>
          </a:p>
          <a:p>
            <a:endParaRPr lang="en-US" sz="3200" dirty="0">
              <a:latin typeface="Times New Roman" charset="0"/>
            </a:endParaRPr>
          </a:p>
          <a:p>
            <a:endParaRPr lang="en-US" dirty="0"/>
          </a:p>
        </p:txBody>
      </p:sp>
      <p:pic>
        <p:nvPicPr>
          <p:cNvPr id="4" name="Picture 6" descr="Josef_Mengele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60495" y="803220"/>
            <a:ext cx="3348038" cy="5784850"/>
          </a:xfrm>
          <a:prstGeom prst="rect">
            <a:avLst/>
          </a:prstGeom>
          <a:noFill/>
        </p:spPr>
      </p:pic>
    </p:spTree>
    <p:extLst>
      <p:ext uri="{BB962C8B-B14F-4D97-AF65-F5344CB8AC3E}">
        <p14:creationId xmlns:p14="http://schemas.microsoft.com/office/powerpoint/2010/main" val="37564476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1943</a:t>
            </a:r>
            <a:endParaRPr lang="en-US" dirty="0"/>
          </a:p>
        </p:txBody>
      </p:sp>
      <p:sp>
        <p:nvSpPr>
          <p:cNvPr id="3" name="Content Placeholder 2"/>
          <p:cNvSpPr>
            <a:spLocks noGrp="1"/>
          </p:cNvSpPr>
          <p:nvPr>
            <p:ph sz="quarter" idx="1"/>
          </p:nvPr>
        </p:nvSpPr>
        <p:spPr/>
        <p:txBody>
          <a:bodyPr/>
          <a:lstStyle/>
          <a:p>
            <a:r>
              <a:rPr lang="en-US" dirty="0">
                <a:latin typeface="Arial"/>
                <a:cs typeface="Arial"/>
              </a:rPr>
              <a:t>Many of the extermination camps and concentration in eastern Poland were closed as Russian troops pushed the Germans back.  Camps were destroyed, plowed over and trees were planted in their place.  </a:t>
            </a:r>
            <a:endParaRPr lang="en-US" dirty="0" smtClean="0">
              <a:latin typeface="Arial"/>
              <a:cs typeface="Arial"/>
            </a:endParaRPr>
          </a:p>
          <a:p>
            <a:endParaRPr lang="en-US" dirty="0" smtClean="0">
              <a:latin typeface="Arial"/>
              <a:cs typeface="Arial"/>
            </a:endParaRPr>
          </a:p>
          <a:p>
            <a:r>
              <a:rPr lang="en-US" dirty="0" smtClean="0">
                <a:latin typeface="Arial"/>
                <a:cs typeface="Arial"/>
              </a:rPr>
              <a:t>This </a:t>
            </a:r>
            <a:r>
              <a:rPr lang="en-US" dirty="0">
                <a:latin typeface="Arial"/>
                <a:cs typeface="Arial"/>
              </a:rPr>
              <a:t>was an attempt to cover up their actions – Obviously they knew it was wrong.  </a:t>
            </a:r>
            <a:endParaRPr lang="en-CA"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225212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1944</a:t>
            </a:r>
            <a:endParaRPr lang="en-US" dirty="0"/>
          </a:p>
        </p:txBody>
      </p:sp>
      <p:sp>
        <p:nvSpPr>
          <p:cNvPr id="3" name="Content Placeholder 2"/>
          <p:cNvSpPr>
            <a:spLocks noGrp="1"/>
          </p:cNvSpPr>
          <p:nvPr>
            <p:ph sz="quarter" idx="1"/>
          </p:nvPr>
        </p:nvSpPr>
        <p:spPr/>
        <p:txBody>
          <a:bodyPr/>
          <a:lstStyle/>
          <a:p>
            <a:pPr>
              <a:lnSpc>
                <a:spcPct val="90000"/>
              </a:lnSpc>
            </a:pPr>
            <a:r>
              <a:rPr lang="en-US" dirty="0">
                <a:solidFill>
                  <a:srgbClr val="0D0D0D"/>
                </a:solidFill>
                <a:latin typeface="Arial"/>
                <a:cs typeface="Arial"/>
              </a:rPr>
              <a:t>Poland’s Jewish population drops from 3.35 million to less than </a:t>
            </a:r>
            <a:r>
              <a:rPr lang="en-US" dirty="0" smtClean="0">
                <a:solidFill>
                  <a:srgbClr val="0D0D0D"/>
                </a:solidFill>
                <a:latin typeface="Arial"/>
                <a:cs typeface="Arial"/>
              </a:rPr>
              <a:t>100,000.</a:t>
            </a:r>
          </a:p>
          <a:p>
            <a:pPr>
              <a:lnSpc>
                <a:spcPct val="90000"/>
              </a:lnSpc>
            </a:pPr>
            <a:endParaRPr lang="en-US" dirty="0">
              <a:solidFill>
                <a:srgbClr val="0D0D0D"/>
              </a:solidFill>
              <a:latin typeface="Arial"/>
              <a:cs typeface="Arial"/>
            </a:endParaRPr>
          </a:p>
          <a:p>
            <a:pPr>
              <a:lnSpc>
                <a:spcPct val="90000"/>
              </a:lnSpc>
            </a:pPr>
            <a:r>
              <a:rPr lang="en-US" dirty="0" smtClean="0">
                <a:solidFill>
                  <a:srgbClr val="0D0D0D"/>
                </a:solidFill>
                <a:latin typeface="Arial"/>
                <a:cs typeface="Arial"/>
              </a:rPr>
              <a:t>May </a:t>
            </a:r>
            <a:r>
              <a:rPr lang="en-US" dirty="0">
                <a:solidFill>
                  <a:srgbClr val="0D0D0D"/>
                </a:solidFill>
                <a:latin typeface="Arial"/>
                <a:cs typeface="Arial"/>
              </a:rPr>
              <a:t>– 100,000 Jews from Hungary arrive at Auschwitz.  By the end of June 381,661 Hungarian Jews (about ½) are in </a:t>
            </a:r>
            <a:r>
              <a:rPr lang="en-US" dirty="0" smtClean="0">
                <a:solidFill>
                  <a:srgbClr val="0D0D0D"/>
                </a:solidFill>
                <a:latin typeface="Arial"/>
                <a:cs typeface="Arial"/>
              </a:rPr>
              <a:t>Auschwitz.</a:t>
            </a:r>
          </a:p>
          <a:p>
            <a:pPr>
              <a:lnSpc>
                <a:spcPct val="90000"/>
              </a:lnSpc>
            </a:pPr>
            <a:endParaRPr lang="en-US" dirty="0">
              <a:solidFill>
                <a:srgbClr val="0D0D0D"/>
              </a:solidFill>
              <a:latin typeface="Arial"/>
              <a:cs typeface="Arial"/>
            </a:endParaRPr>
          </a:p>
          <a:p>
            <a:pPr>
              <a:lnSpc>
                <a:spcPct val="90000"/>
              </a:lnSpc>
            </a:pPr>
            <a:r>
              <a:rPr lang="en-US" dirty="0" smtClean="0">
                <a:solidFill>
                  <a:srgbClr val="0D0D0D"/>
                </a:solidFill>
                <a:latin typeface="Arial"/>
                <a:cs typeface="Arial"/>
              </a:rPr>
              <a:t>June </a:t>
            </a:r>
            <a:r>
              <a:rPr lang="en-US" dirty="0">
                <a:solidFill>
                  <a:srgbClr val="0D0D0D"/>
                </a:solidFill>
                <a:latin typeface="Arial"/>
                <a:cs typeface="Arial"/>
              </a:rPr>
              <a:t>– 40,000 Polish children are taken as slave </a:t>
            </a:r>
            <a:r>
              <a:rPr lang="en-US" dirty="0" err="1">
                <a:solidFill>
                  <a:srgbClr val="0D0D0D"/>
                </a:solidFill>
                <a:latin typeface="Arial"/>
                <a:cs typeface="Arial"/>
              </a:rPr>
              <a:t>labour</a:t>
            </a:r>
            <a:r>
              <a:rPr lang="en-US" dirty="0">
                <a:solidFill>
                  <a:srgbClr val="0D0D0D"/>
                </a:solidFill>
                <a:latin typeface="Arial"/>
                <a:cs typeface="Arial"/>
              </a:rPr>
              <a:t> in </a:t>
            </a:r>
            <a:r>
              <a:rPr lang="en-US" dirty="0" smtClean="0">
                <a:solidFill>
                  <a:srgbClr val="0D0D0D"/>
                </a:solidFill>
                <a:latin typeface="Arial"/>
                <a:cs typeface="Arial"/>
              </a:rPr>
              <a:t>Germany.</a:t>
            </a:r>
            <a:endParaRPr lang="en-US" dirty="0">
              <a:solidFill>
                <a:srgbClr val="0D0D0D"/>
              </a:solidFill>
              <a:latin typeface="Arial"/>
              <a:cs typeface="Arial"/>
            </a:endParaRPr>
          </a:p>
          <a:p>
            <a:pPr>
              <a:lnSpc>
                <a:spcPct val="90000"/>
              </a:lnSpc>
            </a:pPr>
            <a:endParaRPr lang="en-CA" dirty="0">
              <a:solidFill>
                <a:srgbClr val="0D0D0D"/>
              </a:solidFill>
              <a:latin typeface="Arial"/>
              <a:cs typeface="Arial"/>
            </a:endParaRPr>
          </a:p>
          <a:p>
            <a:endParaRPr lang="en-US" dirty="0">
              <a:solidFill>
                <a:srgbClr val="0D0D0D"/>
              </a:solidFill>
              <a:latin typeface="Arial"/>
              <a:cs typeface="Arial"/>
            </a:endParaRPr>
          </a:p>
        </p:txBody>
      </p:sp>
    </p:spTree>
    <p:extLst>
      <p:ext uri="{BB962C8B-B14F-4D97-AF65-F5344CB8AC3E}">
        <p14:creationId xmlns:p14="http://schemas.microsoft.com/office/powerpoint/2010/main" val="274192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85692" y="1601888"/>
            <a:ext cx="4707896" cy="4495800"/>
          </a:xfrm>
        </p:spPr>
        <p:txBody>
          <a:bodyPr>
            <a:normAutofit fontScale="92500" lnSpcReduction="10000"/>
          </a:bodyPr>
          <a:lstStyle/>
          <a:p>
            <a:r>
              <a:rPr lang="en-US" sz="2600" dirty="0">
                <a:latin typeface="Arial"/>
                <a:cs typeface="Arial"/>
              </a:rPr>
              <a:t>Auschwitz-</a:t>
            </a:r>
            <a:r>
              <a:rPr lang="en-US" sz="2600" dirty="0" err="1">
                <a:latin typeface="Arial"/>
                <a:cs typeface="Arial"/>
              </a:rPr>
              <a:t>Birkenau</a:t>
            </a:r>
            <a:r>
              <a:rPr lang="en-US" sz="2600" dirty="0">
                <a:latin typeface="Arial"/>
                <a:cs typeface="Arial"/>
              </a:rPr>
              <a:t> records its highest ever daily number of persons gassed and burned at just over 9000.  Six huge pits are used to burn the bodies, as the number exceeds </a:t>
            </a:r>
            <a:r>
              <a:rPr lang="en-US" sz="2600" dirty="0" smtClean="0">
                <a:latin typeface="Arial"/>
                <a:cs typeface="Arial"/>
              </a:rPr>
              <a:t>the </a:t>
            </a:r>
            <a:r>
              <a:rPr lang="en-US" sz="2600" dirty="0">
                <a:latin typeface="Arial"/>
                <a:cs typeface="Arial"/>
              </a:rPr>
              <a:t>capacity of the crematories</a:t>
            </a:r>
            <a:r>
              <a:rPr lang="en-US" sz="2600" dirty="0" smtClean="0">
                <a:latin typeface="Arial"/>
                <a:cs typeface="Arial"/>
              </a:rPr>
              <a:t>.</a:t>
            </a:r>
          </a:p>
          <a:p>
            <a:endParaRPr lang="en-US" sz="2600" dirty="0">
              <a:latin typeface="Arial"/>
              <a:cs typeface="Arial"/>
            </a:endParaRPr>
          </a:p>
          <a:p>
            <a:r>
              <a:rPr lang="en-US" sz="2600" dirty="0">
                <a:solidFill>
                  <a:srgbClr val="0D0D0D"/>
                </a:solidFill>
                <a:latin typeface="Arial"/>
                <a:cs typeface="Arial"/>
              </a:rPr>
              <a:t>As the Russians move closer and the western Allies land after D-Day, the Nazis order an increase in exterminations.</a:t>
            </a:r>
            <a:endParaRPr lang="en-CA" sz="2600" dirty="0">
              <a:solidFill>
                <a:srgbClr val="0D0D0D"/>
              </a:solidFill>
              <a:latin typeface="Arial"/>
              <a:cs typeface="Arial"/>
            </a:endParaRPr>
          </a:p>
          <a:p>
            <a:endParaRPr lang="en-US" sz="2600" dirty="0">
              <a:latin typeface="Arial"/>
              <a:cs typeface="Arial"/>
            </a:endParaRPr>
          </a:p>
        </p:txBody>
      </p:sp>
      <p:pic>
        <p:nvPicPr>
          <p:cNvPr id="4" name="Picture 3"/>
          <p:cNvPicPr>
            <a:picLocks noChangeAspect="1"/>
          </p:cNvPicPr>
          <p:nvPr/>
        </p:nvPicPr>
        <p:blipFill>
          <a:blip r:embed="rId3"/>
          <a:stretch>
            <a:fillRect/>
          </a:stretch>
        </p:blipFill>
        <p:spPr>
          <a:xfrm>
            <a:off x="5320545" y="2944687"/>
            <a:ext cx="3784600" cy="2882900"/>
          </a:xfrm>
          <a:prstGeom prst="rect">
            <a:avLst/>
          </a:prstGeom>
        </p:spPr>
      </p:pic>
    </p:spTree>
    <p:extLst>
      <p:ext uri="{BB962C8B-B14F-4D97-AF65-F5344CB8AC3E}">
        <p14:creationId xmlns:p14="http://schemas.microsoft.com/office/powerpoint/2010/main" val="261830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1600200"/>
            <a:ext cx="4136279" cy="4495800"/>
          </a:xfrm>
        </p:spPr>
        <p:txBody>
          <a:bodyPr>
            <a:normAutofit/>
          </a:bodyPr>
          <a:lstStyle/>
          <a:p>
            <a:endParaRPr lang="en-US" dirty="0"/>
          </a:p>
        </p:txBody>
      </p:sp>
      <p:pic>
        <p:nvPicPr>
          <p:cNvPr id="4" name="Picture 5" descr="warsaw-upri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046" y="1600200"/>
            <a:ext cx="6498512" cy="4695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898320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1944</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2600" dirty="0" smtClean="0">
                <a:solidFill>
                  <a:srgbClr val="0D0D0D"/>
                </a:solidFill>
                <a:latin typeface="Arial"/>
                <a:cs typeface="Arial"/>
              </a:rPr>
              <a:t>July </a:t>
            </a:r>
            <a:r>
              <a:rPr lang="en-US" sz="2600" dirty="0">
                <a:solidFill>
                  <a:srgbClr val="0D0D0D"/>
                </a:solidFill>
                <a:latin typeface="Arial"/>
                <a:cs typeface="Arial"/>
              </a:rPr>
              <a:t>– Soviet troops liberate </a:t>
            </a:r>
            <a:r>
              <a:rPr lang="en-US" sz="2600" dirty="0" err="1">
                <a:solidFill>
                  <a:srgbClr val="0D0D0D"/>
                </a:solidFill>
                <a:latin typeface="Arial"/>
                <a:cs typeface="Arial"/>
              </a:rPr>
              <a:t>Majdanek</a:t>
            </a:r>
            <a:r>
              <a:rPr lang="en-US" sz="2600" dirty="0">
                <a:solidFill>
                  <a:srgbClr val="0D0D0D"/>
                </a:solidFill>
                <a:latin typeface="Arial"/>
                <a:cs typeface="Arial"/>
              </a:rPr>
              <a:t> extermination camp where 360,000 had been </a:t>
            </a:r>
            <a:r>
              <a:rPr lang="en-US" sz="2600" dirty="0" smtClean="0">
                <a:solidFill>
                  <a:srgbClr val="0D0D0D"/>
                </a:solidFill>
                <a:latin typeface="Arial"/>
                <a:cs typeface="Arial"/>
              </a:rPr>
              <a:t>murdered.</a:t>
            </a:r>
          </a:p>
          <a:p>
            <a:endParaRPr lang="en-US" sz="2600" dirty="0">
              <a:solidFill>
                <a:srgbClr val="0D0D0D"/>
              </a:solidFill>
              <a:latin typeface="Arial"/>
              <a:cs typeface="Arial"/>
            </a:endParaRPr>
          </a:p>
          <a:p>
            <a:r>
              <a:rPr lang="en-US" sz="2600" dirty="0" smtClean="0">
                <a:solidFill>
                  <a:srgbClr val="0D0D0D"/>
                </a:solidFill>
                <a:latin typeface="Arial"/>
                <a:cs typeface="Arial"/>
              </a:rPr>
              <a:t>August </a:t>
            </a:r>
            <a:r>
              <a:rPr lang="en-US" sz="2600" dirty="0">
                <a:solidFill>
                  <a:srgbClr val="0D0D0D"/>
                </a:solidFill>
                <a:latin typeface="Arial"/>
                <a:cs typeface="Arial"/>
              </a:rPr>
              <a:t>– Ann Frank </a:t>
            </a:r>
            <a:r>
              <a:rPr lang="en-US" sz="2600" dirty="0" smtClean="0">
                <a:solidFill>
                  <a:srgbClr val="0D0D0D"/>
                </a:solidFill>
                <a:latin typeface="Arial"/>
                <a:cs typeface="Arial"/>
              </a:rPr>
              <a:t>and </a:t>
            </a:r>
            <a:r>
              <a:rPr lang="en-US" sz="2600" dirty="0">
                <a:solidFill>
                  <a:srgbClr val="0D0D0D"/>
                </a:solidFill>
                <a:latin typeface="Arial"/>
                <a:cs typeface="Arial"/>
              </a:rPr>
              <a:t>family arrested and sent to </a:t>
            </a:r>
            <a:r>
              <a:rPr lang="en-US" sz="2600" dirty="0" smtClean="0">
                <a:solidFill>
                  <a:srgbClr val="0D0D0D"/>
                </a:solidFill>
                <a:latin typeface="Arial"/>
                <a:cs typeface="Arial"/>
              </a:rPr>
              <a:t>Auschwitz.</a:t>
            </a:r>
          </a:p>
          <a:p>
            <a:endParaRPr lang="en-US" sz="2600" dirty="0">
              <a:solidFill>
                <a:srgbClr val="0D0D0D"/>
              </a:solidFill>
              <a:latin typeface="Arial"/>
              <a:cs typeface="Arial"/>
            </a:endParaRPr>
          </a:p>
          <a:p>
            <a:r>
              <a:rPr lang="en-US" sz="2600" dirty="0" smtClean="0">
                <a:solidFill>
                  <a:srgbClr val="0D0D0D"/>
                </a:solidFill>
                <a:latin typeface="Arial"/>
                <a:cs typeface="Arial"/>
              </a:rPr>
              <a:t>October </a:t>
            </a:r>
            <a:r>
              <a:rPr lang="en-US" sz="2600" dirty="0">
                <a:solidFill>
                  <a:srgbClr val="0D0D0D"/>
                </a:solidFill>
                <a:latin typeface="Arial"/>
                <a:cs typeface="Arial"/>
              </a:rPr>
              <a:t>– Last reported use of gas chambers at </a:t>
            </a:r>
            <a:r>
              <a:rPr lang="en-US" sz="2600" dirty="0" smtClean="0">
                <a:solidFill>
                  <a:srgbClr val="0D0D0D"/>
                </a:solidFill>
                <a:latin typeface="Arial"/>
                <a:cs typeface="Arial"/>
              </a:rPr>
              <a:t>Auschwitz.</a:t>
            </a:r>
          </a:p>
          <a:p>
            <a:endParaRPr lang="en-CA" sz="2600" dirty="0">
              <a:solidFill>
                <a:srgbClr val="0D0D0D"/>
              </a:solidFill>
              <a:latin typeface="Arial"/>
              <a:cs typeface="Arial"/>
            </a:endParaRPr>
          </a:p>
          <a:p>
            <a:r>
              <a:rPr lang="en-US" sz="2600" dirty="0" smtClean="0">
                <a:solidFill>
                  <a:srgbClr val="0D0D0D"/>
                </a:solidFill>
                <a:latin typeface="Arial"/>
                <a:cs typeface="Arial"/>
              </a:rPr>
              <a:t>November </a:t>
            </a:r>
            <a:r>
              <a:rPr lang="en-US" sz="2600" dirty="0">
                <a:solidFill>
                  <a:srgbClr val="0D0D0D"/>
                </a:solidFill>
                <a:latin typeface="Arial"/>
                <a:cs typeface="Arial"/>
              </a:rPr>
              <a:t>– </a:t>
            </a:r>
            <a:r>
              <a:rPr lang="en-US" sz="2600" dirty="0" smtClean="0">
                <a:solidFill>
                  <a:srgbClr val="0D0D0D"/>
                </a:solidFill>
                <a:latin typeface="Arial"/>
                <a:cs typeface="Arial"/>
              </a:rPr>
              <a:t>Himmler </a:t>
            </a:r>
            <a:r>
              <a:rPr lang="en-US" sz="2600" dirty="0">
                <a:solidFill>
                  <a:srgbClr val="0D0D0D"/>
                </a:solidFill>
                <a:latin typeface="Arial"/>
                <a:cs typeface="Arial"/>
              </a:rPr>
              <a:t>orders destruction of crematories at </a:t>
            </a:r>
            <a:r>
              <a:rPr lang="en-US" sz="2600" dirty="0" smtClean="0">
                <a:solidFill>
                  <a:srgbClr val="0D0D0D"/>
                </a:solidFill>
                <a:latin typeface="Arial"/>
                <a:cs typeface="Arial"/>
              </a:rPr>
              <a:t>Auschwitz.</a:t>
            </a:r>
            <a:endParaRPr lang="en-US" sz="2600" dirty="0">
              <a:solidFill>
                <a:srgbClr val="0D0D0D"/>
              </a:solidFill>
              <a:latin typeface="Arial"/>
              <a:cs typeface="Arial"/>
            </a:endParaRPr>
          </a:p>
          <a:p>
            <a:endParaRPr lang="en-US" sz="2600" dirty="0">
              <a:solidFill>
                <a:srgbClr val="0D0D0D"/>
              </a:solidFill>
              <a:latin typeface="Arial"/>
              <a:cs typeface="Arial"/>
            </a:endParaRPr>
          </a:p>
        </p:txBody>
      </p:sp>
    </p:spTree>
    <p:extLst>
      <p:ext uri="{BB962C8B-B14F-4D97-AF65-F5344CB8AC3E}">
        <p14:creationId xmlns:p14="http://schemas.microsoft.com/office/powerpoint/2010/main" val="20973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251795" y="1600200"/>
            <a:ext cx="4695555" cy="4495800"/>
          </a:xfrm>
        </p:spPr>
        <p:txBody>
          <a:bodyPr>
            <a:normAutofit/>
          </a:bodyPr>
          <a:lstStyle/>
          <a:p>
            <a:r>
              <a:rPr lang="en-US" sz="2400" dirty="0">
                <a:latin typeface="Arial" charset="0"/>
              </a:rPr>
              <a:t>Jan 27, 1945 - Soviet troops liberate Auschwitz. By this time, an estimated 2,000,000 persons, including 1,500,000 Jews, have been murdered there</a:t>
            </a:r>
            <a:r>
              <a:rPr lang="en-US" sz="2400" dirty="0" smtClean="0">
                <a:latin typeface="Arial" charset="0"/>
              </a:rPr>
              <a:t>.</a:t>
            </a:r>
          </a:p>
          <a:p>
            <a:endParaRPr lang="en-US" sz="2400" dirty="0">
              <a:latin typeface="Arial" charset="0"/>
            </a:endParaRPr>
          </a:p>
          <a:p>
            <a:r>
              <a:rPr lang="en-US" sz="2400" dirty="0">
                <a:latin typeface="Arial" charset="0"/>
              </a:rPr>
              <a:t>April 29, 1945 - U.S. 7th Army liberates Dachau. </a:t>
            </a:r>
          </a:p>
          <a:p>
            <a:endParaRPr lang="en-US" dirty="0"/>
          </a:p>
        </p:txBody>
      </p:sp>
      <p:pic>
        <p:nvPicPr>
          <p:cNvPr id="4" name="Picture 8" descr="dach-li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2286000"/>
            <a:ext cx="4410075" cy="352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750582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http://www.national-army-museum.ac.uk/exhibitions/shortVisits/iconic/images/1037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099" y="511830"/>
            <a:ext cx="6486525" cy="582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55745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Holocaust (‘41-’45)</a:t>
            </a:r>
            <a:endParaRPr lang="en-US" dirty="0"/>
          </a:p>
        </p:txBody>
      </p:sp>
      <p:sp>
        <p:nvSpPr>
          <p:cNvPr id="3" name="Content Placeholder 2"/>
          <p:cNvSpPr>
            <a:spLocks noGrp="1"/>
          </p:cNvSpPr>
          <p:nvPr>
            <p:ph sz="quarter" idx="1"/>
          </p:nvPr>
        </p:nvSpPr>
        <p:spPr>
          <a:xfrm>
            <a:off x="0" y="1758352"/>
            <a:ext cx="4638951" cy="4495800"/>
          </a:xfrm>
        </p:spPr>
        <p:txBody>
          <a:bodyPr>
            <a:normAutofit fontScale="70000" lnSpcReduction="20000"/>
          </a:bodyPr>
          <a:lstStyle/>
          <a:p>
            <a:r>
              <a:rPr lang="en-US" sz="3200" dirty="0">
                <a:latin typeface="Arial" charset="0"/>
                <a:cs typeface="Times New Roman" charset="0"/>
              </a:rPr>
              <a:t>There have been many massacres during the course of world history. And the Nazis murdered many non-Jews in concentration camps. </a:t>
            </a:r>
            <a:endParaRPr lang="en-US" sz="3200" dirty="0" smtClean="0">
              <a:latin typeface="Arial" charset="0"/>
              <a:cs typeface="Times New Roman" charset="0"/>
            </a:endParaRPr>
          </a:p>
          <a:p>
            <a:endParaRPr lang="en-US" sz="3200" dirty="0">
              <a:latin typeface="Arial" charset="0"/>
              <a:cs typeface="Times New Roman" charset="0"/>
            </a:endParaRPr>
          </a:p>
          <a:p>
            <a:r>
              <a:rPr lang="en-US" sz="3200" dirty="0">
                <a:latin typeface="Arial" charset="0"/>
                <a:cs typeface="Times New Roman" charset="0"/>
              </a:rPr>
              <a:t>What is unique about Hitler</a:t>
            </a:r>
            <a:r>
              <a:rPr lang="ja-JP" altLang="en-US" sz="3200" dirty="0">
                <a:latin typeface="Arial" charset="0"/>
                <a:cs typeface="Times New Roman" charset="0"/>
              </a:rPr>
              <a:t>’</a:t>
            </a:r>
            <a:r>
              <a:rPr lang="en-US" sz="3200" dirty="0">
                <a:latin typeface="Arial" charset="0"/>
                <a:cs typeface="Times New Roman" charset="0"/>
              </a:rPr>
              <a:t>s </a:t>
            </a:r>
            <a:r>
              <a:rPr lang="ja-JP" altLang="en-US" sz="3200" dirty="0">
                <a:latin typeface="Arial" charset="0"/>
                <a:cs typeface="Times New Roman" charset="0"/>
              </a:rPr>
              <a:t>“</a:t>
            </a:r>
            <a:r>
              <a:rPr lang="en-US" sz="3200" dirty="0">
                <a:latin typeface="Arial" charset="0"/>
                <a:cs typeface="Times New Roman" charset="0"/>
              </a:rPr>
              <a:t>Final Solution of the Jewish Problem,</a:t>
            </a:r>
            <a:r>
              <a:rPr lang="ja-JP" altLang="en-US" sz="3200" dirty="0">
                <a:latin typeface="Arial" charset="0"/>
                <a:cs typeface="Times New Roman" charset="0"/>
              </a:rPr>
              <a:t>”</a:t>
            </a:r>
            <a:r>
              <a:rPr lang="en-US" sz="3200" dirty="0">
                <a:latin typeface="Arial" charset="0"/>
                <a:cs typeface="Times New Roman" charset="0"/>
              </a:rPr>
              <a:t> was the </a:t>
            </a:r>
            <a:r>
              <a:rPr lang="en-US" sz="3200" dirty="0" smtClean="0">
                <a:latin typeface="Arial" charset="0"/>
                <a:cs typeface="Times New Roman" charset="0"/>
              </a:rPr>
              <a:t>Nazi</a:t>
            </a:r>
            <a:r>
              <a:rPr lang="en-CA" sz="3200" dirty="0" smtClean="0">
                <a:latin typeface="Arial" charset="0"/>
                <a:cs typeface="Times New Roman" charset="0"/>
              </a:rPr>
              <a:t>’</a:t>
            </a:r>
            <a:r>
              <a:rPr lang="en-US" sz="3200" dirty="0" smtClean="0">
                <a:latin typeface="Arial" charset="0"/>
                <a:cs typeface="Times New Roman" charset="0"/>
              </a:rPr>
              <a:t>s </a:t>
            </a:r>
            <a:r>
              <a:rPr lang="en-US" sz="3200" dirty="0">
                <a:latin typeface="Arial" charset="0"/>
                <a:cs typeface="Times New Roman" charset="0"/>
              </a:rPr>
              <a:t>determination to murder without exception every single Jew who came within grasp, and the fanaticism, ingenuity, and cruelty with which they pursued their goal. </a:t>
            </a:r>
            <a:endParaRPr lang="en-US" sz="3200" dirty="0">
              <a:latin typeface="Arial" charset="0"/>
            </a:endParaRPr>
          </a:p>
          <a:p>
            <a:endParaRPr lang="en-US" dirty="0"/>
          </a:p>
        </p:txBody>
      </p:sp>
      <p:pic>
        <p:nvPicPr>
          <p:cNvPr id="4" name="Picture 4"/>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02139" y="1745728"/>
            <a:ext cx="4800600" cy="282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365959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1933</a:t>
            </a:r>
            <a:endParaRPr lang="en-US" dirty="0"/>
          </a:p>
        </p:txBody>
      </p:sp>
      <p:sp>
        <p:nvSpPr>
          <p:cNvPr id="3" name="Content Placeholder 2"/>
          <p:cNvSpPr>
            <a:spLocks noGrp="1"/>
          </p:cNvSpPr>
          <p:nvPr>
            <p:ph sz="quarter" idx="1"/>
          </p:nvPr>
        </p:nvSpPr>
        <p:spPr>
          <a:xfrm>
            <a:off x="612648" y="2387600"/>
            <a:ext cx="8153400" cy="3708400"/>
          </a:xfrm>
        </p:spPr>
        <p:txBody>
          <a:bodyPr>
            <a:normAutofit/>
          </a:bodyPr>
          <a:lstStyle/>
          <a:p>
            <a:pPr>
              <a:lnSpc>
                <a:spcPct val="90000"/>
              </a:lnSpc>
            </a:pPr>
            <a:r>
              <a:rPr lang="en-US" sz="2200" dirty="0">
                <a:latin typeface="Arial"/>
                <a:cs typeface="Arial"/>
              </a:rPr>
              <a:t>September – Jews excluded from the </a:t>
            </a:r>
            <a:r>
              <a:rPr lang="en-US" sz="2200" dirty="0" smtClean="0">
                <a:latin typeface="Arial"/>
                <a:cs typeface="Arial"/>
              </a:rPr>
              <a:t>Arts</a:t>
            </a:r>
          </a:p>
          <a:p>
            <a:pPr>
              <a:lnSpc>
                <a:spcPct val="90000"/>
              </a:lnSpc>
            </a:pPr>
            <a:endParaRPr lang="en-US" sz="2200" dirty="0">
              <a:solidFill>
                <a:srgbClr val="0D0D0D"/>
              </a:solidFill>
              <a:latin typeface="Arial"/>
              <a:cs typeface="Arial"/>
            </a:endParaRPr>
          </a:p>
          <a:p>
            <a:pPr>
              <a:lnSpc>
                <a:spcPct val="90000"/>
              </a:lnSpc>
            </a:pPr>
            <a:r>
              <a:rPr lang="en-US" sz="2200" dirty="0" smtClean="0">
                <a:solidFill>
                  <a:srgbClr val="0D0D0D"/>
                </a:solidFill>
                <a:latin typeface="Arial"/>
                <a:cs typeface="Arial"/>
              </a:rPr>
              <a:t>September – Jews prohibited from owning land</a:t>
            </a:r>
          </a:p>
          <a:p>
            <a:pPr>
              <a:lnSpc>
                <a:spcPct val="90000"/>
              </a:lnSpc>
            </a:pPr>
            <a:endParaRPr lang="en-US" sz="2200" dirty="0" smtClean="0">
              <a:solidFill>
                <a:srgbClr val="0D0D0D"/>
              </a:solidFill>
              <a:latin typeface="Arial"/>
              <a:cs typeface="Arial"/>
            </a:endParaRPr>
          </a:p>
          <a:p>
            <a:pPr>
              <a:lnSpc>
                <a:spcPct val="90000"/>
              </a:lnSpc>
            </a:pPr>
            <a:r>
              <a:rPr lang="en-US" sz="2200" dirty="0" smtClean="0">
                <a:solidFill>
                  <a:srgbClr val="0D0D0D"/>
                </a:solidFill>
                <a:latin typeface="Arial"/>
                <a:cs typeface="Arial"/>
              </a:rPr>
              <a:t>October – Jews prohibited from  being newspaper editors</a:t>
            </a:r>
          </a:p>
          <a:p>
            <a:pPr>
              <a:lnSpc>
                <a:spcPct val="90000"/>
              </a:lnSpc>
            </a:pPr>
            <a:endParaRPr lang="en-US" sz="2200" dirty="0" smtClean="0">
              <a:solidFill>
                <a:srgbClr val="0D0D0D"/>
              </a:solidFill>
              <a:latin typeface="Arial"/>
              <a:cs typeface="Arial"/>
            </a:endParaRPr>
          </a:p>
          <a:p>
            <a:pPr>
              <a:lnSpc>
                <a:spcPct val="90000"/>
              </a:lnSpc>
            </a:pPr>
            <a:r>
              <a:rPr lang="en-US" sz="2200" dirty="0" smtClean="0">
                <a:solidFill>
                  <a:srgbClr val="0D0D0D"/>
                </a:solidFill>
                <a:latin typeface="Arial"/>
                <a:cs typeface="Arial"/>
              </a:rPr>
              <a:t>November – Law against Habitual and Dangerous Criminals, which allows beggars, the homeless, alcoholics and the unemployed to be sent to concentration camps</a:t>
            </a:r>
            <a:endParaRPr lang="en-CA" sz="2200" dirty="0" smtClean="0">
              <a:solidFill>
                <a:srgbClr val="0D0D0D"/>
              </a:solidFill>
              <a:latin typeface="Arial"/>
              <a:cs typeface="Arial"/>
            </a:endParaRPr>
          </a:p>
          <a:p>
            <a:endParaRPr lang="en-US" sz="2000" dirty="0"/>
          </a:p>
        </p:txBody>
      </p:sp>
    </p:spTree>
    <p:extLst>
      <p:ext uri="{BB962C8B-B14F-4D97-AF65-F5344CB8AC3E}">
        <p14:creationId xmlns:p14="http://schemas.microsoft.com/office/powerpoint/2010/main" val="313419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http://4.bp.blogspot.com/_-IladB6V24I/SYatggBpKfI/AAAAAAAACpc/VquVQpQrfR4/s400/WedTour8.W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46" y="590636"/>
            <a:ext cx="7772400" cy="518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Content Placeholder 4"/>
          <p:cNvPicPr>
            <a:picLocks noGrp="1" noChangeAspect="1"/>
          </p:cNvPicPr>
          <p:nvPr>
            <p:ph sz="quarter" idx="1"/>
          </p:nvPr>
        </p:nvPicPr>
        <p:blipFill>
          <a:blip r:embed="rId4"/>
          <a:srcRect t="4221" b="4221"/>
          <a:stretch>
            <a:fillRect/>
          </a:stretch>
        </p:blipFill>
        <p:spPr/>
      </p:pic>
    </p:spTree>
    <p:extLst>
      <p:ext uri="{BB962C8B-B14F-4D97-AF65-F5344CB8AC3E}">
        <p14:creationId xmlns:p14="http://schemas.microsoft.com/office/powerpoint/2010/main" val="87730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a Concentration Camp</a:t>
            </a:r>
            <a:endParaRPr lang="en-US" dirty="0"/>
          </a:p>
        </p:txBody>
      </p:sp>
      <p:sp>
        <p:nvSpPr>
          <p:cNvPr id="3" name="Content Placeholder 2"/>
          <p:cNvSpPr>
            <a:spLocks noGrp="1"/>
          </p:cNvSpPr>
          <p:nvPr>
            <p:ph sz="quarter" idx="1"/>
          </p:nvPr>
        </p:nvSpPr>
        <p:spPr>
          <a:xfrm>
            <a:off x="612648" y="1600200"/>
            <a:ext cx="4809752" cy="4495800"/>
          </a:xfrm>
        </p:spPr>
        <p:txBody>
          <a:bodyPr>
            <a:normAutofit fontScale="85000" lnSpcReduction="20000"/>
          </a:bodyPr>
          <a:lstStyle/>
          <a:p>
            <a:r>
              <a:rPr lang="en-US" sz="3200" dirty="0">
                <a:latin typeface="Arial" charset="0"/>
              </a:rPr>
              <a:t>A prisoner in Dachau is forced to stand without moving for endless hours as a punishment. He is wearing a triangle patch identification on his chest. </a:t>
            </a:r>
          </a:p>
          <a:p>
            <a:r>
              <a:rPr lang="en-US" sz="3200" dirty="0">
                <a:latin typeface="Arial" charset="0"/>
              </a:rPr>
              <a:t>A chart of prisoner triangle identification markings used in Nazi concentration camps which allowed the guards to easily see which type of prisoner any individual was. </a:t>
            </a:r>
          </a:p>
          <a:p>
            <a:endParaRPr lang="en-US" dirty="0"/>
          </a:p>
        </p:txBody>
      </p:sp>
      <p:sp>
        <p:nvSpPr>
          <p:cNvPr id="4" name="TextBox 3"/>
          <p:cNvSpPr txBox="1"/>
          <p:nvPr/>
        </p:nvSpPr>
        <p:spPr>
          <a:xfrm>
            <a:off x="6672172" y="4293179"/>
            <a:ext cx="184666" cy="369332"/>
          </a:xfrm>
          <a:prstGeom prst="rect">
            <a:avLst/>
          </a:prstGeom>
          <a:noFill/>
        </p:spPr>
        <p:txBody>
          <a:bodyPr wrap="none" rtlCol="0">
            <a:spAutoFit/>
          </a:bodyPr>
          <a:lstStyle/>
          <a:p>
            <a:endParaRPr lang="en-US" dirty="0"/>
          </a:p>
        </p:txBody>
      </p:sp>
      <p:pic>
        <p:nvPicPr>
          <p:cNvPr id="5" name="Picture 8" descr="dach-p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173" y="1600200"/>
            <a:ext cx="3317875" cy="452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231805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1600200"/>
            <a:ext cx="8153400" cy="1947215"/>
          </a:xfrm>
        </p:spPr>
        <p:txBody>
          <a:bodyPr>
            <a:normAutofit/>
          </a:bodyPr>
          <a:lstStyle/>
          <a:p>
            <a:r>
              <a:rPr lang="en-US" sz="2600" dirty="0">
                <a:latin typeface="Arial" charset="0"/>
              </a:rPr>
              <a:t>Survivors in </a:t>
            </a:r>
            <a:r>
              <a:rPr lang="en-US" sz="2600" dirty="0" err="1">
                <a:latin typeface="Arial" charset="0"/>
              </a:rPr>
              <a:t>Mauthausen</a:t>
            </a:r>
            <a:r>
              <a:rPr lang="en-US" sz="2600" dirty="0">
                <a:latin typeface="Arial" charset="0"/>
              </a:rPr>
              <a:t> open one of the crematoria ovens for </a:t>
            </a:r>
            <a:r>
              <a:rPr lang="en-US" sz="2600" dirty="0" smtClean="0">
                <a:latin typeface="Arial" charset="0"/>
              </a:rPr>
              <a:t>American troops who are </a:t>
            </a:r>
            <a:r>
              <a:rPr lang="en-US" sz="2600" dirty="0">
                <a:latin typeface="Arial" charset="0"/>
              </a:rPr>
              <a:t>inspecting the camp</a:t>
            </a:r>
            <a:r>
              <a:rPr lang="en-US" sz="2600" dirty="0" smtClean="0">
                <a:latin typeface="Arial" charset="0"/>
              </a:rPr>
              <a:t>.</a:t>
            </a:r>
            <a:endParaRPr lang="en-US" sz="2600" dirty="0"/>
          </a:p>
        </p:txBody>
      </p:sp>
      <p:pic>
        <p:nvPicPr>
          <p:cNvPr id="4" name="Picture 5" descr="maut-lib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757" y="3055430"/>
            <a:ext cx="4744436" cy="3528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610716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 mass grave at Bergen-Belsen Concentration Camp.</a:t>
            </a:r>
            <a:endParaRPr lang="en-US" dirty="0"/>
          </a:p>
        </p:txBody>
      </p:sp>
      <p:pic>
        <p:nvPicPr>
          <p:cNvPr id="4" name="Picture 5" descr="belsen-li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781" y="2256415"/>
            <a:ext cx="5969000" cy="428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84011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1945</a:t>
            </a:r>
            <a:endParaRPr lang="en-US" dirty="0"/>
          </a:p>
        </p:txBody>
      </p:sp>
      <p:sp>
        <p:nvSpPr>
          <p:cNvPr id="3" name="Content Placeholder 2"/>
          <p:cNvSpPr>
            <a:spLocks noGrp="1"/>
          </p:cNvSpPr>
          <p:nvPr>
            <p:ph sz="quarter" idx="1"/>
          </p:nvPr>
        </p:nvSpPr>
        <p:spPr/>
        <p:txBody>
          <a:bodyPr>
            <a:normAutofit/>
          </a:bodyPr>
          <a:lstStyle/>
          <a:p>
            <a:pPr>
              <a:lnSpc>
                <a:spcPct val="90000"/>
              </a:lnSpc>
            </a:pPr>
            <a:r>
              <a:rPr lang="en-US" sz="2600" dirty="0">
                <a:latin typeface="Arial"/>
                <a:cs typeface="Arial"/>
              </a:rPr>
              <a:t>15 April – British troops liberate 40,000 prisoners at Bergen-Belsen </a:t>
            </a:r>
            <a:r>
              <a:rPr lang="en-US" sz="2600" dirty="0" smtClean="0">
                <a:latin typeface="Arial"/>
                <a:cs typeface="Arial"/>
              </a:rPr>
              <a:t>camp.</a:t>
            </a:r>
            <a:endParaRPr lang="en-US" sz="2600" dirty="0">
              <a:latin typeface="Arial"/>
              <a:cs typeface="Arial"/>
            </a:endParaRPr>
          </a:p>
          <a:p>
            <a:pPr>
              <a:lnSpc>
                <a:spcPct val="90000"/>
              </a:lnSpc>
            </a:pPr>
            <a:r>
              <a:rPr lang="en-US" sz="2600" dirty="0">
                <a:solidFill>
                  <a:srgbClr val="333399"/>
                </a:solidFill>
                <a:latin typeface="Arial"/>
                <a:cs typeface="Arial"/>
              </a:rPr>
              <a:t>29 April – US Army liberates Dachau </a:t>
            </a:r>
            <a:r>
              <a:rPr lang="en-US" sz="2600" dirty="0" smtClean="0">
                <a:solidFill>
                  <a:srgbClr val="333399"/>
                </a:solidFill>
                <a:latin typeface="Arial"/>
                <a:cs typeface="Arial"/>
              </a:rPr>
              <a:t>camp.</a:t>
            </a:r>
            <a:endParaRPr lang="en-US" sz="2600" dirty="0">
              <a:solidFill>
                <a:srgbClr val="333399"/>
              </a:solidFill>
              <a:latin typeface="Arial"/>
              <a:cs typeface="Arial"/>
            </a:endParaRPr>
          </a:p>
          <a:p>
            <a:pPr>
              <a:lnSpc>
                <a:spcPct val="90000"/>
              </a:lnSpc>
            </a:pPr>
            <a:r>
              <a:rPr lang="en-US" sz="2600" dirty="0">
                <a:latin typeface="Arial"/>
                <a:cs typeface="Arial"/>
              </a:rPr>
              <a:t>30 April – Hitler commits </a:t>
            </a:r>
            <a:r>
              <a:rPr lang="en-US" sz="2600" dirty="0" smtClean="0">
                <a:latin typeface="Arial"/>
                <a:cs typeface="Arial"/>
              </a:rPr>
              <a:t>suicide.</a:t>
            </a:r>
            <a:endParaRPr lang="en-US" sz="2600" dirty="0">
              <a:latin typeface="Arial"/>
              <a:cs typeface="Arial"/>
            </a:endParaRPr>
          </a:p>
          <a:p>
            <a:pPr>
              <a:lnSpc>
                <a:spcPct val="90000"/>
              </a:lnSpc>
            </a:pPr>
            <a:r>
              <a:rPr lang="en-US" sz="2600" dirty="0">
                <a:solidFill>
                  <a:srgbClr val="333399"/>
                </a:solidFill>
                <a:latin typeface="Arial"/>
                <a:cs typeface="Arial"/>
              </a:rPr>
              <a:t>7 May – Germany surrenders unconditionally to Allied </a:t>
            </a:r>
            <a:r>
              <a:rPr lang="en-US" sz="2600" dirty="0" smtClean="0">
                <a:solidFill>
                  <a:srgbClr val="333399"/>
                </a:solidFill>
                <a:latin typeface="Arial"/>
                <a:cs typeface="Arial"/>
              </a:rPr>
              <a:t>forces.</a:t>
            </a:r>
            <a:endParaRPr lang="en-US" sz="2600" dirty="0">
              <a:solidFill>
                <a:srgbClr val="333399"/>
              </a:solidFill>
              <a:latin typeface="Arial"/>
              <a:cs typeface="Arial"/>
            </a:endParaRPr>
          </a:p>
          <a:p>
            <a:pPr>
              <a:lnSpc>
                <a:spcPct val="90000"/>
              </a:lnSpc>
            </a:pPr>
            <a:r>
              <a:rPr lang="en-US" sz="2600" dirty="0">
                <a:latin typeface="Arial"/>
                <a:cs typeface="Arial"/>
              </a:rPr>
              <a:t>23 May – Himmler commits </a:t>
            </a:r>
            <a:r>
              <a:rPr lang="en-US" sz="2600" dirty="0" smtClean="0">
                <a:latin typeface="Arial"/>
                <a:cs typeface="Arial"/>
              </a:rPr>
              <a:t>suicide.</a:t>
            </a:r>
            <a:endParaRPr lang="en-US" sz="2600" dirty="0">
              <a:latin typeface="Arial"/>
              <a:cs typeface="Arial"/>
            </a:endParaRPr>
          </a:p>
          <a:p>
            <a:pPr>
              <a:lnSpc>
                <a:spcPct val="90000"/>
              </a:lnSpc>
            </a:pPr>
            <a:r>
              <a:rPr lang="en-US" sz="2600" dirty="0">
                <a:solidFill>
                  <a:srgbClr val="333399"/>
                </a:solidFill>
                <a:latin typeface="Arial"/>
                <a:cs typeface="Arial"/>
              </a:rPr>
              <a:t>20 November – Opening of Nuremberg International Military </a:t>
            </a:r>
            <a:r>
              <a:rPr lang="en-US" sz="2600" dirty="0" smtClean="0">
                <a:solidFill>
                  <a:srgbClr val="333399"/>
                </a:solidFill>
                <a:latin typeface="Arial"/>
                <a:cs typeface="Arial"/>
              </a:rPr>
              <a:t>Tribunal.</a:t>
            </a:r>
            <a:endParaRPr lang="en-CA" sz="2600" dirty="0">
              <a:solidFill>
                <a:srgbClr val="333399"/>
              </a:solidFill>
              <a:latin typeface="Arial"/>
              <a:cs typeface="Arial"/>
            </a:endParaRPr>
          </a:p>
          <a:p>
            <a:endParaRPr lang="en-US" sz="2600" dirty="0">
              <a:latin typeface="Arial"/>
              <a:cs typeface="Arial"/>
            </a:endParaRPr>
          </a:p>
        </p:txBody>
      </p:sp>
    </p:spTree>
    <p:extLst>
      <p:ext uri="{BB962C8B-B14F-4D97-AF65-F5344CB8AC3E}">
        <p14:creationId xmlns:p14="http://schemas.microsoft.com/office/powerpoint/2010/main" val="92273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sz="quarter" idx="1"/>
          </p:nvPr>
        </p:nvSpPr>
        <p:spPr>
          <a:xfrm>
            <a:off x="612647" y="1600199"/>
            <a:ext cx="8317177" cy="4930269"/>
          </a:xfrm>
        </p:spPr>
        <p:txBody>
          <a:bodyPr>
            <a:normAutofit fontScale="92500" lnSpcReduction="10000"/>
          </a:bodyPr>
          <a:lstStyle/>
          <a:p>
            <a:pPr>
              <a:lnSpc>
                <a:spcPct val="90000"/>
              </a:lnSpc>
              <a:buFontTx/>
              <a:buNone/>
            </a:pPr>
            <a:r>
              <a:rPr lang="en-US" sz="3200" b="1" u="sng" dirty="0">
                <a:latin typeface="GoudyOlSt BT" charset="0"/>
              </a:rPr>
              <a:t>Country	</a:t>
            </a:r>
            <a:r>
              <a:rPr lang="en-US" sz="3200" b="1" u="sng" dirty="0" smtClean="0">
                <a:latin typeface="GoudyOlSt BT" charset="0"/>
              </a:rPr>
              <a:t>	Jewish </a:t>
            </a:r>
            <a:r>
              <a:rPr lang="en-US" sz="3200" b="1" u="sng" dirty="0">
                <a:latin typeface="GoudyOlSt BT" charset="0"/>
              </a:rPr>
              <a:t>Pop		Killed</a:t>
            </a:r>
          </a:p>
          <a:p>
            <a:pPr>
              <a:lnSpc>
                <a:spcPct val="90000"/>
              </a:lnSpc>
              <a:buFontTx/>
              <a:buNone/>
            </a:pPr>
            <a:r>
              <a:rPr lang="en-US" sz="3200" b="1" dirty="0">
                <a:latin typeface="GoudyOlSt BT" charset="0"/>
              </a:rPr>
              <a:t>Poland	</a:t>
            </a:r>
            <a:r>
              <a:rPr lang="en-US" sz="3200" b="1" dirty="0" smtClean="0">
                <a:latin typeface="GoudyOlSt BT" charset="0"/>
              </a:rPr>
              <a:t>	3,350,000</a:t>
            </a:r>
            <a:r>
              <a:rPr lang="en-US" sz="3200" b="1" dirty="0">
                <a:latin typeface="GoudyOlSt BT" charset="0"/>
              </a:rPr>
              <a:t>		3,250,000</a:t>
            </a:r>
          </a:p>
          <a:p>
            <a:pPr>
              <a:lnSpc>
                <a:spcPct val="90000"/>
              </a:lnSpc>
              <a:buFontTx/>
              <a:buNone/>
            </a:pPr>
            <a:r>
              <a:rPr lang="en-US" sz="3200" b="1" dirty="0">
                <a:solidFill>
                  <a:srgbClr val="339966"/>
                </a:solidFill>
                <a:latin typeface="GoudyOlSt BT" charset="0"/>
              </a:rPr>
              <a:t>USSR	</a:t>
            </a:r>
            <a:r>
              <a:rPr lang="en-US" sz="3200" b="1" dirty="0" smtClean="0">
                <a:solidFill>
                  <a:srgbClr val="339966"/>
                </a:solidFill>
                <a:latin typeface="GoudyOlSt BT" charset="0"/>
              </a:rPr>
              <a:t>	3,020,000</a:t>
            </a:r>
            <a:r>
              <a:rPr lang="en-US" sz="3200" b="1" dirty="0">
                <a:solidFill>
                  <a:srgbClr val="339966"/>
                </a:solidFill>
                <a:latin typeface="GoudyOlSt BT" charset="0"/>
              </a:rPr>
              <a:t>		1,100,000</a:t>
            </a:r>
          </a:p>
          <a:p>
            <a:pPr>
              <a:lnSpc>
                <a:spcPct val="90000"/>
              </a:lnSpc>
              <a:buFontTx/>
              <a:buNone/>
            </a:pPr>
            <a:r>
              <a:rPr lang="en-US" sz="3200" b="1" dirty="0">
                <a:latin typeface="GoudyOlSt BT" charset="0"/>
              </a:rPr>
              <a:t>Hungary	</a:t>
            </a:r>
            <a:r>
              <a:rPr lang="en-US" sz="3200" b="1" dirty="0" smtClean="0">
                <a:latin typeface="GoudyOlSt BT" charset="0"/>
              </a:rPr>
              <a:t>	800,000</a:t>
            </a:r>
            <a:r>
              <a:rPr lang="en-US" sz="3200" b="1" dirty="0">
                <a:latin typeface="GoudyOlSt BT" charset="0"/>
              </a:rPr>
              <a:t>		596,000</a:t>
            </a:r>
          </a:p>
          <a:p>
            <a:pPr>
              <a:lnSpc>
                <a:spcPct val="90000"/>
              </a:lnSpc>
              <a:buFontTx/>
              <a:buNone/>
            </a:pPr>
            <a:r>
              <a:rPr lang="en-US" sz="3200" b="1" dirty="0">
                <a:solidFill>
                  <a:srgbClr val="339966"/>
                </a:solidFill>
                <a:latin typeface="GoudyOlSt BT" charset="0"/>
              </a:rPr>
              <a:t>Germany	</a:t>
            </a:r>
            <a:r>
              <a:rPr lang="en-US" sz="3200" b="1" dirty="0" smtClean="0">
                <a:solidFill>
                  <a:srgbClr val="339966"/>
                </a:solidFill>
                <a:latin typeface="GoudyOlSt BT" charset="0"/>
              </a:rPr>
              <a:t>	566,000</a:t>
            </a:r>
            <a:r>
              <a:rPr lang="en-US" sz="3200" b="1" dirty="0">
                <a:solidFill>
                  <a:srgbClr val="339966"/>
                </a:solidFill>
                <a:latin typeface="GoudyOlSt BT" charset="0"/>
              </a:rPr>
              <a:t>		200,000</a:t>
            </a:r>
          </a:p>
          <a:p>
            <a:pPr>
              <a:lnSpc>
                <a:spcPct val="90000"/>
              </a:lnSpc>
              <a:buFontTx/>
              <a:buNone/>
            </a:pPr>
            <a:r>
              <a:rPr lang="en-US" sz="3200" b="1" dirty="0">
                <a:latin typeface="GoudyOlSt BT" charset="0"/>
              </a:rPr>
              <a:t>France	</a:t>
            </a:r>
            <a:r>
              <a:rPr lang="en-US" sz="3200" b="1" dirty="0" smtClean="0">
                <a:latin typeface="GoudyOlSt BT" charset="0"/>
              </a:rPr>
              <a:t>	350,000</a:t>
            </a:r>
            <a:r>
              <a:rPr lang="en-US" sz="3200" b="1" dirty="0">
                <a:latin typeface="GoudyOlSt BT" charset="0"/>
              </a:rPr>
              <a:t>		77,320</a:t>
            </a:r>
          </a:p>
          <a:p>
            <a:pPr>
              <a:lnSpc>
                <a:spcPct val="90000"/>
              </a:lnSpc>
              <a:buFontTx/>
              <a:buNone/>
            </a:pPr>
            <a:r>
              <a:rPr lang="en-US" sz="3200" b="1" dirty="0">
                <a:solidFill>
                  <a:srgbClr val="339966"/>
                </a:solidFill>
                <a:latin typeface="GoudyOlSt BT" charset="0"/>
              </a:rPr>
              <a:t>Romania	</a:t>
            </a:r>
            <a:r>
              <a:rPr lang="en-US" sz="3200" b="1" dirty="0" smtClean="0">
                <a:solidFill>
                  <a:srgbClr val="339966"/>
                </a:solidFill>
                <a:latin typeface="GoudyOlSt BT" charset="0"/>
              </a:rPr>
              <a:t>	342,000</a:t>
            </a:r>
            <a:r>
              <a:rPr lang="en-US" sz="3200" b="1" dirty="0">
                <a:solidFill>
                  <a:srgbClr val="339966"/>
                </a:solidFill>
                <a:latin typeface="GoudyOlSt BT" charset="0"/>
              </a:rPr>
              <a:t>		287,000</a:t>
            </a:r>
          </a:p>
          <a:p>
            <a:pPr>
              <a:lnSpc>
                <a:spcPct val="90000"/>
              </a:lnSpc>
              <a:buFontTx/>
              <a:buNone/>
            </a:pPr>
            <a:r>
              <a:rPr lang="en-US" sz="3200" b="1" dirty="0">
                <a:latin typeface="GoudyOlSt BT" charset="0"/>
              </a:rPr>
              <a:t>Austria	</a:t>
            </a:r>
            <a:r>
              <a:rPr lang="en-US" sz="3200" b="1" dirty="0" smtClean="0">
                <a:latin typeface="GoudyOlSt BT" charset="0"/>
              </a:rPr>
              <a:t>	185,000</a:t>
            </a:r>
            <a:r>
              <a:rPr lang="en-US" sz="3200" b="1" dirty="0">
                <a:latin typeface="GoudyOlSt BT" charset="0"/>
              </a:rPr>
              <a:t>		65,000</a:t>
            </a:r>
          </a:p>
          <a:p>
            <a:pPr>
              <a:lnSpc>
                <a:spcPct val="90000"/>
              </a:lnSpc>
              <a:buFontTx/>
              <a:buNone/>
            </a:pPr>
            <a:r>
              <a:rPr lang="en-US" sz="3200" b="1" dirty="0">
                <a:solidFill>
                  <a:srgbClr val="339966"/>
                </a:solidFill>
                <a:latin typeface="GoudyOlSt BT" charset="0"/>
              </a:rPr>
              <a:t>Lithuania	</a:t>
            </a:r>
            <a:r>
              <a:rPr lang="en-US" sz="3200" b="1" dirty="0" smtClean="0">
                <a:solidFill>
                  <a:srgbClr val="339966"/>
                </a:solidFill>
                <a:latin typeface="GoudyOlSt BT" charset="0"/>
              </a:rPr>
              <a:t>	168,000</a:t>
            </a:r>
            <a:r>
              <a:rPr lang="en-US" sz="3200" b="1" dirty="0">
                <a:solidFill>
                  <a:srgbClr val="339966"/>
                </a:solidFill>
                <a:latin typeface="GoudyOlSt BT" charset="0"/>
              </a:rPr>
              <a:t>		143,000</a:t>
            </a:r>
          </a:p>
          <a:p>
            <a:pPr>
              <a:lnSpc>
                <a:spcPct val="90000"/>
              </a:lnSpc>
              <a:buFontTx/>
              <a:buNone/>
            </a:pPr>
            <a:r>
              <a:rPr lang="en-US" sz="3200" b="1" dirty="0" smtClean="0">
                <a:latin typeface="GoudyOlSt BT" charset="0"/>
              </a:rPr>
              <a:t>Netherlands	140,000</a:t>
            </a:r>
            <a:r>
              <a:rPr lang="en-US" sz="3200" b="1" dirty="0">
                <a:latin typeface="GoudyOlSt BT" charset="0"/>
              </a:rPr>
              <a:t>		100,000</a:t>
            </a:r>
          </a:p>
          <a:p>
            <a:pPr>
              <a:lnSpc>
                <a:spcPct val="90000"/>
              </a:lnSpc>
              <a:buFontTx/>
              <a:buNone/>
            </a:pPr>
            <a:endParaRPr lang="en-US" sz="3200" b="1" dirty="0">
              <a:latin typeface="GoudyOlSt BT" charset="0"/>
            </a:endParaRPr>
          </a:p>
          <a:p>
            <a:pPr>
              <a:lnSpc>
                <a:spcPct val="90000"/>
              </a:lnSpc>
              <a:buFontTx/>
              <a:buNone/>
            </a:pPr>
            <a:endParaRPr lang="en-CA" sz="3200" b="1" dirty="0">
              <a:latin typeface="GoudyOlSt BT" charset="0"/>
            </a:endParaRPr>
          </a:p>
          <a:p>
            <a:endParaRPr lang="en-US" dirty="0"/>
          </a:p>
        </p:txBody>
      </p:sp>
    </p:spTree>
    <p:extLst>
      <p:ext uri="{BB962C8B-B14F-4D97-AF65-F5344CB8AC3E}">
        <p14:creationId xmlns:p14="http://schemas.microsoft.com/office/powerpoint/2010/main" val="20482428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sz="quarter" idx="1"/>
          </p:nvPr>
        </p:nvSpPr>
        <p:spPr>
          <a:xfrm>
            <a:off x="612648" y="1600200"/>
            <a:ext cx="8153400" cy="5257800"/>
          </a:xfrm>
        </p:spPr>
        <p:txBody>
          <a:bodyPr>
            <a:normAutofit lnSpcReduction="10000"/>
          </a:bodyPr>
          <a:lstStyle/>
          <a:p>
            <a:pPr>
              <a:lnSpc>
                <a:spcPct val="90000"/>
              </a:lnSpc>
              <a:buFontTx/>
              <a:buNone/>
            </a:pPr>
            <a:r>
              <a:rPr lang="en-US" sz="3200" b="1" u="sng" dirty="0">
                <a:latin typeface="GoudyOlSt BT" charset="0"/>
              </a:rPr>
              <a:t>Country		</a:t>
            </a:r>
            <a:r>
              <a:rPr lang="en-US" sz="3200" b="1" u="sng" dirty="0" smtClean="0">
                <a:latin typeface="GoudyOlSt BT" charset="0"/>
              </a:rPr>
              <a:t>Jewish </a:t>
            </a:r>
            <a:r>
              <a:rPr lang="en-US" sz="3200" b="1" u="sng" dirty="0">
                <a:latin typeface="GoudyOlSt BT" charset="0"/>
              </a:rPr>
              <a:t>Pop.		Killed</a:t>
            </a:r>
          </a:p>
          <a:p>
            <a:pPr>
              <a:lnSpc>
                <a:spcPct val="90000"/>
              </a:lnSpc>
              <a:buFontTx/>
              <a:buNone/>
            </a:pPr>
            <a:r>
              <a:rPr lang="en-US" sz="3200" b="1" dirty="0">
                <a:latin typeface="GoudyOlSt BT" charset="0"/>
              </a:rPr>
              <a:t>Netherlands	</a:t>
            </a:r>
            <a:r>
              <a:rPr lang="en-US" sz="3200" b="1" dirty="0" smtClean="0">
                <a:latin typeface="GoudyOlSt BT" charset="0"/>
              </a:rPr>
              <a:t>	140,000</a:t>
            </a:r>
            <a:r>
              <a:rPr lang="en-US" sz="3200" b="1" dirty="0">
                <a:latin typeface="GoudyOlSt BT" charset="0"/>
              </a:rPr>
              <a:t>		100,000</a:t>
            </a:r>
          </a:p>
          <a:p>
            <a:pPr>
              <a:lnSpc>
                <a:spcPct val="90000"/>
              </a:lnSpc>
              <a:buFontTx/>
              <a:buNone/>
            </a:pPr>
            <a:r>
              <a:rPr lang="en-US" sz="3200" b="1" dirty="0">
                <a:solidFill>
                  <a:srgbClr val="339966"/>
                </a:solidFill>
                <a:latin typeface="GoudyOlSt BT" charset="0"/>
              </a:rPr>
              <a:t>Moravia		</a:t>
            </a:r>
            <a:r>
              <a:rPr lang="en-US" sz="3200" b="1" dirty="0" smtClean="0">
                <a:solidFill>
                  <a:srgbClr val="339966"/>
                </a:solidFill>
                <a:latin typeface="GoudyOlSt BT" charset="0"/>
              </a:rPr>
              <a:t>	118,310</a:t>
            </a:r>
            <a:r>
              <a:rPr lang="en-US" sz="3200" b="1" dirty="0">
                <a:solidFill>
                  <a:srgbClr val="339966"/>
                </a:solidFill>
                <a:latin typeface="GoudyOlSt BT" charset="0"/>
              </a:rPr>
              <a:t>		71,150</a:t>
            </a:r>
          </a:p>
          <a:p>
            <a:pPr>
              <a:lnSpc>
                <a:spcPct val="90000"/>
              </a:lnSpc>
              <a:buFontTx/>
              <a:buNone/>
            </a:pPr>
            <a:r>
              <a:rPr lang="en-US" sz="3200" b="1" dirty="0">
                <a:latin typeface="GoudyOlSt BT" charset="0"/>
              </a:rPr>
              <a:t>Latvia		</a:t>
            </a:r>
            <a:r>
              <a:rPr lang="en-US" sz="3200" b="1" dirty="0" smtClean="0">
                <a:latin typeface="GoudyOlSt BT" charset="0"/>
              </a:rPr>
              <a:t>	95,000</a:t>
            </a:r>
            <a:r>
              <a:rPr lang="en-US" sz="3200" b="1" dirty="0">
                <a:latin typeface="GoudyOlSt BT" charset="0"/>
              </a:rPr>
              <a:t>		80,000</a:t>
            </a:r>
          </a:p>
          <a:p>
            <a:pPr>
              <a:lnSpc>
                <a:spcPct val="90000"/>
              </a:lnSpc>
              <a:buFontTx/>
              <a:buNone/>
            </a:pPr>
            <a:r>
              <a:rPr lang="en-US" sz="3200" b="1" dirty="0">
                <a:solidFill>
                  <a:srgbClr val="339966"/>
                </a:solidFill>
                <a:latin typeface="GoudyOlSt BT" charset="0"/>
              </a:rPr>
              <a:t>Slovakia		</a:t>
            </a:r>
            <a:r>
              <a:rPr lang="en-US" sz="3200" b="1" dirty="0" smtClean="0">
                <a:solidFill>
                  <a:srgbClr val="339966"/>
                </a:solidFill>
                <a:latin typeface="GoudyOlSt BT" charset="0"/>
              </a:rPr>
              <a:t>	88,950</a:t>
            </a:r>
            <a:r>
              <a:rPr lang="en-US" sz="3200" b="1" dirty="0">
                <a:solidFill>
                  <a:srgbClr val="339966"/>
                </a:solidFill>
                <a:latin typeface="GoudyOlSt BT" charset="0"/>
              </a:rPr>
              <a:t>		71,000</a:t>
            </a:r>
          </a:p>
          <a:p>
            <a:pPr>
              <a:lnSpc>
                <a:spcPct val="90000"/>
              </a:lnSpc>
              <a:buFontTx/>
              <a:buNone/>
            </a:pPr>
            <a:r>
              <a:rPr lang="en-US" sz="3200" b="1" dirty="0">
                <a:latin typeface="GoudyOlSt BT" charset="0"/>
              </a:rPr>
              <a:t>Yugoslavia		78,000		63,300</a:t>
            </a:r>
          </a:p>
          <a:p>
            <a:pPr>
              <a:lnSpc>
                <a:spcPct val="90000"/>
              </a:lnSpc>
              <a:buFontTx/>
              <a:buNone/>
            </a:pPr>
            <a:r>
              <a:rPr lang="en-US" sz="3200" b="1" dirty="0">
                <a:solidFill>
                  <a:srgbClr val="339966"/>
                </a:solidFill>
                <a:latin typeface="GoudyOlSt BT" charset="0"/>
              </a:rPr>
              <a:t>Greece		</a:t>
            </a:r>
            <a:r>
              <a:rPr lang="en-US" sz="3200" b="1" dirty="0" smtClean="0">
                <a:solidFill>
                  <a:srgbClr val="339966"/>
                </a:solidFill>
                <a:latin typeface="GoudyOlSt BT" charset="0"/>
              </a:rPr>
              <a:t>	77,380</a:t>
            </a:r>
            <a:r>
              <a:rPr lang="en-US" sz="3200" b="1" dirty="0">
                <a:solidFill>
                  <a:srgbClr val="339966"/>
                </a:solidFill>
                <a:latin typeface="GoudyOlSt BT" charset="0"/>
              </a:rPr>
              <a:t>		67,000</a:t>
            </a:r>
          </a:p>
          <a:p>
            <a:pPr>
              <a:lnSpc>
                <a:spcPct val="90000"/>
              </a:lnSpc>
              <a:buFontTx/>
              <a:buNone/>
            </a:pPr>
            <a:r>
              <a:rPr lang="en-US" sz="3200" b="1" dirty="0">
                <a:latin typeface="GoudyOlSt BT" charset="0"/>
              </a:rPr>
              <a:t>Belgium		</a:t>
            </a:r>
            <a:r>
              <a:rPr lang="en-US" sz="3200" b="1" dirty="0" smtClean="0">
                <a:latin typeface="GoudyOlSt BT" charset="0"/>
              </a:rPr>
              <a:t>	67,700</a:t>
            </a:r>
            <a:r>
              <a:rPr lang="en-US" sz="3200" b="1" dirty="0">
                <a:latin typeface="GoudyOlSt BT" charset="0"/>
              </a:rPr>
              <a:t>		</a:t>
            </a:r>
            <a:r>
              <a:rPr lang="en-US" sz="3200" b="1" dirty="0" smtClean="0">
                <a:latin typeface="GoudyOlSt BT" charset="0"/>
              </a:rPr>
              <a:t>28,900</a:t>
            </a:r>
          </a:p>
          <a:p>
            <a:pPr>
              <a:lnSpc>
                <a:spcPct val="90000"/>
              </a:lnSpc>
              <a:buFontTx/>
              <a:buNone/>
            </a:pPr>
            <a:endParaRPr lang="en-US" sz="3200" b="1" dirty="0">
              <a:latin typeface="GoudyOlSt BT" charset="0"/>
            </a:endParaRPr>
          </a:p>
          <a:p>
            <a:pPr>
              <a:lnSpc>
                <a:spcPct val="90000"/>
              </a:lnSpc>
              <a:buFontTx/>
              <a:buNone/>
            </a:pPr>
            <a:r>
              <a:rPr lang="en-US" sz="3200" b="1" dirty="0">
                <a:solidFill>
                  <a:srgbClr val="339966"/>
                </a:solidFill>
                <a:latin typeface="GoudyOlSt BT" charset="0"/>
              </a:rPr>
              <a:t>TOTAL		</a:t>
            </a:r>
            <a:r>
              <a:rPr lang="en-US" sz="3200" b="1" dirty="0" smtClean="0">
                <a:solidFill>
                  <a:srgbClr val="339966"/>
                </a:solidFill>
                <a:latin typeface="GoudyOlSt BT" charset="0"/>
              </a:rPr>
              <a:t>     9,508,340        5,963,129</a:t>
            </a:r>
            <a:endParaRPr lang="en-CA" sz="3200" b="1" dirty="0">
              <a:solidFill>
                <a:srgbClr val="339966"/>
              </a:solidFill>
              <a:latin typeface="GoudyOlSt BT" charset="0"/>
            </a:endParaRPr>
          </a:p>
        </p:txBody>
      </p:sp>
    </p:spTree>
    <p:extLst>
      <p:ext uri="{BB962C8B-B14F-4D97-AF65-F5344CB8AC3E}">
        <p14:creationId xmlns:p14="http://schemas.microsoft.com/office/powerpoint/2010/main" val="35699147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F:\History 11\Holocaust memorial 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6553200" cy="2650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775374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F:\History 11\Holocaust memorial 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720" y="-5334392"/>
            <a:ext cx="6553200" cy="2650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05749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F:\History 11\Holocaust memorial 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986" y="-13254832"/>
            <a:ext cx="6553200" cy="2650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88361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Nazi Propaganda</a:t>
            </a:r>
            <a:endParaRPr lang="en-US" dirty="0"/>
          </a:p>
        </p:txBody>
      </p:sp>
      <p:pic>
        <p:nvPicPr>
          <p:cNvPr id="4" name="Picture 2" descr="D:\WWII Nazi Propaganda Posters\derjud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0842" y="1468507"/>
            <a:ext cx="3547749" cy="5217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D:\WWII Nazi Propaganda Posters\eternaljewcard.jpg"/>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l="-107780" r="-107780"/>
          <a:stretch>
            <a:fillRect/>
          </a:stretch>
        </p:blipFill>
        <p:spPr bwMode="auto">
          <a:xfrm>
            <a:off x="2566273" y="437542"/>
            <a:ext cx="8686679" cy="5944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464800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F:\History 11\Holocaust memorial 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405" y="-20558673"/>
            <a:ext cx="6553200" cy="2650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613284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F:\History 11\Holocaust Tattoo.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t="8645" b="8645"/>
          <a:stretch>
            <a:fillRect/>
          </a:stretch>
        </p:blipFill>
        <p:spPr>
          <a:xfrm>
            <a:off x="612648" y="1733396"/>
            <a:ext cx="8153400" cy="4806031"/>
          </a:xfrm>
          <a:noFill/>
        </p:spPr>
      </p:pic>
    </p:spTree>
    <p:extLst>
      <p:ext uri="{BB962C8B-B14F-4D97-AF65-F5344CB8AC3E}">
        <p14:creationId xmlns:p14="http://schemas.microsoft.com/office/powerpoint/2010/main" val="19179519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61873" y="1600200"/>
            <a:ext cx="8004175" cy="3784423"/>
          </a:xfrm>
          <a:prstGeom prst="rect">
            <a:avLst/>
          </a:prstGeom>
        </p:spPr>
      </p:pic>
    </p:spTree>
    <p:extLst>
      <p:ext uri="{BB962C8B-B14F-4D97-AF65-F5344CB8AC3E}">
        <p14:creationId xmlns:p14="http://schemas.microsoft.com/office/powerpoint/2010/main" val="42944185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42581" y="803166"/>
            <a:ext cx="6610350" cy="4921250"/>
          </a:xfrm>
          <a:prstGeom prst="rect">
            <a:avLst/>
          </a:prstGeom>
        </p:spPr>
      </p:pic>
    </p:spTree>
    <p:extLst>
      <p:ext uri="{BB962C8B-B14F-4D97-AF65-F5344CB8AC3E}">
        <p14:creationId xmlns:p14="http://schemas.microsoft.com/office/powerpoint/2010/main" val="19728641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Genocide – The Process</a:t>
            </a:r>
            <a:endParaRPr lang="en-US" dirty="0"/>
          </a:p>
        </p:txBody>
      </p:sp>
      <p:sp>
        <p:nvSpPr>
          <p:cNvPr id="3" name="Content Placeholder 2"/>
          <p:cNvSpPr>
            <a:spLocks noGrp="1"/>
          </p:cNvSpPr>
          <p:nvPr>
            <p:ph sz="quarter" idx="1"/>
          </p:nvPr>
        </p:nvSpPr>
        <p:spPr/>
        <p:txBody>
          <a:bodyPr/>
          <a:lstStyle/>
          <a:p>
            <a:pPr marL="609600" indent="-609600">
              <a:buFontTx/>
              <a:buNone/>
            </a:pPr>
            <a:r>
              <a:rPr lang="en-US" sz="3200" b="1" dirty="0">
                <a:latin typeface="GoudyOlSt BT" charset="0"/>
              </a:rPr>
              <a:t>You are the source of all our problems, therefore:</a:t>
            </a:r>
          </a:p>
          <a:p>
            <a:pPr marL="609600" indent="-609600">
              <a:buFontTx/>
              <a:buNone/>
            </a:pPr>
            <a:endParaRPr lang="en-US" sz="3200" b="1" u="sng" dirty="0">
              <a:latin typeface="GoudyOlSt BT" charset="0"/>
            </a:endParaRPr>
          </a:p>
          <a:p>
            <a:pPr marL="609600" indent="-609600">
              <a:buFontTx/>
              <a:buAutoNum type="arabicPeriod"/>
            </a:pPr>
            <a:r>
              <a:rPr lang="en-US" sz="3200" b="1" dirty="0" smtClean="0">
                <a:latin typeface="GoudyOlSt BT" charset="0"/>
              </a:rPr>
              <a:t>You </a:t>
            </a:r>
            <a:r>
              <a:rPr lang="en-US" sz="3200" b="1" dirty="0">
                <a:latin typeface="GoudyOlSt BT" charset="0"/>
              </a:rPr>
              <a:t>may not work among us</a:t>
            </a:r>
            <a:r>
              <a:rPr lang="en-US" sz="3200" b="1" dirty="0" smtClean="0">
                <a:latin typeface="GoudyOlSt BT" charset="0"/>
              </a:rPr>
              <a:t>.</a:t>
            </a:r>
          </a:p>
          <a:p>
            <a:pPr marL="609600" indent="-609600">
              <a:buFontTx/>
              <a:buAutoNum type="arabicPeriod"/>
            </a:pPr>
            <a:r>
              <a:rPr lang="en-US" sz="3200" b="1" dirty="0" smtClean="0">
                <a:latin typeface="GoudyOlSt BT" charset="0"/>
              </a:rPr>
              <a:t>You may not work.</a:t>
            </a:r>
          </a:p>
          <a:p>
            <a:pPr marL="609600" indent="-609600">
              <a:buFontTx/>
              <a:buAutoNum type="arabicPeriod"/>
            </a:pPr>
            <a:r>
              <a:rPr lang="en-US" sz="3200" b="1" dirty="0" smtClean="0">
                <a:latin typeface="GoudyOlSt BT" charset="0"/>
              </a:rPr>
              <a:t>You may not live among us.</a:t>
            </a:r>
          </a:p>
          <a:p>
            <a:pPr marL="609600" indent="-609600">
              <a:buFontTx/>
              <a:buAutoNum type="arabicPeriod"/>
            </a:pPr>
            <a:r>
              <a:rPr lang="en-US" sz="3200" b="1" dirty="0" smtClean="0">
                <a:latin typeface="GoudyOlSt BT" charset="0"/>
              </a:rPr>
              <a:t>You may not live.</a:t>
            </a:r>
            <a:endParaRPr lang="en-CA" sz="3200" b="1" dirty="0">
              <a:latin typeface="GoudyOlSt BT" charset="0"/>
            </a:endParaRPr>
          </a:p>
          <a:p>
            <a:endParaRPr lang="en-US" dirty="0"/>
          </a:p>
        </p:txBody>
      </p:sp>
    </p:spTree>
    <p:extLst>
      <p:ext uri="{BB962C8B-B14F-4D97-AF65-F5344CB8AC3E}">
        <p14:creationId xmlns:p14="http://schemas.microsoft.com/office/powerpoint/2010/main" val="33829476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Experiments</a:t>
            </a:r>
            <a:endParaRPr lang="en-US" dirty="0"/>
          </a:p>
        </p:txBody>
      </p:sp>
      <p:sp>
        <p:nvSpPr>
          <p:cNvPr id="3" name="Content Placeholder 2"/>
          <p:cNvSpPr>
            <a:spLocks noGrp="1"/>
          </p:cNvSpPr>
          <p:nvPr>
            <p:ph sz="quarter" idx="1"/>
          </p:nvPr>
        </p:nvSpPr>
        <p:spPr/>
        <p:txBody>
          <a:bodyPr/>
          <a:lstStyle/>
          <a:p>
            <a:r>
              <a:rPr lang="en-US" dirty="0">
                <a:latin typeface="Times New Roman" charset="0"/>
              </a:rPr>
              <a:t>Altitude experiments</a:t>
            </a:r>
          </a:p>
          <a:p>
            <a:r>
              <a:rPr lang="en-US" dirty="0">
                <a:latin typeface="Times New Roman" charset="0"/>
              </a:rPr>
              <a:t>Freezing experiments</a:t>
            </a:r>
          </a:p>
          <a:p>
            <a:r>
              <a:rPr lang="en-US" dirty="0">
                <a:latin typeface="Times New Roman" charset="0"/>
              </a:rPr>
              <a:t>Genetic Experiments</a:t>
            </a:r>
          </a:p>
          <a:p>
            <a:r>
              <a:rPr lang="en-US" dirty="0">
                <a:latin typeface="Times New Roman" charset="0"/>
              </a:rPr>
              <a:t>Gynecological experiments</a:t>
            </a:r>
          </a:p>
          <a:p>
            <a:endParaRPr lang="en-US" dirty="0">
              <a:latin typeface="Times New Roman" charset="0"/>
            </a:endParaRPr>
          </a:p>
          <a:p>
            <a:endParaRPr lang="en-US" dirty="0"/>
          </a:p>
        </p:txBody>
      </p:sp>
    </p:spTree>
    <p:extLst>
      <p:ext uri="{BB962C8B-B14F-4D97-AF65-F5344CB8AC3E}">
        <p14:creationId xmlns:p14="http://schemas.microsoft.com/office/powerpoint/2010/main" val="9857161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Genocides</a:t>
            </a:r>
            <a:endParaRPr lang="en-US" dirty="0"/>
          </a:p>
        </p:txBody>
      </p:sp>
      <p:sp>
        <p:nvSpPr>
          <p:cNvPr id="3" name="Content Placeholder 2"/>
          <p:cNvSpPr>
            <a:spLocks noGrp="1"/>
          </p:cNvSpPr>
          <p:nvPr>
            <p:ph sz="quarter" idx="1"/>
          </p:nvPr>
        </p:nvSpPr>
        <p:spPr/>
        <p:txBody>
          <a:bodyPr/>
          <a:lstStyle/>
          <a:p>
            <a:r>
              <a:rPr lang="en-US" dirty="0">
                <a:latin typeface="Times New Roman" charset="0"/>
              </a:rPr>
              <a:t>Armenian Genocide (1915)</a:t>
            </a:r>
          </a:p>
          <a:p>
            <a:r>
              <a:rPr lang="en-US" dirty="0">
                <a:latin typeface="Times New Roman" charset="0"/>
              </a:rPr>
              <a:t>Cambodia (1975-79)</a:t>
            </a:r>
          </a:p>
          <a:p>
            <a:r>
              <a:rPr lang="en-US" dirty="0">
                <a:latin typeface="Times New Roman" charset="0"/>
              </a:rPr>
              <a:t>Srebrenica (1993)</a:t>
            </a:r>
          </a:p>
          <a:p>
            <a:r>
              <a:rPr lang="en-US" dirty="0">
                <a:latin typeface="Times New Roman" charset="0"/>
              </a:rPr>
              <a:t>Rwanda (1994)</a:t>
            </a:r>
          </a:p>
          <a:p>
            <a:r>
              <a:rPr lang="en-US" dirty="0">
                <a:latin typeface="Times New Roman" charset="0"/>
              </a:rPr>
              <a:t>Darfur? (2003-2009)</a:t>
            </a:r>
          </a:p>
          <a:p>
            <a:r>
              <a:rPr lang="en-US" dirty="0">
                <a:latin typeface="Times New Roman" charset="0"/>
              </a:rPr>
              <a:t>Indigenous Peoples in the </a:t>
            </a:r>
            <a:r>
              <a:rPr lang="en-US" dirty="0" smtClean="0">
                <a:latin typeface="Times New Roman" charset="0"/>
              </a:rPr>
              <a:t>Americas (</a:t>
            </a:r>
            <a:r>
              <a:rPr lang="en-US" dirty="0" err="1" smtClean="0">
                <a:latin typeface="Times New Roman" charset="0"/>
              </a:rPr>
              <a:t>ie</a:t>
            </a:r>
            <a:r>
              <a:rPr lang="en-US" dirty="0" smtClean="0">
                <a:latin typeface="Times New Roman" charset="0"/>
              </a:rPr>
              <a:t>. </a:t>
            </a:r>
            <a:r>
              <a:rPr lang="en-US" dirty="0" err="1" smtClean="0">
                <a:latin typeface="Times New Roman" charset="0"/>
              </a:rPr>
              <a:t>Beothuk</a:t>
            </a:r>
            <a:r>
              <a:rPr lang="en-US" dirty="0" smtClean="0">
                <a:latin typeface="Times New Roman" charset="0"/>
              </a:rPr>
              <a:t>)</a:t>
            </a:r>
            <a:endParaRPr lang="en-US" dirty="0">
              <a:latin typeface="Times New Roman" charset="0"/>
            </a:endParaRPr>
          </a:p>
          <a:p>
            <a:endParaRPr lang="en-US" dirty="0"/>
          </a:p>
        </p:txBody>
      </p:sp>
    </p:spTree>
    <p:extLst>
      <p:ext uri="{BB962C8B-B14F-4D97-AF65-F5344CB8AC3E}">
        <p14:creationId xmlns:p14="http://schemas.microsoft.com/office/powerpoint/2010/main" val="2367015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Belsen</a:t>
            </a:r>
            <a:r>
              <a:rPr lang="en-US" dirty="0" smtClean="0"/>
              <a:t> Concentration Camp’s Liberation</a:t>
            </a:r>
            <a:endParaRPr lang="en-US" dirty="0"/>
          </a:p>
        </p:txBody>
      </p:sp>
      <p:sp>
        <p:nvSpPr>
          <p:cNvPr id="3" name="Content Placeholder 2"/>
          <p:cNvSpPr>
            <a:spLocks noGrp="1"/>
          </p:cNvSpPr>
          <p:nvPr>
            <p:ph sz="quarter" idx="1"/>
          </p:nvPr>
        </p:nvSpPr>
        <p:spPr>
          <a:xfrm>
            <a:off x="612648" y="1600200"/>
            <a:ext cx="2632729" cy="4495800"/>
          </a:xfrm>
        </p:spPr>
        <p:txBody>
          <a:bodyPr/>
          <a:lstStyle/>
          <a:p>
            <a:r>
              <a:rPr lang="en-US" dirty="0" smtClean="0"/>
              <a:t>Warning: Distressing and Graphic Footage</a:t>
            </a:r>
          </a:p>
          <a:p>
            <a:endParaRPr lang="en-US" dirty="0"/>
          </a:p>
          <a:p>
            <a:r>
              <a:rPr lang="en-US" dirty="0" smtClean="0"/>
              <a:t>British Soldier recalls</a:t>
            </a:r>
            <a:r>
              <a:rPr lang="en-US" dirty="0" smtClean="0">
                <a:hlinkClick r:id="rId3"/>
              </a:rPr>
              <a:t>…</a:t>
            </a:r>
            <a:endParaRPr lang="en-US" dirty="0" smtClean="0"/>
          </a:p>
          <a:p>
            <a:endParaRPr lang="en-US" dirty="0"/>
          </a:p>
          <a:p>
            <a:endParaRPr lang="en-US" dirty="0"/>
          </a:p>
        </p:txBody>
      </p:sp>
      <p:pic>
        <p:nvPicPr>
          <p:cNvPr id="4" name="Picture 3">
            <a:hlinkClick r:id="rId4"/>
          </p:cNvPr>
          <p:cNvPicPr>
            <a:picLocks noChangeAspect="1"/>
          </p:cNvPicPr>
          <p:nvPr/>
        </p:nvPicPr>
        <p:blipFill>
          <a:blip r:embed="rId5"/>
          <a:stretch>
            <a:fillRect/>
          </a:stretch>
        </p:blipFill>
        <p:spPr>
          <a:xfrm>
            <a:off x="3458759" y="1219200"/>
            <a:ext cx="5307289" cy="5164479"/>
          </a:xfrm>
          <a:prstGeom prst="rect">
            <a:avLst/>
          </a:prstGeom>
        </p:spPr>
      </p:pic>
    </p:spTree>
    <p:extLst>
      <p:ext uri="{BB962C8B-B14F-4D97-AF65-F5344CB8AC3E}">
        <p14:creationId xmlns:p14="http://schemas.microsoft.com/office/powerpoint/2010/main" val="10217291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sz="quarter" idx="1"/>
          </p:nvPr>
        </p:nvSpPr>
        <p:spPr/>
        <p:txBody>
          <a:bodyPr/>
          <a:lstStyle/>
          <a:p>
            <a:r>
              <a:rPr lang="en-US" dirty="0" smtClean="0"/>
              <a:t>Read pages 876-878 of the text to gain a better understanding of the scope of this travesty. </a:t>
            </a:r>
          </a:p>
          <a:p>
            <a:endParaRPr lang="en-US" dirty="0"/>
          </a:p>
          <a:p>
            <a:r>
              <a:rPr lang="en-US" dirty="0" smtClean="0"/>
              <a:t>Question: How did the Holocaust impact Europe and the rest of the world? What lessons does the Holocaust have for us today?</a:t>
            </a:r>
            <a:endParaRPr lang="en-US" dirty="0"/>
          </a:p>
        </p:txBody>
      </p:sp>
    </p:spTree>
    <p:extLst>
      <p:ext uri="{BB962C8B-B14F-4D97-AF65-F5344CB8AC3E}">
        <p14:creationId xmlns:p14="http://schemas.microsoft.com/office/powerpoint/2010/main" val="3595516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pic>
        <p:nvPicPr>
          <p:cNvPr id="4" name="Picture 2" descr="D:\WWII Nazi Propaganda Posters\ewi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13008" y="457200"/>
            <a:ext cx="4259263" cy="6069013"/>
          </a:xfrm>
          <a:prstGeom prst="rect">
            <a:avLst/>
          </a:prstGeom>
          <a:noFill/>
        </p:spPr>
      </p:pic>
    </p:spTree>
    <p:extLst>
      <p:ext uri="{BB962C8B-B14F-4D97-AF65-F5344CB8AC3E}">
        <p14:creationId xmlns:p14="http://schemas.microsoft.com/office/powerpoint/2010/main" val="1521935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400" dirty="0" smtClean="0">
                <a:solidFill>
                  <a:srgbClr val="0D0D0D"/>
                </a:solidFill>
                <a:latin typeface="Arial"/>
                <a:cs typeface="Arial"/>
              </a:rPr>
              <a:t>May </a:t>
            </a:r>
            <a:r>
              <a:rPr lang="en-US" sz="2400" dirty="0">
                <a:solidFill>
                  <a:srgbClr val="0D0D0D"/>
                </a:solidFill>
                <a:latin typeface="Arial"/>
                <a:cs typeface="Arial"/>
              </a:rPr>
              <a:t>– Nazis ban Jews from serving in the </a:t>
            </a:r>
            <a:r>
              <a:rPr lang="en-US" sz="2400" dirty="0" smtClean="0">
                <a:solidFill>
                  <a:srgbClr val="0D0D0D"/>
                </a:solidFill>
                <a:latin typeface="Arial"/>
                <a:cs typeface="Arial"/>
              </a:rPr>
              <a:t>military</a:t>
            </a:r>
          </a:p>
          <a:p>
            <a:endParaRPr lang="en-US" sz="2400" dirty="0">
              <a:solidFill>
                <a:srgbClr val="0D0D0D"/>
              </a:solidFill>
              <a:latin typeface="Arial"/>
              <a:cs typeface="Arial"/>
            </a:endParaRPr>
          </a:p>
          <a:p>
            <a:r>
              <a:rPr lang="en-US" sz="2400" dirty="0" smtClean="0">
                <a:solidFill>
                  <a:srgbClr val="0D0D0D"/>
                </a:solidFill>
                <a:latin typeface="Arial"/>
                <a:cs typeface="Arial"/>
              </a:rPr>
              <a:t>June </a:t>
            </a:r>
            <a:r>
              <a:rPr lang="en-US" sz="2400" dirty="0">
                <a:solidFill>
                  <a:srgbClr val="0D0D0D"/>
                </a:solidFill>
                <a:latin typeface="Arial"/>
                <a:cs typeface="Arial"/>
              </a:rPr>
              <a:t>– Nazis pass law allowing forced abortions on women to prevent them from passing on hereditary </a:t>
            </a:r>
            <a:r>
              <a:rPr lang="en-US" sz="2400" dirty="0" smtClean="0">
                <a:solidFill>
                  <a:srgbClr val="0D0D0D"/>
                </a:solidFill>
                <a:latin typeface="Arial"/>
                <a:cs typeface="Arial"/>
              </a:rPr>
              <a:t>diseases.</a:t>
            </a:r>
          </a:p>
          <a:p>
            <a:endParaRPr lang="en-US" sz="2400" dirty="0">
              <a:solidFill>
                <a:srgbClr val="0D0D0D"/>
              </a:solidFill>
              <a:latin typeface="Arial"/>
              <a:cs typeface="Arial"/>
            </a:endParaRPr>
          </a:p>
          <a:p>
            <a:r>
              <a:rPr lang="en-US" sz="2400" dirty="0">
                <a:solidFill>
                  <a:srgbClr val="0D0D0D"/>
                </a:solidFill>
                <a:latin typeface="Arial"/>
                <a:cs typeface="Arial"/>
              </a:rPr>
              <a:t>Sept </a:t>
            </a:r>
            <a:r>
              <a:rPr lang="en-US" sz="2400" dirty="0" smtClean="0">
                <a:solidFill>
                  <a:srgbClr val="0D0D0D"/>
                </a:solidFill>
                <a:latin typeface="Arial"/>
                <a:cs typeface="Arial"/>
              </a:rPr>
              <a:t>15, </a:t>
            </a:r>
            <a:r>
              <a:rPr lang="en-US" sz="2400" dirty="0">
                <a:solidFill>
                  <a:srgbClr val="0D0D0D"/>
                </a:solidFill>
                <a:latin typeface="Arial"/>
                <a:cs typeface="Arial"/>
              </a:rPr>
              <a:t>1935 - </a:t>
            </a:r>
            <a:r>
              <a:rPr lang="en-US" sz="2400" dirty="0">
                <a:solidFill>
                  <a:srgbClr val="FF0000"/>
                </a:solidFill>
                <a:latin typeface="Arial"/>
                <a:cs typeface="Arial"/>
              </a:rPr>
              <a:t>Nuremberg Race Laws </a:t>
            </a:r>
            <a:r>
              <a:rPr lang="en-US" sz="2400" dirty="0">
                <a:solidFill>
                  <a:srgbClr val="0D0D0D"/>
                </a:solidFill>
                <a:latin typeface="Arial"/>
                <a:cs typeface="Arial"/>
              </a:rPr>
              <a:t>against Jews decreed. </a:t>
            </a:r>
          </a:p>
          <a:p>
            <a:endParaRPr lang="en-US" sz="2400" dirty="0">
              <a:solidFill>
                <a:srgbClr val="0D0D0D"/>
              </a:solidFill>
              <a:latin typeface="Arial"/>
              <a:cs typeface="Arial"/>
            </a:endParaRPr>
          </a:p>
        </p:txBody>
      </p:sp>
    </p:spTree>
    <p:extLst>
      <p:ext uri="{BB962C8B-B14F-4D97-AF65-F5344CB8AC3E}">
        <p14:creationId xmlns:p14="http://schemas.microsoft.com/office/powerpoint/2010/main" val="250726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Nuremberg Race Laws of 1935 </a:t>
            </a:r>
            <a:endParaRPr lang="en-US" dirty="0"/>
          </a:p>
        </p:txBody>
      </p:sp>
      <p:sp>
        <p:nvSpPr>
          <p:cNvPr id="3" name="Content Placeholder 2"/>
          <p:cNvSpPr>
            <a:spLocks noGrp="1"/>
          </p:cNvSpPr>
          <p:nvPr>
            <p:ph sz="quarter" idx="1"/>
          </p:nvPr>
        </p:nvSpPr>
        <p:spPr/>
        <p:txBody>
          <a:bodyPr>
            <a:normAutofit fontScale="92500" lnSpcReduction="10000"/>
          </a:bodyPr>
          <a:lstStyle/>
          <a:p>
            <a:pPr>
              <a:lnSpc>
                <a:spcPct val="90000"/>
              </a:lnSpc>
            </a:pPr>
            <a:r>
              <a:rPr lang="en-US" sz="2800" dirty="0">
                <a:latin typeface="Arial" charset="0"/>
              </a:rPr>
              <a:t>Deprived German Jews of their rights of citizenship, giving them the status of "subjects" in Hitler's Reich. </a:t>
            </a:r>
          </a:p>
          <a:p>
            <a:pPr lvl="1">
              <a:lnSpc>
                <a:spcPct val="90000"/>
              </a:lnSpc>
            </a:pPr>
            <a:r>
              <a:rPr lang="en-US" sz="2400" dirty="0">
                <a:latin typeface="Arial" charset="0"/>
              </a:rPr>
              <a:t>The laws also made it forbidden for Jews to marry or have sexual relations with Aryans. </a:t>
            </a:r>
          </a:p>
          <a:p>
            <a:pPr>
              <a:lnSpc>
                <a:spcPct val="90000"/>
              </a:lnSpc>
            </a:pPr>
            <a:r>
              <a:rPr lang="en-US" sz="2800" dirty="0">
                <a:latin typeface="Arial" charset="0"/>
              </a:rPr>
              <a:t>The Nuremberg Laws had the unexpected result of causing confusion and heated debate over who was a "full Jew." </a:t>
            </a:r>
          </a:p>
          <a:p>
            <a:pPr lvl="1">
              <a:lnSpc>
                <a:spcPct val="90000"/>
              </a:lnSpc>
            </a:pPr>
            <a:r>
              <a:rPr lang="en-US" sz="2400" dirty="0">
                <a:latin typeface="Arial" charset="0"/>
              </a:rPr>
              <a:t>The Nazis settled on defining a "full Jew" as a person with three Jewish grandparents. Those with less were designated as Mischlinge.</a:t>
            </a:r>
          </a:p>
          <a:p>
            <a:pPr lvl="1">
              <a:lnSpc>
                <a:spcPct val="90000"/>
              </a:lnSpc>
            </a:pPr>
            <a:r>
              <a:rPr lang="en-US" sz="2400" dirty="0">
                <a:latin typeface="Arial" charset="0"/>
              </a:rPr>
              <a:t>After the Nuremberg Laws of 1935, a dozen supplemental Nazi decrees were issued that eventually outlawed the Jews completely, depriving them of their rights as human beings. </a:t>
            </a:r>
          </a:p>
          <a:p>
            <a:endParaRPr lang="en-US" dirty="0"/>
          </a:p>
        </p:txBody>
      </p:sp>
    </p:spTree>
    <p:extLst>
      <p:ext uri="{BB962C8B-B14F-4D97-AF65-F5344CB8AC3E}">
        <p14:creationId xmlns:p14="http://schemas.microsoft.com/office/powerpoint/2010/main" val="229721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294</TotalTime>
  <Words>2762</Words>
  <Application>Microsoft Office PowerPoint</Application>
  <PresentationFormat>On-screen Show (4:3)</PresentationFormat>
  <Paragraphs>314</Paragraphs>
  <Slides>68</Slides>
  <Notes>68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ＭＳ Ｐゴシック</vt:lpstr>
      <vt:lpstr>Arial</vt:lpstr>
      <vt:lpstr>Calibri</vt:lpstr>
      <vt:lpstr>GoudyOlSt BT</vt:lpstr>
      <vt:lpstr>Times New Roman</vt:lpstr>
      <vt:lpstr>Tw Cen MT</vt:lpstr>
      <vt:lpstr>Wingdings</vt:lpstr>
      <vt:lpstr>Wingdings 2</vt:lpstr>
      <vt:lpstr>Median</vt:lpstr>
      <vt:lpstr>THE HOLOCAUST</vt:lpstr>
      <vt:lpstr>PowerPoint Presentation</vt:lpstr>
      <vt:lpstr>Holocaust Chronology</vt:lpstr>
      <vt:lpstr>1933</vt:lpstr>
      <vt:lpstr>1933</vt:lpstr>
      <vt:lpstr>Nazi Propaganda</vt:lpstr>
      <vt:lpstr>PowerPoint Presentation</vt:lpstr>
      <vt:lpstr>PowerPoint Presentation</vt:lpstr>
      <vt:lpstr>Nuremberg Race Laws of 1935 </vt:lpstr>
      <vt:lpstr>Nuremberg Laws</vt:lpstr>
      <vt:lpstr>Nuremberg Laws</vt:lpstr>
      <vt:lpstr>1936</vt:lpstr>
      <vt:lpstr>PowerPoint Presentation</vt:lpstr>
      <vt:lpstr>1938</vt:lpstr>
      <vt:lpstr>1938</vt:lpstr>
      <vt:lpstr>PowerPoint Presentation</vt:lpstr>
      <vt:lpstr>PowerPoint Presentation</vt:lpstr>
      <vt:lpstr>1938</vt:lpstr>
      <vt:lpstr>1938</vt:lpstr>
      <vt:lpstr>1939</vt:lpstr>
      <vt:lpstr>PowerPoint Presentation</vt:lpstr>
      <vt:lpstr>PowerPoint Presentation</vt:lpstr>
      <vt:lpstr>1939</vt:lpstr>
      <vt:lpstr>PowerPoint Presentation</vt:lpstr>
      <vt:lpstr>1941</vt:lpstr>
      <vt:lpstr>PowerPoint Presentation</vt:lpstr>
      <vt:lpstr>PowerPoint Presentation</vt:lpstr>
      <vt:lpstr>’41</vt:lpstr>
      <vt:lpstr>PowerPoint Presentation</vt:lpstr>
      <vt:lpstr>PowerPoint Presentation</vt:lpstr>
      <vt:lpstr>PowerPoint Presentation</vt:lpstr>
      <vt:lpstr>1942</vt:lpstr>
      <vt:lpstr>1942</vt:lpstr>
      <vt:lpstr>1942</vt:lpstr>
      <vt:lpstr>PowerPoint Presentation</vt:lpstr>
      <vt:lpstr>PowerPoint Presentation</vt:lpstr>
      <vt:lpstr>PowerPoint Presentation</vt:lpstr>
      <vt:lpstr>PowerPoint Presentation</vt:lpstr>
      <vt:lpstr>1943</vt:lpstr>
      <vt:lpstr>1943</vt:lpstr>
      <vt:lpstr>1943</vt:lpstr>
      <vt:lpstr>1943</vt:lpstr>
      <vt:lpstr>1944</vt:lpstr>
      <vt:lpstr>PowerPoint Presentation</vt:lpstr>
      <vt:lpstr>PowerPoint Presentation</vt:lpstr>
      <vt:lpstr>1944</vt:lpstr>
      <vt:lpstr>PowerPoint Presentation</vt:lpstr>
      <vt:lpstr>PowerPoint Presentation</vt:lpstr>
      <vt:lpstr>The Holocaust (‘41-’45)</vt:lpstr>
      <vt:lpstr>PowerPoint Presentation</vt:lpstr>
      <vt:lpstr>Life in a Concentration Camp</vt:lpstr>
      <vt:lpstr>PowerPoint Presentation</vt:lpstr>
      <vt:lpstr>PowerPoint Presentation</vt:lpstr>
      <vt:lpstr>1945</vt:lpstr>
      <vt:lpstr>Statistics</vt:lpstr>
      <vt:lpstr>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Genocide – The Process</vt:lpstr>
      <vt:lpstr>Medical Experiments</vt:lpstr>
      <vt:lpstr>Other Genocides</vt:lpstr>
      <vt:lpstr>Belsen Concentration Camp’s Liberation</vt:lpstr>
      <vt:lpstr>Reading</vt:lpstr>
    </vt:vector>
  </TitlesOfParts>
  <Company>ASD-W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HOLOCAUST</dc:title>
  <dc:creator>Andrew Champion</dc:creator>
  <cp:lastModifiedBy>Champion, Andrew    (ASD-W)</cp:lastModifiedBy>
  <cp:revision>30</cp:revision>
  <cp:lastPrinted>2018-01-12T11:47:49Z</cp:lastPrinted>
  <dcterms:created xsi:type="dcterms:W3CDTF">2018-01-12T00:26:23Z</dcterms:created>
  <dcterms:modified xsi:type="dcterms:W3CDTF">2018-01-12T14:01:39Z</dcterms:modified>
</cp:coreProperties>
</file>