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1FA0E39-30E6-4A11-81B8-F6981CD13723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58C9AE70-5A66-4D47-851E-D63AB7FD51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frm=1&amp;source=images&amp;cd=&amp;cad=rja&amp;docid=cOmypgR1fl25ZM&amp;tbnid=rXfXN5bJ71YC3M:&amp;ved=0CAUQjRw&amp;url=http://www.colourbox.com/image/html-code-concept-image-2529640&amp;ei=sQMGU6HlMqqR2wX-voG4Aw&amp;bvm=bv.61725948,d.aWc&amp;psig=AFQjCNFAAb_TdmK-I2i-1BPzokVGLI94uA&amp;ust=139298944564897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oPoac1ZQOAfV3M&amp;tbnid=TT5DTx5a4OLxyM:&amp;ved=0CAUQjRw&amp;url=http://en.wikipedia.org/wiki/Leukemia&amp;ei=pgoGU6KKDuPU2AXK74CYCA&amp;bvm=bv.61725948,d.aWc&amp;psig=AFQjCNHbvp5K0IEnLiRPc6I_M0fd3zlRHQ&amp;ust=139299121480288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google.ca/url?sa=i&amp;rct=j&amp;q=&amp;esrc=s&amp;frm=1&amp;source=images&amp;cd=&amp;cad=rja&amp;docid=pxmtxfUf9mUIpM&amp;tbnid=xBq46RinmSL8dM:&amp;ved=0CAUQjRw&amp;url=http://www.sciencephoto.com/media/254406/view&amp;ei=DQsGU7a8LKfo2gWGz4HYAw&amp;bvm=bv.61725948,d.aWc&amp;psig=AFQjCNFZk63F-NM00DMNwbGqyn7HJBsOmw&amp;ust=139299134231497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Nq5pLbD2bCyCWM&amp;tbnid=TQfTgzlqH9K5PM:&amp;ved=0CAUQjRw&amp;url=http%3A%2F%2Fdiscovermagazine.com%2F2007%2Fmar%2Fgood-news-for-alcoholics&amp;ei=OrQGU4r6HIjh2QWzsoHABA&amp;bvm=bv.61725948,d.eW0&amp;psig=AFQjCNGRBrj8QJJIfAOLT05BSeJfcJ8j8A&amp;ust=139303466337127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www.google.ca/url?sa=i&amp;rct=j&amp;q=&amp;esrc=s&amp;frm=1&amp;source=images&amp;cd=&amp;cad=rja&amp;docid=TtWK3VdxO1CpKM&amp;tbnid=zh63hyxQ5HuwsM:&amp;ved=0CAUQjRw&amp;url=http%3A%2F%2Fwww.planet-science.com%2Fcategories%2Fover-11s%2Fhuman-body%2F2011%2F05%2Fwhat's-in-a-nerve.aspx&amp;ei=cbQGU7zDDdSJ2AXOr4Fo&amp;bvm=bv.61725948,d.eW0&amp;psig=AFQjCNHvVrkT46DM8PAVD5G2L9S03kMdsw&amp;ust=1393034720113239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DNA, Mutations and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8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Deaths in Canada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6829073" cy="5193942"/>
          </a:xfrm>
        </p:spPr>
      </p:pic>
    </p:spTree>
    <p:extLst>
      <p:ext uri="{BB962C8B-B14F-4D97-AF65-F5344CB8AC3E}">
        <p14:creationId xmlns:p14="http://schemas.microsoft.com/office/powerpoint/2010/main" val="10653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a computer programmer writes a line of computer code they need to get it exactly right.  One misplaced symbol or letter can make the software malfunction.</a:t>
            </a:r>
          </a:p>
          <a:p>
            <a:r>
              <a:rPr lang="en-US" sz="2400" dirty="0" smtClean="0"/>
              <a:t>This same issue can occur with our genetic code.   Our DNA can be exposed to outside chemicals, viruses or radiation that could alter the sequences of the nitrogen bases.</a:t>
            </a:r>
          </a:p>
          <a:p>
            <a:r>
              <a:rPr lang="en-US" sz="2400" dirty="0" smtClean="0"/>
              <a:t>Changes in the genetic code can result in </a:t>
            </a:r>
            <a:r>
              <a:rPr lang="en-US" sz="2400" dirty="0" smtClean="0">
                <a:solidFill>
                  <a:srgbClr val="FFFF00"/>
                </a:solidFill>
              </a:rPr>
              <a:t>mutations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1026" name="Picture 2" descr="http://www.colourbox.com/preview/2529640-36013-html-code-concep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572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3733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cell division goes out of control, it is called </a:t>
            </a:r>
            <a:r>
              <a:rPr lang="en-US" sz="2800" dirty="0" smtClean="0">
                <a:solidFill>
                  <a:srgbClr val="FFFF00"/>
                </a:solidFill>
              </a:rPr>
              <a:t>cancer</a:t>
            </a:r>
            <a:r>
              <a:rPr lang="en-US" sz="2800" dirty="0" smtClean="0"/>
              <a:t>.  Cancer is actually a group of diseases, each associated with uncontrolled, unregulated cell division.</a:t>
            </a:r>
          </a:p>
          <a:p>
            <a:endParaRPr lang="en-US" sz="2800" dirty="0" smtClean="0"/>
          </a:p>
          <a:p>
            <a:r>
              <a:rPr lang="en-US" sz="2800" dirty="0" smtClean="0"/>
              <a:t>All cancers are caused by mutations in the genes that regulate cell division.  These mutations are caused by </a:t>
            </a:r>
            <a:r>
              <a:rPr lang="en-US" sz="2800" dirty="0" smtClean="0">
                <a:solidFill>
                  <a:srgbClr val="FFFF00"/>
                </a:solidFill>
              </a:rPr>
              <a:t>carcinogens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31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known carcinogens are: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>
                <a:solidFill>
                  <a:srgbClr val="FFFF00"/>
                </a:solidFill>
              </a:rPr>
              <a:t>viruses</a:t>
            </a:r>
            <a:r>
              <a:rPr lang="en-US" dirty="0"/>
              <a:t> – can cause leukemia, cancer of white blood cells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Radiation</a:t>
            </a:r>
            <a:r>
              <a:rPr lang="en-US" dirty="0"/>
              <a:t> – ultraviolet radiation from the sun linked to skin cancer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FFFF00"/>
                </a:solidFill>
              </a:rPr>
              <a:t>Hazardous chemicals </a:t>
            </a:r>
            <a:r>
              <a:rPr lang="en-US" dirty="0"/>
              <a:t>– chemicals found in products such as cigarettes which causes lung cancers  </a:t>
            </a:r>
          </a:p>
          <a:p>
            <a:endParaRPr lang="en-US" dirty="0"/>
          </a:p>
        </p:txBody>
      </p:sp>
      <p:pic>
        <p:nvPicPr>
          <p:cNvPr id="2052" name="Picture 4" descr="http://upload.wikimedia.org/wikipedia/commons/0/0e/Acute_leukemia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2447925" cy="278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ciencephoto.com/image/254406/350wm/M1320914-Skin_cancer_cell,_SEM-SPL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11" y="3819343"/>
            <a:ext cx="2162175" cy="2465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70753"/>
            <a:ext cx="314413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08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Normal cells in multicellular organisms cannot divide when isolated from one another as these cells need to “communicate” with each other.</a:t>
            </a:r>
          </a:p>
          <a:p>
            <a:r>
              <a:rPr lang="en-US" sz="2400" dirty="0" smtClean="0"/>
              <a:t>Cancer cells have the unfortunate ability to be able to </a:t>
            </a:r>
            <a:r>
              <a:rPr lang="en-US" sz="2400" dirty="0" smtClean="0">
                <a:solidFill>
                  <a:srgbClr val="FFFF00"/>
                </a:solidFill>
              </a:rPr>
              <a:t>divide while alone</a:t>
            </a:r>
            <a:r>
              <a:rPr lang="en-US" sz="2400" dirty="0" smtClean="0"/>
              <a:t>.  In a laboratory experiment it was shown that a single cancer cell was able to divide once every 24 hours, this produced over 1,000,000,000 cancer cells in a month.</a:t>
            </a:r>
          </a:p>
          <a:p>
            <a:r>
              <a:rPr lang="en-US" sz="2400" dirty="0" smtClean="0"/>
              <a:t>In our bodies, most cancer cells cannot divide this quickly but their </a:t>
            </a:r>
            <a:r>
              <a:rPr lang="en-US" sz="2400" dirty="0" smtClean="0">
                <a:solidFill>
                  <a:srgbClr val="FFFF00"/>
                </a:solidFill>
              </a:rPr>
              <a:t>growth can crowd and damage other cells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2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3733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an organism first grows from a fertilized egg different cells take shape and “</a:t>
            </a:r>
            <a:r>
              <a:rPr lang="en-US" sz="2400" dirty="0" smtClean="0">
                <a:solidFill>
                  <a:srgbClr val="FFFF00"/>
                </a:solidFill>
              </a:rPr>
              <a:t>specialize</a:t>
            </a:r>
            <a:r>
              <a:rPr lang="en-US" sz="2400" dirty="0" smtClean="0"/>
              <a:t>” to become specific parts of the human body; liver cells, bone cells, nerve cells  - whatever is needed.</a:t>
            </a:r>
          </a:p>
          <a:p>
            <a:r>
              <a:rPr lang="en-US" sz="2400" dirty="0" smtClean="0"/>
              <a:t>Cancer cells, unlike normal cells, do not change shape and specialize as they mature.</a:t>
            </a:r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829" y="388416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encrypted-tbn3.gstatic.com/images?q=tbn:ANd9GcTwji5GCl88-LK8qg_qzZJa23x_T8MtoZ_4FtYla21CS3ApIWA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07972"/>
            <a:ext cx="23812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SB_rwrHajRWuIF44g3J3jk4-pYZbi4VWfRyfDuFCf9NqkNFwB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632" y="3907972"/>
            <a:ext cx="243264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5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Because cancer cells do not change shape and do not specialize they pose a threat to the rest of the living organism.  These cancer cells take up energy and other resources that should be used by healthy cells.</a:t>
            </a:r>
          </a:p>
          <a:p>
            <a:endParaRPr lang="en-US" sz="2600" dirty="0" smtClean="0"/>
          </a:p>
          <a:p>
            <a:r>
              <a:rPr lang="en-US" sz="2600" dirty="0"/>
              <a:t>Rapid cell growth can result in a mass of cells called a </a:t>
            </a:r>
            <a:r>
              <a:rPr lang="en-US" sz="2600" dirty="0" err="1">
                <a:solidFill>
                  <a:srgbClr val="FFFF00"/>
                </a:solidFill>
              </a:rPr>
              <a:t>tumour</a:t>
            </a:r>
            <a:r>
              <a:rPr lang="en-US" sz="2600" dirty="0">
                <a:solidFill>
                  <a:srgbClr val="FFFF00"/>
                </a:solidFill>
              </a:rPr>
              <a:t>.  </a:t>
            </a:r>
            <a:r>
              <a:rPr lang="en-US" sz="2600" dirty="0"/>
              <a:t>Harmless </a:t>
            </a:r>
            <a:r>
              <a:rPr lang="en-US" sz="2600" dirty="0" err="1"/>
              <a:t>tumours</a:t>
            </a:r>
            <a:r>
              <a:rPr lang="en-US" sz="2600" dirty="0"/>
              <a:t> are said to be </a:t>
            </a:r>
            <a:r>
              <a:rPr lang="en-US" sz="2600" dirty="0">
                <a:solidFill>
                  <a:srgbClr val="FFFF00"/>
                </a:solidFill>
              </a:rPr>
              <a:t>benign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 err="1"/>
              <a:t>Tumours</a:t>
            </a:r>
            <a:r>
              <a:rPr lang="en-US" sz="2600" dirty="0"/>
              <a:t> that can break away from the initial mass and spread to other parts of the body are called </a:t>
            </a:r>
            <a:r>
              <a:rPr lang="en-US" sz="2600" dirty="0">
                <a:solidFill>
                  <a:srgbClr val="FFFF00"/>
                </a:solidFill>
              </a:rPr>
              <a:t>malignant</a:t>
            </a:r>
            <a:r>
              <a:rPr lang="en-US" sz="2600" dirty="0"/>
              <a:t> and are much more dangerous.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29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It is estimated that in 2013:</a:t>
            </a:r>
          </a:p>
          <a:p>
            <a:r>
              <a:rPr lang="en-US" sz="2400" dirty="0"/>
              <a:t>96,200 Canadian men will be diagnosed with cancer and 39,400 men will die from cancer.</a:t>
            </a:r>
          </a:p>
          <a:p>
            <a:r>
              <a:rPr lang="en-US" sz="2400" dirty="0"/>
              <a:t>91,400 Canadian women will be diagnosed with cancer and 36,100 women will die from cancer.</a:t>
            </a:r>
          </a:p>
          <a:p>
            <a:r>
              <a:rPr lang="en-US" sz="2400" dirty="0"/>
              <a:t>On average, over 500 Canadians will be diagnosed with cancer every day.</a:t>
            </a:r>
          </a:p>
          <a:p>
            <a:r>
              <a:rPr lang="en-US" sz="2400" dirty="0"/>
              <a:t>On average, over 200 Canadians will die from cancer every day.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53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286000" y="152400"/>
            <a:ext cx="4724400" cy="6629400"/>
            <a:chOff x="3065024" y="990598"/>
            <a:chExt cx="3362325" cy="5747068"/>
          </a:xfrm>
        </p:grpSpPr>
        <p:sp>
          <p:nvSpPr>
            <p:cNvPr id="5" name="Text Box 6"/>
            <p:cNvSpPr txBox="1">
              <a:spLocks noChangeArrowheads="1"/>
            </p:cNvSpPr>
            <p:nvPr/>
          </p:nvSpPr>
          <p:spPr bwMode="auto">
            <a:xfrm>
              <a:off x="4217549" y="6493191"/>
              <a:ext cx="2209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CA" sz="1000" b="1" dirty="0">
                  <a:solidFill>
                    <a:srgbClr val="0070C0"/>
                  </a:solidFill>
                  <a:latin typeface="Century Gothic" pitchFamily="34" charset="0"/>
                </a:rPr>
                <a:t>Canadian Cancer Statistics </a:t>
              </a:r>
              <a:r>
                <a:rPr lang="en-CA" sz="1000" b="1" dirty="0" smtClean="0">
                  <a:solidFill>
                    <a:srgbClr val="0070C0"/>
                  </a:solidFill>
                  <a:latin typeface="Century Gothic" pitchFamily="34" charset="0"/>
                </a:rPr>
                <a:t>2013</a:t>
              </a:r>
              <a:endParaRPr lang="en-CA" sz="1000" b="1" dirty="0">
                <a:solidFill>
                  <a:srgbClr val="0070C0"/>
                </a:solidFill>
                <a:latin typeface="Century Gothic" pitchFamily="34" charset="0"/>
              </a:endParaRPr>
            </a:p>
          </p:txBody>
        </p:sp>
        <p:pic>
          <p:nvPicPr>
            <p:cNvPr id="6" name="Picture 5" descr="H:\Cancer Control Policy\Stats book\2013\web\figures slide deck\english\origin files\fig 1-2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5024" y="990598"/>
              <a:ext cx="3333750" cy="55816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108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103</TotalTime>
  <Words>484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 Pop</vt:lpstr>
      <vt:lpstr>DNA, Mutations and Cancer</vt:lpstr>
      <vt:lpstr>PowerPoint Presentation</vt:lpstr>
      <vt:lpstr>Cancer</vt:lpstr>
      <vt:lpstr>Carcinogens</vt:lpstr>
      <vt:lpstr>Cancer Cells</vt:lpstr>
      <vt:lpstr>PowerPoint Presentation</vt:lpstr>
      <vt:lpstr>PowerPoint Presentation</vt:lpstr>
      <vt:lpstr>Statistics</vt:lpstr>
      <vt:lpstr>PowerPoint Presentation</vt:lpstr>
      <vt:lpstr>Deaths in Canada</vt:lpstr>
    </vt:vector>
  </TitlesOfParts>
  <Company>School District 17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DNA, Mutations and Cancer</dc:title>
  <dc:creator>Champion, Andrew    (ASD-W)</dc:creator>
  <cp:lastModifiedBy>Champion, Andrew    (ASD-W)</cp:lastModifiedBy>
  <cp:revision>11</cp:revision>
  <dcterms:created xsi:type="dcterms:W3CDTF">2014-02-20T13:22:40Z</dcterms:created>
  <dcterms:modified xsi:type="dcterms:W3CDTF">2014-02-21T02:34:51Z</dcterms:modified>
</cp:coreProperties>
</file>