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8" r:id="rId3"/>
    <p:sldId id="257" r:id="rId4"/>
    <p:sldId id="261" r:id="rId5"/>
    <p:sldId id="260" r:id="rId6"/>
    <p:sldId id="262" r:id="rId7"/>
    <p:sldId id="263" r:id="rId8"/>
    <p:sldId id="264" r:id="rId9"/>
    <p:sldId id="259" r:id="rId10"/>
    <p:sldId id="265" r:id="rId11"/>
    <p:sldId id="266" r:id="rId12"/>
    <p:sldId id="267" r:id="rId13"/>
    <p:sldId id="268" r:id="rId14"/>
    <p:sldId id="269" r:id="rId15"/>
    <p:sldId id="270" r:id="rId16"/>
    <p:sldId id="271" r:id="rId17"/>
    <p:sldId id="272" r:id="rId18"/>
    <p:sldId id="273" r:id="rId19"/>
    <p:sldId id="274" r:id="rId20"/>
    <p:sldId id="283" r:id="rId21"/>
    <p:sldId id="275" r:id="rId22"/>
    <p:sldId id="281" r:id="rId23"/>
    <p:sldId id="276" r:id="rId24"/>
    <p:sldId id="279" r:id="rId25"/>
    <p:sldId id="278" r:id="rId26"/>
    <p:sldId id="282" r:id="rId27"/>
    <p:sldId id="280" r:id="rId28"/>
    <p:sldId id="277"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299"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022" autoAdjust="0"/>
  </p:normalViewPr>
  <p:slideViewPr>
    <p:cSldViewPr snapToGrid="0">
      <p:cViewPr varScale="1">
        <p:scale>
          <a:sx n="29" d="100"/>
          <a:sy n="29" d="100"/>
        </p:scale>
        <p:origin x="6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AF8B6F-80C6-4536-9CB1-ABFB05F72F17}" type="datetimeFigureOut">
              <a:rPr lang="en-CA" smtClean="0"/>
              <a:t>29/05/2017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02CC6D-B38F-40AF-9E6E-CDCC854EDEBC}" type="slidenum">
              <a:rPr lang="en-CA" smtClean="0"/>
              <a:t>‹#›</a:t>
            </a:fld>
            <a:endParaRPr lang="en-CA"/>
          </a:p>
        </p:txBody>
      </p:sp>
    </p:spTree>
    <p:extLst>
      <p:ext uri="{BB962C8B-B14F-4D97-AF65-F5344CB8AC3E}">
        <p14:creationId xmlns:p14="http://schemas.microsoft.com/office/powerpoint/2010/main" val="70867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hecanadianencyclopedia.ca/article/national-resources-mobilization-a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istory.com/this-day-in-history/soviet-union-invades-polan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Battle_of_France" TargetMode="External"/><Relationship Id="rId3" Type="http://schemas.openxmlformats.org/officeDocument/2006/relationships/hyperlink" Target="https://en.wikipedia.org/wiki/Allies_of_World_War_II" TargetMode="External"/><Relationship Id="rId7" Type="http://schemas.openxmlformats.org/officeDocument/2006/relationships/hyperlink" Target="https://en.wikipedia.org/wiki/German_Army_(Wehrmach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Troop" TargetMode="External"/><Relationship Id="rId11" Type="http://schemas.openxmlformats.org/officeDocument/2006/relationships/hyperlink" Target="https://en.wikipedia.org/wiki/British_Army" TargetMode="External"/><Relationship Id="rId5" Type="http://schemas.openxmlformats.org/officeDocument/2006/relationships/hyperlink" Target="https://en.wikipedia.org/wiki/World_War_II" TargetMode="External"/><Relationship Id="rId10" Type="http://schemas.openxmlformats.org/officeDocument/2006/relationships/hyperlink" Target="https://en.wikipedia.org/wiki/Winston_Churchill" TargetMode="External"/><Relationship Id="rId4" Type="http://schemas.openxmlformats.org/officeDocument/2006/relationships/hyperlink" Target="https://en.wikipedia.org/wiki/Dunkirk" TargetMode="External"/><Relationship Id="rId9" Type="http://schemas.openxmlformats.org/officeDocument/2006/relationships/hyperlink" Target="https://en.wikipedia.org/wiki/House_of_Commons_of_the_United_Kingd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National_Resources_Mobilization_Ac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Conscription_Crisis_of_1944#cite_note-3" TargetMode="External"/><Relationship Id="rId5" Type="http://schemas.openxmlformats.org/officeDocument/2006/relationships/hyperlink" Target="https://en.wikipedia.org/wiki/Infantry" TargetMode="External"/><Relationship Id="rId4" Type="http://schemas.openxmlformats.org/officeDocument/2006/relationships/hyperlink" Target="https://en.wikipedia.org/wiki/Wikipedia:Citation_needed"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Franklin_D._Roosevel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Japanese_war_crimes" TargetMode="External"/><Relationship Id="rId5" Type="http://schemas.openxmlformats.org/officeDocument/2006/relationships/hyperlink" Target="https://en.wikipedia.org/wiki/Tokyo_Trials" TargetMode="External"/><Relationship Id="rId4" Type="http://schemas.openxmlformats.org/officeDocument/2006/relationships/hyperlink" Target="https://en.wikipedia.org/wiki/Infamy_Speech"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hecanadianencyclopedia.ca/article/normandy-invas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istory.co.uk/biographies/adolf-hitler"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history.co.uk/study-topics/history-of-ww2/treaty-of-versailles" TargetMode="External"/><Relationship Id="rId4" Type="http://schemas.openxmlformats.org/officeDocument/2006/relationships/hyperlink" Target="http://www.history.co.uk/shows/the-third-reich-the-rise-and-fal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en.wikipedia.org/wiki/Dongo,_Lombardy" TargetMode="External"/><Relationship Id="rId3" Type="http://schemas.openxmlformats.org/officeDocument/2006/relationships/hyperlink" Target="https://en.wikipedia.org/wiki/World_War_II" TargetMode="External"/><Relationship Id="rId7" Type="http://schemas.openxmlformats.org/officeDocument/2006/relationships/hyperlink" Target="https://en.wikipedia.org/wiki/Clara_Petacci"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Milan" TargetMode="External"/><Relationship Id="rId5" Type="http://schemas.openxmlformats.org/officeDocument/2006/relationships/hyperlink" Target="https://en.wikipedia.org/wiki/Allies_of_World_War_II" TargetMode="External"/><Relationship Id="rId10" Type="http://schemas.openxmlformats.org/officeDocument/2006/relationships/hyperlink" Target="https://en.wikipedia.org/wiki/Death_of_Adolf_Hitler" TargetMode="External"/><Relationship Id="rId4" Type="http://schemas.openxmlformats.org/officeDocument/2006/relationships/hyperlink" Target="https://en.wikipedia.org/wiki/Nazi_Germany" TargetMode="External"/><Relationship Id="rId9" Type="http://schemas.openxmlformats.org/officeDocument/2006/relationships/hyperlink" Target="https://en.wikipedia.org/wiki/Lake_Como"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thecanadianencyclopedia.ca/en/article/ottawa-ont/"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a:t>
            </a:fld>
            <a:endParaRPr lang="en-CA"/>
          </a:p>
        </p:txBody>
      </p:sp>
    </p:spTree>
    <p:extLst>
      <p:ext uri="{BB962C8B-B14F-4D97-AF65-F5344CB8AC3E}">
        <p14:creationId xmlns:p14="http://schemas.microsoft.com/office/powerpoint/2010/main" val="127915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10</a:t>
            </a:fld>
            <a:endParaRPr lang="en-CA"/>
          </a:p>
        </p:txBody>
      </p:sp>
    </p:spTree>
    <p:extLst>
      <p:ext uri="{BB962C8B-B14F-4D97-AF65-F5344CB8AC3E}">
        <p14:creationId xmlns:p14="http://schemas.microsoft.com/office/powerpoint/2010/main" val="227290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11</a:t>
            </a:fld>
            <a:endParaRPr lang="en-CA"/>
          </a:p>
        </p:txBody>
      </p:sp>
    </p:spTree>
    <p:extLst>
      <p:ext uri="{BB962C8B-B14F-4D97-AF65-F5344CB8AC3E}">
        <p14:creationId xmlns:p14="http://schemas.microsoft.com/office/powerpoint/2010/main" val="301414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Statute of Westminster</a:t>
            </a:r>
            <a:r>
              <a:rPr lang="en-US" sz="1200" b="0" i="0" kern="1200" dirty="0" smtClean="0">
                <a:solidFill>
                  <a:schemeClr val="tx1"/>
                </a:solidFill>
                <a:effectLst/>
                <a:latin typeface="+mn-lt"/>
                <a:ea typeface="+mn-ea"/>
                <a:cs typeface="+mn-cs"/>
              </a:rPr>
              <a:t>, of 11 December 1931, was a British law clarifying the powers of Canada's Parliament and those of the other Commonwealth Dominions. It granted these former colonies full legal freedom except in those areas where they chose to remain subordinate to Britain.</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12</a:t>
            </a:fld>
            <a:endParaRPr lang="en-CA"/>
          </a:p>
        </p:txBody>
      </p:sp>
    </p:spTree>
    <p:extLst>
      <p:ext uri="{BB962C8B-B14F-4D97-AF65-F5344CB8AC3E}">
        <p14:creationId xmlns:p14="http://schemas.microsoft.com/office/powerpoint/2010/main" val="291619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the threat of a new war in Europe became acute, the question of military conscription again caused lively political debate in French Canada. The federal Liberals, sensitive to strong francophone feelings on this issue, repeatedly pledged not to resort to compulsory enlistment for overseas military service.</a:t>
            </a:r>
          </a:p>
          <a:p>
            <a:r>
              <a:rPr lang="en-US" sz="1200" b="0" i="0" kern="1200" dirty="0" smtClean="0">
                <a:solidFill>
                  <a:schemeClr val="tx1"/>
                </a:solidFill>
                <a:effectLst/>
                <a:latin typeface="+mn-lt"/>
                <a:ea typeface="+mn-ea"/>
                <a:cs typeface="+mn-cs"/>
              </a:rPr>
              <a:t>War broke out in September 1939, and by the spring of 1940 the government had adopted the </a:t>
            </a:r>
            <a:r>
              <a:rPr lang="en-US" sz="1200" b="0" i="1" u="none" strike="noStrike" kern="1200" dirty="0" smtClean="0">
                <a:solidFill>
                  <a:schemeClr val="tx1"/>
                </a:solidFill>
                <a:effectLst/>
                <a:latin typeface="+mn-lt"/>
                <a:ea typeface="+mn-ea"/>
                <a:cs typeface="+mn-cs"/>
                <a:hlinkClick r:id="rId3"/>
              </a:rPr>
              <a:t>National Resources Mobilization Act</a:t>
            </a:r>
            <a:r>
              <a:rPr lang="en-US" sz="1200" b="0" i="1"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providing for enlistment only for home defense. </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13</a:t>
            </a:fld>
            <a:endParaRPr lang="en-CA"/>
          </a:p>
        </p:txBody>
      </p:sp>
    </p:spTree>
    <p:extLst>
      <p:ext uri="{BB962C8B-B14F-4D97-AF65-F5344CB8AC3E}">
        <p14:creationId xmlns:p14="http://schemas.microsoft.com/office/powerpoint/2010/main" val="294955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14</a:t>
            </a:fld>
            <a:endParaRPr lang="en-CA"/>
          </a:p>
        </p:txBody>
      </p:sp>
    </p:spTree>
    <p:extLst>
      <p:ext uri="{BB962C8B-B14F-4D97-AF65-F5344CB8AC3E}">
        <p14:creationId xmlns:p14="http://schemas.microsoft.com/office/powerpoint/2010/main" val="238874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15</a:t>
            </a:fld>
            <a:endParaRPr lang="en-CA"/>
          </a:p>
        </p:txBody>
      </p:sp>
    </p:spTree>
    <p:extLst>
      <p:ext uri="{BB962C8B-B14F-4D97-AF65-F5344CB8AC3E}">
        <p14:creationId xmlns:p14="http://schemas.microsoft.com/office/powerpoint/2010/main" val="116752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More</a:t>
            </a:r>
            <a:r>
              <a:rPr lang="en-US" sz="1200" dirty="0" smtClean="0"/>
              <a:t> on Soviet occupation of Poland.</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16</a:t>
            </a:fld>
            <a:endParaRPr lang="en-CA"/>
          </a:p>
        </p:txBody>
      </p:sp>
    </p:spTree>
    <p:extLst>
      <p:ext uri="{BB962C8B-B14F-4D97-AF65-F5344CB8AC3E}">
        <p14:creationId xmlns:p14="http://schemas.microsoft.com/office/powerpoint/2010/main" val="1196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Maginot Line</a:t>
            </a:r>
            <a:r>
              <a:rPr lang="en-US" sz="1200" b="0" i="0" kern="1200" dirty="0" smtClean="0">
                <a:solidFill>
                  <a:schemeClr val="tx1"/>
                </a:solidFill>
                <a:effectLst/>
                <a:latin typeface="+mn-lt"/>
                <a:ea typeface="+mn-ea"/>
                <a:cs typeface="+mn-cs"/>
              </a:rPr>
              <a:t> was not a continuous line of forts as some believe. In parts, especially in the south from Basle to </a:t>
            </a:r>
            <a:r>
              <a:rPr lang="en-US" sz="1200" b="0" i="0" kern="1200" dirty="0" err="1" smtClean="0">
                <a:solidFill>
                  <a:schemeClr val="tx1"/>
                </a:solidFill>
                <a:effectLst/>
                <a:latin typeface="+mn-lt"/>
                <a:ea typeface="+mn-ea"/>
                <a:cs typeface="+mn-cs"/>
              </a:rPr>
              <a:t>Haguenau</a:t>
            </a:r>
            <a:r>
              <a:rPr lang="en-US" sz="1200" b="0" i="0" kern="1200" dirty="0" smtClean="0">
                <a:solidFill>
                  <a:schemeClr val="tx1"/>
                </a:solidFill>
                <a:effectLst/>
                <a:latin typeface="+mn-lt"/>
                <a:ea typeface="+mn-ea"/>
                <a:cs typeface="+mn-cs"/>
              </a:rPr>
              <a:t>, it was nothing more than a series of outposts as the steep geography of the region and the River Rhine provided its own </a:t>
            </a:r>
            <a:r>
              <a:rPr lang="en-US" sz="1200" b="0"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between France and Germany. The Line comprised of over 500 separate buildings but was dominated by large forts which were built about nine miles from each other.</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17</a:t>
            </a:fld>
            <a:endParaRPr lang="en-CA"/>
          </a:p>
        </p:txBody>
      </p:sp>
    </p:spTree>
    <p:extLst>
      <p:ext uri="{BB962C8B-B14F-4D97-AF65-F5344CB8AC3E}">
        <p14:creationId xmlns:p14="http://schemas.microsoft.com/office/powerpoint/2010/main" val="12160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18</a:t>
            </a:fld>
            <a:endParaRPr lang="en-CA"/>
          </a:p>
        </p:txBody>
      </p:sp>
    </p:spTree>
    <p:extLst>
      <p:ext uri="{BB962C8B-B14F-4D97-AF65-F5344CB8AC3E}">
        <p14:creationId xmlns:p14="http://schemas.microsoft.com/office/powerpoint/2010/main" val="283277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Maginot Line was ineffective against</a:t>
            </a:r>
            <a:r>
              <a:rPr lang="en-US" baseline="0" dirty="0" smtClean="0"/>
              <a:t> the Blitzkrieg and the Germans were able to break through French and other Allied defensive lines in Belgium and Holland and in 1940 the French </a:t>
            </a:r>
            <a:r>
              <a:rPr lang="en-US" baseline="0" dirty="0" err="1" smtClean="0"/>
              <a:t>Govt</a:t>
            </a:r>
            <a:r>
              <a:rPr lang="en-US" baseline="0" dirty="0" smtClean="0"/>
              <a:t> surrendered. </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19</a:t>
            </a:fld>
            <a:endParaRPr lang="en-CA"/>
          </a:p>
        </p:txBody>
      </p:sp>
    </p:spTree>
    <p:extLst>
      <p:ext uri="{BB962C8B-B14F-4D97-AF65-F5344CB8AC3E}">
        <p14:creationId xmlns:p14="http://schemas.microsoft.com/office/powerpoint/2010/main" val="250671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Home front</a:t>
            </a:r>
            <a:r>
              <a:rPr lang="en-US" dirty="0"/>
              <a:t> is the informal term for the civilian populace of the nation at war as an active support system of their military. Military forces depend on "</a:t>
            </a:r>
            <a:r>
              <a:rPr lang="en-US" b="1" dirty="0"/>
              <a:t>home front</a:t>
            </a:r>
            <a:r>
              <a:rPr lang="en-US" dirty="0"/>
              <a:t>" civilian support services such as factories that build materiel to support the military </a:t>
            </a:r>
            <a:r>
              <a:rPr lang="en-US" b="1" dirty="0"/>
              <a:t>front</a:t>
            </a:r>
            <a:r>
              <a:rPr lang="en-US" dirty="0"/>
              <a:t>.</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2</a:t>
            </a:fld>
            <a:endParaRPr lang="en-CA"/>
          </a:p>
        </p:txBody>
      </p:sp>
    </p:spTree>
    <p:extLst>
      <p:ext uri="{BB962C8B-B14F-4D97-AF65-F5344CB8AC3E}">
        <p14:creationId xmlns:p14="http://schemas.microsoft.com/office/powerpoint/2010/main" val="61629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Dunkirk evacuation</a:t>
            </a:r>
            <a:r>
              <a:rPr lang="en-US" sz="1200" b="0" i="0" kern="1200" dirty="0" smtClean="0">
                <a:solidFill>
                  <a:schemeClr val="tx1"/>
                </a:solidFill>
                <a:effectLst/>
                <a:latin typeface="+mn-lt"/>
                <a:ea typeface="+mn-ea"/>
                <a:cs typeface="+mn-cs"/>
              </a:rPr>
              <a:t>, code-named </a:t>
            </a:r>
            <a:r>
              <a:rPr lang="en-US" sz="1200" b="1" i="0" kern="1200" dirty="0" smtClean="0">
                <a:solidFill>
                  <a:schemeClr val="tx1"/>
                </a:solidFill>
                <a:effectLst/>
                <a:latin typeface="+mn-lt"/>
                <a:ea typeface="+mn-ea"/>
                <a:cs typeface="+mn-cs"/>
              </a:rPr>
              <a:t>Operation Dynamo</a:t>
            </a:r>
            <a:r>
              <a:rPr lang="en-US" sz="1200" b="0" i="0" kern="1200" dirty="0" smtClean="0">
                <a:solidFill>
                  <a:schemeClr val="tx1"/>
                </a:solidFill>
                <a:effectLst/>
                <a:latin typeface="+mn-lt"/>
                <a:ea typeface="+mn-ea"/>
                <a:cs typeface="+mn-cs"/>
              </a:rPr>
              <a:t>, also known as the </a:t>
            </a:r>
            <a:r>
              <a:rPr lang="en-US" sz="1200" b="1" i="0" kern="1200" dirty="0" smtClean="0">
                <a:solidFill>
                  <a:schemeClr val="tx1"/>
                </a:solidFill>
                <a:effectLst/>
                <a:latin typeface="+mn-lt"/>
                <a:ea typeface="+mn-ea"/>
                <a:cs typeface="+mn-cs"/>
              </a:rPr>
              <a:t>Miracle of Dunkirk</a:t>
            </a:r>
            <a:r>
              <a:rPr lang="en-US" sz="1200" b="0" i="0" kern="1200" dirty="0" smtClean="0">
                <a:solidFill>
                  <a:schemeClr val="tx1"/>
                </a:solidFill>
                <a:effectLst/>
                <a:latin typeface="+mn-lt"/>
                <a:ea typeface="+mn-ea"/>
                <a:cs typeface="+mn-cs"/>
              </a:rPr>
              <a:t>, was the evacuation of </a:t>
            </a:r>
            <a:r>
              <a:rPr lang="en-CA" sz="1200" b="0" i="0" kern="1200" dirty="0" smtClean="0">
                <a:solidFill>
                  <a:schemeClr val="tx1"/>
                </a:solidFill>
                <a:effectLst/>
                <a:latin typeface="+mn-lt"/>
                <a:ea typeface="+mn-ea"/>
                <a:cs typeface="+mn-cs"/>
              </a:rPr>
              <a:t>338,226 </a:t>
            </a:r>
            <a:r>
              <a:rPr lang="en-US" sz="1200" b="0" i="0" u="none" strike="noStrike" kern="1200" dirty="0" smtClean="0">
                <a:solidFill>
                  <a:schemeClr val="tx1"/>
                </a:solidFill>
                <a:effectLst/>
                <a:latin typeface="+mn-lt"/>
                <a:ea typeface="+mn-ea"/>
                <a:cs typeface="+mn-cs"/>
                <a:hlinkClick r:id="rId3" tooltip="Allies of World War II"/>
              </a:rPr>
              <a:t>Allied</a:t>
            </a:r>
            <a:r>
              <a:rPr lang="en-US" sz="1200" b="0" i="0" kern="1200" dirty="0" smtClean="0">
                <a:solidFill>
                  <a:schemeClr val="tx1"/>
                </a:solidFill>
                <a:effectLst/>
                <a:latin typeface="+mn-lt"/>
                <a:ea typeface="+mn-ea"/>
                <a:cs typeface="+mn-cs"/>
              </a:rPr>
              <a:t> soldiers from the beaches and </a:t>
            </a:r>
            <a:r>
              <a:rPr lang="en-US" sz="1200" b="0" i="0" kern="1200" dirty="0" err="1" smtClean="0">
                <a:solidFill>
                  <a:schemeClr val="tx1"/>
                </a:solidFill>
                <a:effectLst/>
                <a:latin typeface="+mn-lt"/>
                <a:ea typeface="+mn-ea"/>
                <a:cs typeface="+mn-cs"/>
              </a:rPr>
              <a:t>harbour</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4" tooltip="Dunkirk"/>
              </a:rPr>
              <a:t>Dunkirk</a:t>
            </a:r>
            <a:r>
              <a:rPr lang="en-US" sz="1200" b="0" i="0" kern="1200" dirty="0" smtClean="0">
                <a:solidFill>
                  <a:schemeClr val="tx1"/>
                </a:solidFill>
                <a:effectLst/>
                <a:latin typeface="+mn-lt"/>
                <a:ea typeface="+mn-ea"/>
                <a:cs typeface="+mn-cs"/>
              </a:rPr>
              <a:t>, France, between 26 May and 4 June 1940, during </a:t>
            </a:r>
            <a:r>
              <a:rPr lang="en-US" sz="1200" b="0" i="0" u="none" strike="noStrike" kern="1200" dirty="0" smtClean="0">
                <a:solidFill>
                  <a:schemeClr val="tx1"/>
                </a:solidFill>
                <a:effectLst/>
                <a:latin typeface="+mn-lt"/>
                <a:ea typeface="+mn-ea"/>
                <a:cs typeface="+mn-cs"/>
                <a:hlinkClick r:id="rId5" tooltip="World War II"/>
              </a:rPr>
              <a:t>World War II</a:t>
            </a:r>
            <a:r>
              <a:rPr lang="en-US" sz="1200" b="0" i="0" kern="1200" dirty="0" smtClean="0">
                <a:solidFill>
                  <a:schemeClr val="tx1"/>
                </a:solidFill>
                <a:effectLst/>
                <a:latin typeface="+mn-lt"/>
                <a:ea typeface="+mn-ea"/>
                <a:cs typeface="+mn-cs"/>
              </a:rPr>
              <a:t>. The operation was decided upon when large numbers of Belgian, British, and French </a:t>
            </a:r>
            <a:r>
              <a:rPr lang="en-US" sz="1200" b="0" i="0" u="none" strike="noStrike" kern="1200" dirty="0" smtClean="0">
                <a:solidFill>
                  <a:schemeClr val="tx1"/>
                </a:solidFill>
                <a:effectLst/>
                <a:latin typeface="+mn-lt"/>
                <a:ea typeface="+mn-ea"/>
                <a:cs typeface="+mn-cs"/>
                <a:hlinkClick r:id="rId6" tooltip="Troop"/>
              </a:rPr>
              <a:t>troops</a:t>
            </a:r>
            <a:r>
              <a:rPr lang="en-US" sz="1200" b="0" i="0" kern="1200" dirty="0" smtClean="0">
                <a:solidFill>
                  <a:schemeClr val="tx1"/>
                </a:solidFill>
                <a:effectLst/>
                <a:latin typeface="+mn-lt"/>
                <a:ea typeface="+mn-ea"/>
                <a:cs typeface="+mn-cs"/>
              </a:rPr>
              <a:t> were cut off and surrounded by the </a:t>
            </a:r>
            <a:r>
              <a:rPr lang="en-US" sz="1200" b="0" i="0" u="none" strike="noStrike" kern="1200" dirty="0" smtClean="0">
                <a:solidFill>
                  <a:schemeClr val="tx1"/>
                </a:solidFill>
                <a:effectLst/>
                <a:latin typeface="+mn-lt"/>
                <a:ea typeface="+mn-ea"/>
                <a:cs typeface="+mn-cs"/>
                <a:hlinkClick r:id="rId7" tooltip="German Army (Wehrmacht)"/>
              </a:rPr>
              <a:t>German army</a:t>
            </a:r>
            <a:r>
              <a:rPr lang="en-US" sz="1200" b="0" i="0" kern="1200" dirty="0" smtClean="0">
                <a:solidFill>
                  <a:schemeClr val="tx1"/>
                </a:solidFill>
                <a:effectLst/>
                <a:latin typeface="+mn-lt"/>
                <a:ea typeface="+mn-ea"/>
                <a:cs typeface="+mn-cs"/>
              </a:rPr>
              <a:t> during the </a:t>
            </a:r>
            <a:r>
              <a:rPr lang="en-US" sz="1200" b="0" i="0" u="none" strike="noStrike" kern="1200" dirty="0" smtClean="0">
                <a:solidFill>
                  <a:schemeClr val="tx1"/>
                </a:solidFill>
                <a:effectLst/>
                <a:latin typeface="+mn-lt"/>
                <a:ea typeface="+mn-ea"/>
                <a:cs typeface="+mn-cs"/>
                <a:hlinkClick r:id="rId8" tooltip="Battle of France"/>
              </a:rPr>
              <a:t>Battle of France</a:t>
            </a:r>
            <a:r>
              <a:rPr lang="en-US" sz="1200" b="0" i="0" kern="1200" dirty="0" smtClean="0">
                <a:solidFill>
                  <a:schemeClr val="tx1"/>
                </a:solidFill>
                <a:effectLst/>
                <a:latin typeface="+mn-lt"/>
                <a:ea typeface="+mn-ea"/>
                <a:cs typeface="+mn-cs"/>
              </a:rPr>
              <a:t>. In a speech to the </a:t>
            </a:r>
            <a:r>
              <a:rPr lang="en-US" sz="1200" b="0" i="0" u="none" strike="noStrike" kern="1200" dirty="0" smtClean="0">
                <a:solidFill>
                  <a:schemeClr val="tx1"/>
                </a:solidFill>
                <a:effectLst/>
                <a:latin typeface="+mn-lt"/>
                <a:ea typeface="+mn-ea"/>
                <a:cs typeface="+mn-cs"/>
                <a:hlinkClick r:id="rId9" tooltip="House of Commons of the United Kingdom"/>
              </a:rPr>
              <a:t>House of Commons</a:t>
            </a:r>
            <a:r>
              <a:rPr lang="en-US" sz="1200" b="0" i="0" kern="1200" dirty="0" smtClean="0">
                <a:solidFill>
                  <a:schemeClr val="tx1"/>
                </a:solidFill>
                <a:effectLst/>
                <a:latin typeface="+mn-lt"/>
                <a:ea typeface="+mn-ea"/>
                <a:cs typeface="+mn-cs"/>
              </a:rPr>
              <a:t>, British Prime Minister </a:t>
            </a:r>
            <a:r>
              <a:rPr lang="en-US" sz="1200" b="0" i="0" u="none" strike="noStrike" kern="1200" dirty="0" smtClean="0">
                <a:solidFill>
                  <a:schemeClr val="tx1"/>
                </a:solidFill>
                <a:effectLst/>
                <a:latin typeface="+mn-lt"/>
                <a:ea typeface="+mn-ea"/>
                <a:cs typeface="+mn-cs"/>
                <a:hlinkClick r:id="rId10" tooltip="Winston Churchill"/>
              </a:rPr>
              <a:t>Winston Churchill</a:t>
            </a:r>
            <a:r>
              <a:rPr lang="en-US" sz="1200" b="0" i="0" kern="1200" dirty="0" smtClean="0">
                <a:solidFill>
                  <a:schemeClr val="tx1"/>
                </a:solidFill>
                <a:effectLst/>
                <a:latin typeface="+mn-lt"/>
                <a:ea typeface="+mn-ea"/>
                <a:cs typeface="+mn-cs"/>
              </a:rPr>
              <a:t> called the events in France "a colossal military disaster", saying "the whole root and core and brain of the </a:t>
            </a:r>
            <a:r>
              <a:rPr lang="en-US" sz="1200" b="0" i="0" u="none" strike="noStrike" kern="1200" dirty="0" smtClean="0">
                <a:solidFill>
                  <a:schemeClr val="tx1"/>
                </a:solidFill>
                <a:effectLst/>
                <a:latin typeface="+mn-lt"/>
                <a:ea typeface="+mn-ea"/>
                <a:cs typeface="+mn-cs"/>
                <a:hlinkClick r:id="rId11" tooltip="British Army"/>
              </a:rPr>
              <a:t>British Army</a:t>
            </a:r>
            <a:r>
              <a:rPr lang="en-US" sz="1200" b="0" i="0" kern="1200" dirty="0" smtClean="0">
                <a:solidFill>
                  <a:schemeClr val="tx1"/>
                </a:solidFill>
                <a:effectLst/>
                <a:latin typeface="+mn-lt"/>
                <a:ea typeface="+mn-ea"/>
                <a:cs typeface="+mn-cs"/>
              </a:rPr>
              <a:t>" had been stranded at Dunkirk and seemed about to perish or be captured</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20</a:t>
            </a:fld>
            <a:endParaRPr lang="en-CA"/>
          </a:p>
        </p:txBody>
      </p:sp>
    </p:spTree>
    <p:extLst>
      <p:ext uri="{BB962C8B-B14F-4D97-AF65-F5344CB8AC3E}">
        <p14:creationId xmlns:p14="http://schemas.microsoft.com/office/powerpoint/2010/main" val="88729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21</a:t>
            </a:fld>
            <a:endParaRPr lang="en-CA"/>
          </a:p>
        </p:txBody>
      </p:sp>
    </p:spTree>
    <p:extLst>
      <p:ext uri="{BB962C8B-B14F-4D97-AF65-F5344CB8AC3E}">
        <p14:creationId xmlns:p14="http://schemas.microsoft.com/office/powerpoint/2010/main" val="3283864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22</a:t>
            </a:fld>
            <a:endParaRPr lang="en-CA"/>
          </a:p>
        </p:txBody>
      </p:sp>
    </p:spTree>
    <p:extLst>
      <p:ext uri="{BB962C8B-B14F-4D97-AF65-F5344CB8AC3E}">
        <p14:creationId xmlns:p14="http://schemas.microsoft.com/office/powerpoint/2010/main" val="390299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23</a:t>
            </a:fld>
            <a:endParaRPr lang="en-CA"/>
          </a:p>
        </p:txBody>
      </p:sp>
    </p:spTree>
    <p:extLst>
      <p:ext uri="{BB962C8B-B14F-4D97-AF65-F5344CB8AC3E}">
        <p14:creationId xmlns:p14="http://schemas.microsoft.com/office/powerpoint/2010/main" val="166530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24</a:t>
            </a:fld>
            <a:endParaRPr lang="en-CA"/>
          </a:p>
        </p:txBody>
      </p:sp>
    </p:spTree>
    <p:extLst>
      <p:ext uri="{BB962C8B-B14F-4D97-AF65-F5344CB8AC3E}">
        <p14:creationId xmlns:p14="http://schemas.microsoft.com/office/powerpoint/2010/main" val="1620228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25</a:t>
            </a:fld>
            <a:endParaRPr lang="en-CA"/>
          </a:p>
        </p:txBody>
      </p:sp>
    </p:spTree>
    <p:extLst>
      <p:ext uri="{BB962C8B-B14F-4D97-AF65-F5344CB8AC3E}">
        <p14:creationId xmlns:p14="http://schemas.microsoft.com/office/powerpoint/2010/main" val="211072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Quebec, 72.9% of the population vote "no," whereas across the other provinces, 80% of the residents vote "yes." The government then passes a law authorizing conscription for overseas service, if it is deemed necessary. Given the overwhelming support of English Canada, the federal government felt that it no longer could keep its anti-conscription promise.</a:t>
            </a:r>
            <a:endParaRPr lang="en-CA" b="1" dirty="0"/>
          </a:p>
        </p:txBody>
      </p:sp>
      <p:sp>
        <p:nvSpPr>
          <p:cNvPr id="4" name="Slide Number Placeholder 3"/>
          <p:cNvSpPr>
            <a:spLocks noGrp="1"/>
          </p:cNvSpPr>
          <p:nvPr>
            <p:ph type="sldNum" sz="quarter" idx="10"/>
          </p:nvPr>
        </p:nvSpPr>
        <p:spPr/>
        <p:txBody>
          <a:bodyPr/>
          <a:lstStyle/>
          <a:p>
            <a:fld id="{3A02CC6D-B38F-40AF-9E6E-CDCC854EDEBC}" type="slidenum">
              <a:rPr lang="en-CA" smtClean="0"/>
              <a:t>26</a:t>
            </a:fld>
            <a:endParaRPr lang="en-CA"/>
          </a:p>
        </p:txBody>
      </p:sp>
    </p:spTree>
    <p:extLst>
      <p:ext uri="{BB962C8B-B14F-4D97-AF65-F5344CB8AC3E}">
        <p14:creationId xmlns:p14="http://schemas.microsoft.com/office/powerpoint/2010/main" val="3068758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1940 to 1944 close to 60 000 NRMA soldiers ("zombies") volunteered for general service, and several thousand more were sent to the front after the use of conscripts for overseas service actually began late in 1944.</a:t>
            </a:r>
          </a:p>
          <a:p>
            <a:r>
              <a:rPr lang="en-US" sz="1200" b="0" i="0" kern="1200" dirty="0" smtClean="0">
                <a:solidFill>
                  <a:schemeClr val="tx1"/>
                </a:solidFill>
                <a:effectLst/>
                <a:latin typeface="+mn-lt"/>
                <a:ea typeface="+mn-ea"/>
                <a:cs typeface="+mn-cs"/>
              </a:rPr>
              <a:t>In June 1940, the government adopted conscription for home service in </a:t>
            </a:r>
            <a:r>
              <a:rPr lang="en-US" sz="1200" b="0" i="1" u="none" strike="noStrike" kern="1200" dirty="0" smtClean="0">
                <a:solidFill>
                  <a:schemeClr val="tx1"/>
                </a:solidFill>
                <a:effectLst/>
                <a:latin typeface="+mn-lt"/>
                <a:ea typeface="+mn-ea"/>
                <a:cs typeface="+mn-cs"/>
                <a:hlinkClick r:id="rId3" tooltip="National Resources Mobilization Act"/>
              </a:rPr>
              <a:t>The National Resources Mobilization Act, 1940</a:t>
            </a:r>
            <a:r>
              <a:rPr lang="en-US" sz="1200" b="0" i="0" kern="1200" dirty="0" smtClean="0">
                <a:solidFill>
                  <a:schemeClr val="tx1"/>
                </a:solidFill>
                <a:effectLst/>
                <a:latin typeface="+mn-lt"/>
                <a:ea typeface="+mn-ea"/>
                <a:cs typeface="+mn-cs"/>
              </a:rPr>
              <a:t> (NRMA), which allowed the government to register men and women and move them into jobs considered necessary for wartime production, but did not allow them to be conscripted for overseas service.</a:t>
            </a:r>
            <a:r>
              <a:rPr lang="en-US" sz="1200" b="0" i="0"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4" tooltip="Wikipedia:Citation needed"/>
              </a:rPr>
              <a:t>citation needed</a:t>
            </a:r>
            <a:r>
              <a:rPr lang="en-US" sz="1200" b="0" i="0" kern="1200" baseline="300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By the late summer of 1944, the numbers of new recruits were insufficient to replace war casualties in Europe, particularly among the </a:t>
            </a:r>
            <a:r>
              <a:rPr lang="en-US" sz="1200" b="0" i="0" u="none" strike="noStrike" kern="1200" dirty="0" smtClean="0">
                <a:solidFill>
                  <a:schemeClr val="tx1"/>
                </a:solidFill>
                <a:effectLst/>
                <a:latin typeface="+mn-lt"/>
                <a:ea typeface="+mn-ea"/>
                <a:cs typeface="+mn-cs"/>
                <a:hlinkClick r:id="rId5" tooltip="Infantry"/>
              </a:rPr>
              <a:t>infantry</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a:rPr>
              <a:t>[3]</a:t>
            </a:r>
            <a:endParaRPr lang="en-US" sz="1200" b="0" i="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27</a:t>
            </a:fld>
            <a:endParaRPr lang="en-CA"/>
          </a:p>
        </p:txBody>
      </p:sp>
    </p:spTree>
    <p:extLst>
      <p:ext uri="{BB962C8B-B14F-4D97-AF65-F5344CB8AC3E}">
        <p14:creationId xmlns:p14="http://schemas.microsoft.com/office/powerpoint/2010/main" val="2791086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28</a:t>
            </a:fld>
            <a:endParaRPr lang="en-CA"/>
          </a:p>
        </p:txBody>
      </p:sp>
    </p:spTree>
    <p:extLst>
      <p:ext uri="{BB962C8B-B14F-4D97-AF65-F5344CB8AC3E}">
        <p14:creationId xmlns:p14="http://schemas.microsoft.com/office/powerpoint/2010/main" val="1379846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29</a:t>
            </a:fld>
            <a:endParaRPr lang="en-CA"/>
          </a:p>
        </p:txBody>
      </p:sp>
    </p:spTree>
    <p:extLst>
      <p:ext uri="{BB962C8B-B14F-4D97-AF65-F5344CB8AC3E}">
        <p14:creationId xmlns:p14="http://schemas.microsoft.com/office/powerpoint/2010/main" val="71157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3</a:t>
            </a:fld>
            <a:endParaRPr lang="en-CA"/>
          </a:p>
        </p:txBody>
      </p:sp>
    </p:spTree>
    <p:extLst>
      <p:ext uri="{BB962C8B-B14F-4D97-AF65-F5344CB8AC3E}">
        <p14:creationId xmlns:p14="http://schemas.microsoft.com/office/powerpoint/2010/main" val="56834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30</a:t>
            </a:fld>
            <a:endParaRPr lang="en-CA"/>
          </a:p>
        </p:txBody>
      </p:sp>
    </p:spTree>
    <p:extLst>
      <p:ext uri="{BB962C8B-B14F-4D97-AF65-F5344CB8AC3E}">
        <p14:creationId xmlns:p14="http://schemas.microsoft.com/office/powerpoint/2010/main" val="361906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31</a:t>
            </a:fld>
            <a:endParaRPr lang="en-CA"/>
          </a:p>
        </p:txBody>
      </p:sp>
    </p:spTree>
    <p:extLst>
      <p:ext uri="{BB962C8B-B14F-4D97-AF65-F5344CB8AC3E}">
        <p14:creationId xmlns:p14="http://schemas.microsoft.com/office/powerpoint/2010/main" val="2039318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were numerous historical precedents for unannounced military action by Japan. However, the lack of any formal warning, particularly while negotiations were still apparently ongoing, led President </a:t>
            </a:r>
            <a:r>
              <a:rPr lang="en-US" sz="1200" b="0" i="0" u="none" strike="noStrike" kern="1200" dirty="0" smtClean="0">
                <a:solidFill>
                  <a:schemeClr val="tx1"/>
                </a:solidFill>
                <a:effectLst/>
                <a:latin typeface="+mn-lt"/>
                <a:ea typeface="+mn-ea"/>
                <a:cs typeface="+mn-cs"/>
                <a:hlinkClick r:id="rId3" tooltip="Franklin D. Roosevelt"/>
              </a:rPr>
              <a:t>Franklin D. Roosevelt</a:t>
            </a:r>
            <a:r>
              <a:rPr lang="en-US" sz="1200" b="0" i="0" kern="1200" dirty="0" smtClean="0">
                <a:solidFill>
                  <a:schemeClr val="tx1"/>
                </a:solidFill>
                <a:effectLst/>
                <a:latin typeface="+mn-lt"/>
                <a:ea typeface="+mn-ea"/>
                <a:cs typeface="+mn-cs"/>
              </a:rPr>
              <a:t> to proclaim December 7, 1941, "</a:t>
            </a:r>
            <a:r>
              <a:rPr lang="en-US" sz="1200" b="0" i="0" u="none" strike="noStrike" kern="1200" dirty="0" smtClean="0">
                <a:solidFill>
                  <a:schemeClr val="tx1"/>
                </a:solidFill>
                <a:effectLst/>
                <a:latin typeface="+mn-lt"/>
                <a:ea typeface="+mn-ea"/>
                <a:cs typeface="+mn-cs"/>
                <a:hlinkClick r:id="rId4" tooltip="Infamy Speech"/>
              </a:rPr>
              <a:t>a date which will live in infamy</a:t>
            </a:r>
            <a:r>
              <a:rPr lang="en-US" sz="1200" b="0" i="0" kern="1200" dirty="0" smtClean="0">
                <a:solidFill>
                  <a:schemeClr val="tx1"/>
                </a:solidFill>
                <a:effectLst/>
                <a:latin typeface="+mn-lt"/>
                <a:ea typeface="+mn-ea"/>
                <a:cs typeface="+mn-cs"/>
              </a:rPr>
              <a:t>". Because the attack happened without a declaration of war and without explicit warning, the attack on Pearl Harbor was judged by the </a:t>
            </a:r>
            <a:r>
              <a:rPr lang="en-US" sz="1200" b="0" i="0" u="none" strike="noStrike" kern="1200" dirty="0" smtClean="0">
                <a:solidFill>
                  <a:schemeClr val="tx1"/>
                </a:solidFill>
                <a:effectLst/>
                <a:latin typeface="+mn-lt"/>
                <a:ea typeface="+mn-ea"/>
                <a:cs typeface="+mn-cs"/>
                <a:hlinkClick r:id="rId5" tooltip="Tokyo Trials"/>
              </a:rPr>
              <a:t>Tokyo Trials</a:t>
            </a:r>
            <a:r>
              <a:rPr lang="en-US" sz="1200" b="0" i="0" kern="1200" dirty="0" smtClean="0">
                <a:solidFill>
                  <a:schemeClr val="tx1"/>
                </a:solidFill>
                <a:effectLst/>
                <a:latin typeface="+mn-lt"/>
                <a:ea typeface="+mn-ea"/>
                <a:cs typeface="+mn-cs"/>
              </a:rPr>
              <a:t> to be a </a:t>
            </a:r>
            <a:r>
              <a:rPr lang="en-US" sz="1200" b="0" i="0" u="none" strike="noStrike" kern="1200" dirty="0" smtClean="0">
                <a:solidFill>
                  <a:schemeClr val="tx1"/>
                </a:solidFill>
                <a:effectLst/>
                <a:latin typeface="+mn-lt"/>
                <a:ea typeface="+mn-ea"/>
                <a:cs typeface="+mn-cs"/>
                <a:hlinkClick r:id="rId6" tooltip="Japanese war crimes"/>
              </a:rPr>
              <a:t>war crime</a:t>
            </a:r>
            <a:r>
              <a:rPr lang="en-US" sz="1200" b="0" i="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32</a:t>
            </a:fld>
            <a:endParaRPr lang="en-CA"/>
          </a:p>
        </p:txBody>
      </p:sp>
    </p:spTree>
    <p:extLst>
      <p:ext uri="{BB962C8B-B14F-4D97-AF65-F5344CB8AC3E}">
        <p14:creationId xmlns:p14="http://schemas.microsoft.com/office/powerpoint/2010/main" val="3794846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33</a:t>
            </a:fld>
            <a:endParaRPr lang="en-CA"/>
          </a:p>
        </p:txBody>
      </p:sp>
    </p:spTree>
    <p:extLst>
      <p:ext uri="{BB962C8B-B14F-4D97-AF65-F5344CB8AC3E}">
        <p14:creationId xmlns:p14="http://schemas.microsoft.com/office/powerpoint/2010/main" val="1470390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Axis suffered 850,000 total casualties (wounded, killed, captured) among all branches of the German armed forces and its allies; 400,000 Germans, 200,000 Romanians, 130,000 Italians, and 120,000 Hungarians were killed, wounded or captured.</a:t>
            </a:r>
          </a:p>
          <a:p>
            <a:r>
              <a:rPr lang="en-US" sz="1200" b="0" i="0" kern="1200" dirty="0" smtClean="0">
                <a:solidFill>
                  <a:schemeClr val="tx1"/>
                </a:solidFill>
                <a:effectLst/>
                <a:latin typeface="+mn-lt"/>
                <a:ea typeface="+mn-ea"/>
                <a:cs typeface="+mn-cs"/>
              </a:rPr>
              <a:t>The USSR, according to archival figures, suffered 1,129,619 total casualties; 478,741 personnel killed or missing, and 650,878 wounded or sick. On the material side, the USSR lost 4,341 tanks destroyed or damaged, 15,728 artillery pieces, and 2,769 combat aircraft.</a:t>
            </a:r>
          </a:p>
          <a:p>
            <a:r>
              <a:rPr lang="en-US" sz="1200" b="0" i="0" kern="1200" dirty="0" smtClean="0">
                <a:solidFill>
                  <a:schemeClr val="tx1"/>
                </a:solidFill>
                <a:effectLst/>
                <a:latin typeface="+mn-lt"/>
                <a:ea typeface="+mn-ea"/>
                <a:cs typeface="+mn-cs"/>
              </a:rPr>
              <a:t>In all, the battle resulted in an estimated total of 1.7–2 million Axis and Soviet casualties.</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34</a:t>
            </a:fld>
            <a:endParaRPr lang="en-CA"/>
          </a:p>
        </p:txBody>
      </p:sp>
    </p:spTree>
    <p:extLst>
      <p:ext uri="{BB962C8B-B14F-4D97-AF65-F5344CB8AC3E}">
        <p14:creationId xmlns:p14="http://schemas.microsoft.com/office/powerpoint/2010/main" val="3965881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35</a:t>
            </a:fld>
            <a:endParaRPr lang="en-CA"/>
          </a:p>
        </p:txBody>
      </p:sp>
    </p:spTree>
    <p:extLst>
      <p:ext uri="{BB962C8B-B14F-4D97-AF65-F5344CB8AC3E}">
        <p14:creationId xmlns:p14="http://schemas.microsoft.com/office/powerpoint/2010/main" val="1701136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1685 POWs</a:t>
            </a:r>
            <a:r>
              <a:rPr lang="en-US" baseline="0" dirty="0" smtClean="0"/>
              <a:t> 260 died in captivity</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36</a:t>
            </a:fld>
            <a:endParaRPr lang="en-CA"/>
          </a:p>
        </p:txBody>
      </p:sp>
    </p:spTree>
    <p:extLst>
      <p:ext uri="{BB962C8B-B14F-4D97-AF65-F5344CB8AC3E}">
        <p14:creationId xmlns:p14="http://schemas.microsoft.com/office/powerpoint/2010/main" val="475725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Operation Jubilee was the first Canadian Army engagement in the European war, designed to test the Allies' ability to launch amphibious assaults against Adolf Hitler's "Fortress Europe." The raid was a disaster: More than 900 Canadian soldiers were killed, and thousands more were wounded and taken prisoner. Despite the bloodshed, the raid provided valuable lessons for subsequent Allied amphibious assaults on Africa, Italy and </a:t>
            </a:r>
            <a:r>
              <a:rPr lang="en-US" sz="1200" b="0" i="0" u="none" strike="noStrike" kern="1200" dirty="0" smtClean="0">
                <a:solidFill>
                  <a:schemeClr val="tx1"/>
                </a:solidFill>
                <a:effectLst/>
                <a:latin typeface="+mn-lt"/>
                <a:ea typeface="+mn-ea"/>
                <a:cs typeface="+mn-cs"/>
                <a:hlinkClick r:id="rId3"/>
              </a:rPr>
              <a:t>Normandy</a:t>
            </a:r>
            <a:r>
              <a:rPr lang="en-US" sz="1200" b="0" i="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37</a:t>
            </a:fld>
            <a:endParaRPr lang="en-CA"/>
          </a:p>
        </p:txBody>
      </p:sp>
    </p:spTree>
    <p:extLst>
      <p:ext uri="{BB962C8B-B14F-4D97-AF65-F5344CB8AC3E}">
        <p14:creationId xmlns:p14="http://schemas.microsoft.com/office/powerpoint/2010/main" val="79659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38</a:t>
            </a:fld>
            <a:endParaRPr lang="en-CA"/>
          </a:p>
        </p:txBody>
      </p:sp>
    </p:spTree>
    <p:extLst>
      <p:ext uri="{BB962C8B-B14F-4D97-AF65-F5344CB8AC3E}">
        <p14:creationId xmlns:p14="http://schemas.microsoft.com/office/powerpoint/2010/main" val="2035528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39</a:t>
            </a:fld>
            <a:endParaRPr lang="en-CA"/>
          </a:p>
        </p:txBody>
      </p:sp>
    </p:spTree>
    <p:extLst>
      <p:ext uri="{BB962C8B-B14F-4D97-AF65-F5344CB8AC3E}">
        <p14:creationId xmlns:p14="http://schemas.microsoft.com/office/powerpoint/2010/main" val="66032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 the beginning of the 1930s, </a:t>
            </a:r>
            <a:r>
              <a:rPr lang="en-US" dirty="0">
                <a:hlinkClick r:id="rId3"/>
              </a:rPr>
              <a:t>Adolf Hitler’s</a:t>
            </a:r>
            <a:r>
              <a:rPr lang="en-US" dirty="0"/>
              <a:t> </a:t>
            </a:r>
            <a:r>
              <a:rPr lang="en-US" dirty="0">
                <a:hlinkClick r:id="rId4"/>
              </a:rPr>
              <a:t>Nazi Party</a:t>
            </a:r>
            <a:r>
              <a:rPr lang="en-US" dirty="0"/>
              <a:t> exploited widespread and deep-seated discontent in Germany to attract popular and political support. There was resentment at the crippling territorial, military and economic terms of the </a:t>
            </a:r>
            <a:r>
              <a:rPr lang="en-US" dirty="0">
                <a:hlinkClick r:id="rId5"/>
              </a:rPr>
              <a:t>Versailles Treaty</a:t>
            </a:r>
            <a:r>
              <a:rPr lang="en-US" dirty="0"/>
              <a:t>, which Hitler blamed on treacherous politicians and promised to overturn.</a:t>
            </a:r>
            <a:endParaRPr lang="en-CA" dirty="0" smtClean="0"/>
          </a:p>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4</a:t>
            </a:fld>
            <a:endParaRPr lang="en-CA"/>
          </a:p>
        </p:txBody>
      </p:sp>
    </p:spTree>
    <p:extLst>
      <p:ext uri="{BB962C8B-B14F-4D97-AF65-F5344CB8AC3E}">
        <p14:creationId xmlns:p14="http://schemas.microsoft.com/office/powerpoint/2010/main" val="3113132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40</a:t>
            </a:fld>
            <a:endParaRPr lang="en-CA"/>
          </a:p>
        </p:txBody>
      </p:sp>
    </p:spTree>
    <p:extLst>
      <p:ext uri="{BB962C8B-B14F-4D97-AF65-F5344CB8AC3E}">
        <p14:creationId xmlns:p14="http://schemas.microsoft.com/office/powerpoint/2010/main" val="4267414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the industrial</a:t>
            </a:r>
            <a:r>
              <a:rPr lang="en-US" baseline="0" dirty="0" smtClean="0"/>
              <a:t> sector bombing runs was to weaken and destroy the German ability to wage war. </a:t>
            </a:r>
          </a:p>
          <a:p>
            <a:r>
              <a:rPr lang="en-US" baseline="0" dirty="0" smtClean="0"/>
              <a:t>After the war these bombing runs were viewed as controversial as many civilians were killed.  Ultimately, the goal was to end the war and the loss of civilian lives was unfortunate by necessary. </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41</a:t>
            </a:fld>
            <a:endParaRPr lang="en-CA"/>
          </a:p>
        </p:txBody>
      </p:sp>
    </p:spTree>
    <p:extLst>
      <p:ext uri="{BB962C8B-B14F-4D97-AF65-F5344CB8AC3E}">
        <p14:creationId xmlns:p14="http://schemas.microsoft.com/office/powerpoint/2010/main" val="4209716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1940, Mussolini took his country into </a:t>
            </a:r>
            <a:r>
              <a:rPr lang="en-US" sz="1200" b="0" i="0" u="none" strike="noStrike" kern="1200" dirty="0" smtClean="0">
                <a:solidFill>
                  <a:schemeClr val="tx1"/>
                </a:solidFill>
                <a:effectLst/>
                <a:latin typeface="+mn-lt"/>
                <a:ea typeface="+mn-ea"/>
                <a:cs typeface="+mn-cs"/>
                <a:hlinkClick r:id="rId3" tooltip="World War II"/>
              </a:rPr>
              <a:t>World War II</a:t>
            </a:r>
            <a:r>
              <a:rPr lang="en-US" sz="1200" b="0" i="0" kern="1200" dirty="0" smtClean="0">
                <a:solidFill>
                  <a:schemeClr val="tx1"/>
                </a:solidFill>
                <a:effectLst/>
                <a:latin typeface="+mn-lt"/>
                <a:ea typeface="+mn-ea"/>
                <a:cs typeface="+mn-cs"/>
              </a:rPr>
              <a:t> on the side of </a:t>
            </a:r>
            <a:r>
              <a:rPr lang="en-US" sz="1200" b="0" i="0" u="none" strike="noStrike" kern="1200" dirty="0" smtClean="0">
                <a:solidFill>
                  <a:schemeClr val="tx1"/>
                </a:solidFill>
                <a:effectLst/>
                <a:latin typeface="+mn-lt"/>
                <a:ea typeface="+mn-ea"/>
                <a:cs typeface="+mn-cs"/>
                <a:hlinkClick r:id="rId4" tooltip="Nazi Germany"/>
              </a:rPr>
              <a:t>Nazi Germany</a:t>
            </a:r>
            <a:r>
              <a:rPr lang="en-US" sz="1200" b="0" i="0" kern="1200" dirty="0" smtClean="0">
                <a:solidFill>
                  <a:schemeClr val="tx1"/>
                </a:solidFill>
                <a:effectLst/>
                <a:latin typeface="+mn-lt"/>
                <a:ea typeface="+mn-ea"/>
                <a:cs typeface="+mn-cs"/>
              </a:rPr>
              <a:t> but soon met with military failure. By the autumn of 1943, he was reduced to being the leader of a German puppet state in northern Italy and was faced with the </a:t>
            </a:r>
            <a:r>
              <a:rPr lang="en-US" sz="1200" b="0" i="0" u="none" strike="noStrike" kern="1200" dirty="0" smtClean="0">
                <a:solidFill>
                  <a:schemeClr val="tx1"/>
                </a:solidFill>
                <a:effectLst/>
                <a:latin typeface="+mn-lt"/>
                <a:ea typeface="+mn-ea"/>
                <a:cs typeface="+mn-cs"/>
                <a:hlinkClick r:id="rId5" tooltip="Allies of World War II"/>
              </a:rPr>
              <a:t>Allied</a:t>
            </a:r>
            <a:r>
              <a:rPr lang="en-US" sz="1200" b="0" i="0" kern="1200" dirty="0" smtClean="0">
                <a:solidFill>
                  <a:schemeClr val="tx1"/>
                </a:solidFill>
                <a:effectLst/>
                <a:latin typeface="+mn-lt"/>
                <a:ea typeface="+mn-ea"/>
                <a:cs typeface="+mn-cs"/>
              </a:rPr>
              <a:t> advance from the south and an increasingly violent internal conflict with the partisans. In April 1945, with the Allies breaking through the last German </a:t>
            </a:r>
            <a:r>
              <a:rPr lang="en-US" sz="1200" b="0" i="0" kern="1200" dirty="0" err="1" smtClean="0">
                <a:solidFill>
                  <a:schemeClr val="tx1"/>
                </a:solidFill>
                <a:effectLst/>
                <a:latin typeface="+mn-lt"/>
                <a:ea typeface="+mn-ea"/>
                <a:cs typeface="+mn-cs"/>
              </a:rPr>
              <a:t>defences</a:t>
            </a:r>
            <a:r>
              <a:rPr lang="en-US" sz="1200" b="0" i="0" kern="1200" dirty="0" smtClean="0">
                <a:solidFill>
                  <a:schemeClr val="tx1"/>
                </a:solidFill>
                <a:effectLst/>
                <a:latin typeface="+mn-lt"/>
                <a:ea typeface="+mn-ea"/>
                <a:cs typeface="+mn-cs"/>
              </a:rPr>
              <a:t> in northern Italy and a general uprising of the partisans taking hold in the cities, Mussolini's situation became untenable. On 25 April he fled </a:t>
            </a:r>
            <a:r>
              <a:rPr lang="en-US" sz="1200" b="0" i="0" u="none" strike="noStrike" kern="1200" dirty="0" smtClean="0">
                <a:solidFill>
                  <a:schemeClr val="tx1"/>
                </a:solidFill>
                <a:effectLst/>
                <a:latin typeface="+mn-lt"/>
                <a:ea typeface="+mn-ea"/>
                <a:cs typeface="+mn-cs"/>
                <a:hlinkClick r:id="rId6" tooltip="Milan"/>
              </a:rPr>
              <a:t>Milan</a:t>
            </a:r>
            <a:r>
              <a:rPr lang="en-US" sz="1200" b="0" i="0" kern="1200" dirty="0" smtClean="0">
                <a:solidFill>
                  <a:schemeClr val="tx1"/>
                </a:solidFill>
                <a:effectLst/>
                <a:latin typeface="+mn-lt"/>
                <a:ea typeface="+mn-ea"/>
                <a:cs typeface="+mn-cs"/>
              </a:rPr>
              <a:t>, where he had been based, and tried to escape to the Swiss border. He and his mistress, </a:t>
            </a:r>
            <a:r>
              <a:rPr lang="en-US" sz="1200" b="0" i="0" u="none" strike="noStrike" kern="1200" dirty="0" err="1" smtClean="0">
                <a:solidFill>
                  <a:schemeClr val="tx1"/>
                </a:solidFill>
                <a:effectLst/>
                <a:latin typeface="+mn-lt"/>
                <a:ea typeface="+mn-ea"/>
                <a:cs typeface="+mn-cs"/>
                <a:hlinkClick r:id="rId7" tooltip="Clara Petacci"/>
              </a:rPr>
              <a:t>Claretta</a:t>
            </a:r>
            <a:r>
              <a:rPr lang="en-US" sz="1200" b="0" i="0" u="none" strike="noStrike" kern="1200" dirty="0" smtClean="0">
                <a:solidFill>
                  <a:schemeClr val="tx1"/>
                </a:solidFill>
                <a:effectLst/>
                <a:latin typeface="+mn-lt"/>
                <a:ea typeface="+mn-ea"/>
                <a:cs typeface="+mn-cs"/>
                <a:hlinkClick r:id="rId7" tooltip="Clara Petacci"/>
              </a:rPr>
              <a:t> </a:t>
            </a:r>
            <a:r>
              <a:rPr lang="en-US" sz="1200" b="0" i="0" u="none" strike="noStrike" kern="1200" dirty="0" err="1" smtClean="0">
                <a:solidFill>
                  <a:schemeClr val="tx1"/>
                </a:solidFill>
                <a:effectLst/>
                <a:latin typeface="+mn-lt"/>
                <a:ea typeface="+mn-ea"/>
                <a:cs typeface="+mn-cs"/>
                <a:hlinkClick r:id="rId7" tooltip="Clara Petacci"/>
              </a:rPr>
              <a:t>Petacci</a:t>
            </a:r>
            <a:r>
              <a:rPr lang="en-US" sz="1200" b="0" i="0" kern="1200" dirty="0" smtClean="0">
                <a:solidFill>
                  <a:schemeClr val="tx1"/>
                </a:solidFill>
                <a:effectLst/>
                <a:latin typeface="+mn-lt"/>
                <a:ea typeface="+mn-ea"/>
                <a:cs typeface="+mn-cs"/>
              </a:rPr>
              <a:t>, were captured on 27 April by local partisans near the village of </a:t>
            </a:r>
            <a:r>
              <a:rPr lang="en-US" sz="1200" b="0" i="0" u="none" strike="noStrike" kern="1200" dirty="0" err="1" smtClean="0">
                <a:solidFill>
                  <a:schemeClr val="tx1"/>
                </a:solidFill>
                <a:effectLst/>
                <a:latin typeface="+mn-lt"/>
                <a:ea typeface="+mn-ea"/>
                <a:cs typeface="+mn-cs"/>
                <a:hlinkClick r:id="rId8" tooltip="Dongo, Lombardy"/>
              </a:rPr>
              <a:t>Dongo</a:t>
            </a:r>
            <a:r>
              <a:rPr lang="en-US" sz="1200" b="0" i="0" kern="1200" dirty="0" smtClean="0">
                <a:solidFill>
                  <a:schemeClr val="tx1"/>
                </a:solidFill>
                <a:effectLst/>
                <a:latin typeface="+mn-lt"/>
                <a:ea typeface="+mn-ea"/>
                <a:cs typeface="+mn-cs"/>
              </a:rPr>
              <a:t> on </a:t>
            </a:r>
            <a:r>
              <a:rPr lang="en-US" sz="1200" b="0" i="0" u="none" strike="noStrike" kern="1200" dirty="0" smtClean="0">
                <a:solidFill>
                  <a:schemeClr val="tx1"/>
                </a:solidFill>
                <a:effectLst/>
                <a:latin typeface="+mn-lt"/>
                <a:ea typeface="+mn-ea"/>
                <a:cs typeface="+mn-cs"/>
                <a:hlinkClick r:id="rId9" tooltip="Lake Como"/>
              </a:rPr>
              <a:t>Lake Como</a:t>
            </a:r>
            <a:r>
              <a:rPr lang="en-US" sz="1200" b="0" i="0" kern="1200" dirty="0" smtClean="0">
                <a:solidFill>
                  <a:schemeClr val="tx1"/>
                </a:solidFill>
                <a:effectLst/>
                <a:latin typeface="+mn-lt"/>
                <a:ea typeface="+mn-ea"/>
                <a:cs typeface="+mn-cs"/>
              </a:rPr>
              <a:t>. Mussolini and </a:t>
            </a:r>
            <a:r>
              <a:rPr lang="en-US" sz="1200" b="0" i="0" kern="1200" dirty="0" err="1" smtClean="0">
                <a:solidFill>
                  <a:schemeClr val="tx1"/>
                </a:solidFill>
                <a:effectLst/>
                <a:latin typeface="+mn-lt"/>
                <a:ea typeface="+mn-ea"/>
                <a:cs typeface="+mn-cs"/>
              </a:rPr>
              <a:t>Petacci</a:t>
            </a:r>
            <a:r>
              <a:rPr lang="en-US" sz="1200" b="0" i="0" kern="1200" dirty="0" smtClean="0">
                <a:solidFill>
                  <a:schemeClr val="tx1"/>
                </a:solidFill>
                <a:effectLst/>
                <a:latin typeface="+mn-lt"/>
                <a:ea typeface="+mn-ea"/>
                <a:cs typeface="+mn-cs"/>
              </a:rPr>
              <a:t> were shot the following afternoon, two days before </a:t>
            </a:r>
            <a:r>
              <a:rPr lang="en-US" sz="1200" b="0" i="0" u="none" strike="noStrike" kern="1200" dirty="0" smtClean="0">
                <a:solidFill>
                  <a:schemeClr val="tx1"/>
                </a:solidFill>
                <a:effectLst/>
                <a:latin typeface="+mn-lt"/>
                <a:ea typeface="+mn-ea"/>
                <a:cs typeface="+mn-cs"/>
                <a:hlinkClick r:id="rId10" tooltip="Death of Adolf Hitler"/>
              </a:rPr>
              <a:t>Adolf Hitler's suicide</a:t>
            </a:r>
            <a:r>
              <a:rPr lang="en-US" sz="1200" b="0" i="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42</a:t>
            </a:fld>
            <a:endParaRPr lang="en-CA"/>
          </a:p>
        </p:txBody>
      </p:sp>
    </p:spTree>
    <p:extLst>
      <p:ext uri="{BB962C8B-B14F-4D97-AF65-F5344CB8AC3E}">
        <p14:creationId xmlns:p14="http://schemas.microsoft.com/office/powerpoint/2010/main" val="2002180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43</a:t>
            </a:fld>
            <a:endParaRPr lang="en-CA"/>
          </a:p>
        </p:txBody>
      </p:sp>
    </p:spTree>
    <p:extLst>
      <p:ext uri="{BB962C8B-B14F-4D97-AF65-F5344CB8AC3E}">
        <p14:creationId xmlns:p14="http://schemas.microsoft.com/office/powerpoint/2010/main" val="3662060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44</a:t>
            </a:fld>
            <a:endParaRPr lang="en-CA"/>
          </a:p>
        </p:txBody>
      </p:sp>
    </p:spTree>
    <p:extLst>
      <p:ext uri="{BB962C8B-B14F-4D97-AF65-F5344CB8AC3E}">
        <p14:creationId xmlns:p14="http://schemas.microsoft.com/office/powerpoint/2010/main" val="1986853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45</a:t>
            </a:fld>
            <a:endParaRPr lang="en-CA"/>
          </a:p>
        </p:txBody>
      </p:sp>
    </p:spTree>
    <p:extLst>
      <p:ext uri="{BB962C8B-B14F-4D97-AF65-F5344CB8AC3E}">
        <p14:creationId xmlns:p14="http://schemas.microsoft.com/office/powerpoint/2010/main" val="3374105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46</a:t>
            </a:fld>
            <a:endParaRPr lang="en-CA"/>
          </a:p>
        </p:txBody>
      </p:sp>
    </p:spTree>
    <p:extLst>
      <p:ext uri="{BB962C8B-B14F-4D97-AF65-F5344CB8AC3E}">
        <p14:creationId xmlns:p14="http://schemas.microsoft.com/office/powerpoint/2010/main" val="948870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amphibious assault</a:t>
            </a:r>
            <a:r>
              <a:rPr lang="en-US" baseline="0" dirty="0" smtClean="0"/>
              <a:t> was questionable as Canadian troops suffered huge causalities at Dieppe in 1942.</a:t>
            </a:r>
          </a:p>
          <a:p>
            <a:endParaRPr lang="en-US" baseline="0" dirty="0" smtClean="0"/>
          </a:p>
          <a:p>
            <a:r>
              <a:rPr lang="en-US" sz="1200" b="0" i="0" kern="1200" dirty="0" smtClean="0">
                <a:solidFill>
                  <a:schemeClr val="tx1"/>
                </a:solidFill>
                <a:effectLst/>
                <a:latin typeface="+mn-lt"/>
                <a:ea typeface="+mn-ea"/>
                <a:cs typeface="+mn-cs"/>
              </a:rPr>
              <a:t>Most of the elaborate fire-support plan failed, leaving the infantry, combat engineers, and </a:t>
            </a:r>
            <a:r>
              <a:rPr lang="en-US" sz="1200" b="0" i="0" kern="1200" dirty="0" err="1" smtClean="0">
                <a:solidFill>
                  <a:schemeClr val="tx1"/>
                </a:solidFill>
                <a:effectLst/>
                <a:latin typeface="+mn-lt"/>
                <a:ea typeface="+mn-ea"/>
                <a:cs typeface="+mn-cs"/>
              </a:rPr>
              <a:t>armoured</a:t>
            </a:r>
            <a:r>
              <a:rPr lang="en-US" sz="1200" b="0" i="0" kern="1200" dirty="0" smtClean="0">
                <a:solidFill>
                  <a:schemeClr val="tx1"/>
                </a:solidFill>
                <a:effectLst/>
                <a:latin typeface="+mn-lt"/>
                <a:ea typeface="+mn-ea"/>
                <a:cs typeface="+mn-cs"/>
              </a:rPr>
              <a:t> troopers to overcome the enemy by direct fire. It took incredible courage just to keep going; words cannot do justice to the individuals who rose to the challenge and led assaults on deadly enemy positions.</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47</a:t>
            </a:fld>
            <a:endParaRPr lang="en-CA"/>
          </a:p>
        </p:txBody>
      </p:sp>
    </p:spTree>
    <p:extLst>
      <p:ext uri="{BB962C8B-B14F-4D97-AF65-F5344CB8AC3E}">
        <p14:creationId xmlns:p14="http://schemas.microsoft.com/office/powerpoint/2010/main" val="3781890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48</a:t>
            </a:fld>
            <a:endParaRPr lang="en-CA"/>
          </a:p>
        </p:txBody>
      </p:sp>
    </p:spTree>
    <p:extLst>
      <p:ext uri="{BB962C8B-B14F-4D97-AF65-F5344CB8AC3E}">
        <p14:creationId xmlns:p14="http://schemas.microsoft.com/office/powerpoint/2010/main" val="3408686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49</a:t>
            </a:fld>
            <a:endParaRPr lang="en-CA"/>
          </a:p>
        </p:txBody>
      </p:sp>
    </p:spTree>
    <p:extLst>
      <p:ext uri="{BB962C8B-B14F-4D97-AF65-F5344CB8AC3E}">
        <p14:creationId xmlns:p14="http://schemas.microsoft.com/office/powerpoint/2010/main" val="29186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5</a:t>
            </a:fld>
            <a:endParaRPr lang="en-CA"/>
          </a:p>
        </p:txBody>
      </p:sp>
    </p:spTree>
    <p:extLst>
      <p:ext uri="{BB962C8B-B14F-4D97-AF65-F5344CB8AC3E}">
        <p14:creationId xmlns:p14="http://schemas.microsoft.com/office/powerpoint/2010/main" val="432882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a:t>
            </a:r>
            <a:r>
              <a:rPr lang="en-US" baseline="0" dirty="0" smtClean="0"/>
              <a:t> troops were nicknamed “water-rats” after this successful push into Belgium.</a:t>
            </a:r>
          </a:p>
          <a:p>
            <a:r>
              <a:rPr lang="en-US" sz="1200" b="0" i="0" kern="1200" dirty="0" smtClean="0">
                <a:solidFill>
                  <a:schemeClr val="tx1"/>
                </a:solidFill>
                <a:effectLst/>
                <a:latin typeface="+mn-lt"/>
                <a:ea typeface="+mn-ea"/>
                <a:cs typeface="+mn-cs"/>
              </a:rPr>
              <a:t>The First Canadian Army lost nearly 13,000 men killed, wounded or missing during the </a:t>
            </a:r>
            <a:r>
              <a:rPr lang="en-US" dirty="0" smtClean="0"/>
              <a:t>Scheldt fighting, including more than 6,300 Canadians. However, by 8 November the estuary and its large islands had been secured. The river was then cleared of mines, and on 28 November the first convoy of Allied cargo ships entered the port of Antwerp.</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50</a:t>
            </a:fld>
            <a:endParaRPr lang="en-CA"/>
          </a:p>
        </p:txBody>
      </p:sp>
    </p:spTree>
    <p:extLst>
      <p:ext uri="{BB962C8B-B14F-4D97-AF65-F5344CB8AC3E}">
        <p14:creationId xmlns:p14="http://schemas.microsoft.com/office/powerpoint/2010/main" val="1178362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Canadians are fondly remembered by the Dutch as both liberators and saviors who rescued millions from sickness and starvation in 1945. The joyous "Canadian summer" that followed forged deep and long-lasting bonds of friendship between the two countries.</a:t>
            </a:r>
          </a:p>
          <a:p>
            <a:pPr fontAlgn="base"/>
            <a:r>
              <a:rPr lang="en-US" sz="1200" b="0" i="0" kern="1200" dirty="0" smtClean="0">
                <a:solidFill>
                  <a:schemeClr val="tx1"/>
                </a:solidFill>
                <a:effectLst/>
                <a:latin typeface="+mn-lt"/>
                <a:ea typeface="+mn-ea"/>
                <a:cs typeface="+mn-cs"/>
              </a:rPr>
              <a:t>Every year since the war, the Netherlands has sent thousands of tulips to </a:t>
            </a:r>
            <a:r>
              <a:rPr lang="en-US" sz="1200" b="0" i="0" u="none" strike="noStrike" kern="1200" dirty="0" smtClean="0">
                <a:solidFill>
                  <a:schemeClr val="tx1"/>
                </a:solidFill>
                <a:effectLst/>
                <a:latin typeface="+mn-lt"/>
                <a:ea typeface="+mn-ea"/>
                <a:cs typeface="+mn-cs"/>
                <a:hlinkClick r:id="rId3"/>
              </a:rPr>
              <a:t>Ottawa</a:t>
            </a:r>
            <a:r>
              <a:rPr lang="en-US" sz="1200" b="0" i="0" kern="1200" dirty="0" smtClean="0">
                <a:solidFill>
                  <a:schemeClr val="tx1"/>
                </a:solidFill>
                <a:effectLst/>
                <a:latin typeface="+mn-lt"/>
                <a:ea typeface="+mn-ea"/>
                <a:cs typeface="+mn-cs"/>
              </a:rPr>
              <a:t>, in appreciation for Canada's sacrifice and for providing safe </a:t>
            </a:r>
            <a:r>
              <a:rPr lang="en-US" sz="1200" b="0" i="0" kern="1200" dirty="0" err="1" smtClean="0">
                <a:solidFill>
                  <a:schemeClr val="tx1"/>
                </a:solidFill>
                <a:effectLst/>
                <a:latin typeface="+mn-lt"/>
                <a:ea typeface="+mn-ea"/>
                <a:cs typeface="+mn-cs"/>
              </a:rPr>
              <a:t>harbour</a:t>
            </a:r>
            <a:r>
              <a:rPr lang="en-US" sz="1200" b="0" i="0" kern="1200" dirty="0" smtClean="0">
                <a:solidFill>
                  <a:schemeClr val="tx1"/>
                </a:solidFill>
                <a:effectLst/>
                <a:latin typeface="+mn-lt"/>
                <a:ea typeface="+mn-ea"/>
                <a:cs typeface="+mn-cs"/>
              </a:rPr>
              <a:t> to the Dutch royal family, which lived in exile in Canada during the war.</a:t>
            </a:r>
          </a:p>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51</a:t>
            </a:fld>
            <a:endParaRPr lang="en-CA"/>
          </a:p>
        </p:txBody>
      </p:sp>
    </p:spTree>
    <p:extLst>
      <p:ext uri="{BB962C8B-B14F-4D97-AF65-F5344CB8AC3E}">
        <p14:creationId xmlns:p14="http://schemas.microsoft.com/office/powerpoint/2010/main" val="3869376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52</a:t>
            </a:fld>
            <a:endParaRPr lang="en-CA"/>
          </a:p>
        </p:txBody>
      </p:sp>
    </p:spTree>
    <p:extLst>
      <p:ext uri="{BB962C8B-B14F-4D97-AF65-F5344CB8AC3E}">
        <p14:creationId xmlns:p14="http://schemas.microsoft.com/office/powerpoint/2010/main" val="4125720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53</a:t>
            </a:fld>
            <a:endParaRPr lang="en-CA"/>
          </a:p>
        </p:txBody>
      </p:sp>
    </p:spTree>
    <p:extLst>
      <p:ext uri="{BB962C8B-B14F-4D97-AF65-F5344CB8AC3E}">
        <p14:creationId xmlns:p14="http://schemas.microsoft.com/office/powerpoint/2010/main" val="2361572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late July, Japan’s militarist government rejected the Allied demand for surrender put forth in the Potsdam Declaration, which threatened the Japanese with “prompt and utter destruction” if they refused.</a:t>
            </a:r>
          </a:p>
          <a:p>
            <a:r>
              <a:rPr lang="en-US" sz="1200" b="0" i="0" kern="1200" dirty="0" smtClean="0">
                <a:solidFill>
                  <a:schemeClr val="tx1"/>
                </a:solidFill>
                <a:effectLst/>
                <a:latin typeface="+mn-lt"/>
                <a:ea typeface="+mn-ea"/>
                <a:cs typeface="+mn-cs"/>
              </a:rPr>
              <a:t>Emperor Hirohito, by request of two War Council members eager to end the war, met with the Council and declared that “continuing the war can only result in the annihilation of the Japanese people…” The Emperor of Japan gave his permission for unconditional surrender.</a:t>
            </a:r>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54</a:t>
            </a:fld>
            <a:endParaRPr lang="en-CA"/>
          </a:p>
        </p:txBody>
      </p:sp>
    </p:spTree>
    <p:extLst>
      <p:ext uri="{BB962C8B-B14F-4D97-AF65-F5344CB8AC3E}">
        <p14:creationId xmlns:p14="http://schemas.microsoft.com/office/powerpoint/2010/main" val="2259072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55</a:t>
            </a:fld>
            <a:endParaRPr lang="en-CA"/>
          </a:p>
        </p:txBody>
      </p:sp>
    </p:spTree>
    <p:extLst>
      <p:ext uri="{BB962C8B-B14F-4D97-AF65-F5344CB8AC3E}">
        <p14:creationId xmlns:p14="http://schemas.microsoft.com/office/powerpoint/2010/main" val="3576588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learn more about this terrible historical event in future History classes. If you are interested in more information there are tremendous amount of literate and media available about this topic.</a:t>
            </a:r>
            <a:endParaRPr lang="en-CA" dirty="0" smtClean="0"/>
          </a:p>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56</a:t>
            </a:fld>
            <a:endParaRPr lang="en-CA"/>
          </a:p>
        </p:txBody>
      </p:sp>
    </p:spTree>
    <p:extLst>
      <p:ext uri="{BB962C8B-B14F-4D97-AF65-F5344CB8AC3E}">
        <p14:creationId xmlns:p14="http://schemas.microsoft.com/office/powerpoint/2010/main" val="1884388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57</a:t>
            </a:fld>
            <a:endParaRPr lang="en-CA"/>
          </a:p>
        </p:txBody>
      </p:sp>
    </p:spTree>
    <p:extLst>
      <p:ext uri="{BB962C8B-B14F-4D97-AF65-F5344CB8AC3E}">
        <p14:creationId xmlns:p14="http://schemas.microsoft.com/office/powerpoint/2010/main" val="243197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6</a:t>
            </a:fld>
            <a:endParaRPr lang="en-CA"/>
          </a:p>
        </p:txBody>
      </p:sp>
    </p:spTree>
    <p:extLst>
      <p:ext uri="{BB962C8B-B14F-4D97-AF65-F5344CB8AC3E}">
        <p14:creationId xmlns:p14="http://schemas.microsoft.com/office/powerpoint/2010/main" val="173552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02CC6D-B38F-40AF-9E6E-CDCC854EDEBC}" type="slidenum">
              <a:rPr lang="en-CA" smtClean="0"/>
              <a:t>7</a:t>
            </a:fld>
            <a:endParaRPr lang="en-CA"/>
          </a:p>
        </p:txBody>
      </p:sp>
    </p:spTree>
    <p:extLst>
      <p:ext uri="{BB962C8B-B14F-4D97-AF65-F5344CB8AC3E}">
        <p14:creationId xmlns:p14="http://schemas.microsoft.com/office/powerpoint/2010/main" val="30241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8</a:t>
            </a:fld>
            <a:endParaRPr lang="en-CA"/>
          </a:p>
        </p:txBody>
      </p:sp>
    </p:spTree>
    <p:extLst>
      <p:ext uri="{BB962C8B-B14F-4D97-AF65-F5344CB8AC3E}">
        <p14:creationId xmlns:p14="http://schemas.microsoft.com/office/powerpoint/2010/main" val="131309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A02CC6D-B38F-40AF-9E6E-CDCC854EDEBC}" type="slidenum">
              <a:rPr lang="en-CA" smtClean="0"/>
              <a:t>9</a:t>
            </a:fld>
            <a:endParaRPr lang="en-CA"/>
          </a:p>
        </p:txBody>
      </p:sp>
    </p:spTree>
    <p:extLst>
      <p:ext uri="{BB962C8B-B14F-4D97-AF65-F5344CB8AC3E}">
        <p14:creationId xmlns:p14="http://schemas.microsoft.com/office/powerpoint/2010/main" val="1339402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218672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D8DFF-06B8-44EA-84D9-C04292A6ED78}" type="datetimeFigureOut">
              <a:rPr lang="en-CA" smtClean="0"/>
              <a:t>29/05/2017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218272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260374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259918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155250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ED8DFF-06B8-44EA-84D9-C04292A6ED78}" type="datetimeFigureOut">
              <a:rPr lang="en-CA" smtClean="0"/>
              <a:t>29/05/2017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413583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ED8DFF-06B8-44EA-84D9-C04292A6ED78}" type="datetimeFigureOut">
              <a:rPr lang="en-CA" smtClean="0"/>
              <a:t>29/05/2017</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45194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174636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70826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17390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8DFF-06B8-44EA-84D9-C04292A6ED78}" type="datetimeFigureOut">
              <a:rPr lang="en-CA" smtClean="0"/>
              <a:t>29/05/2017</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8943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ED8DFF-06B8-44EA-84D9-C04292A6ED78}" type="datetimeFigureOut">
              <a:rPr lang="en-CA" smtClean="0"/>
              <a:t>29/05/2017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106289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ED8DFF-06B8-44EA-84D9-C04292A6ED78}" type="datetimeFigureOut">
              <a:rPr lang="en-CA" smtClean="0"/>
              <a:t>29/05/2017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13204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ED8DFF-06B8-44EA-84D9-C04292A6ED78}" type="datetimeFigureOut">
              <a:rPr lang="en-CA" smtClean="0"/>
              <a:t>29/05/2017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303329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D8DFF-06B8-44EA-84D9-C04292A6ED78}" type="datetimeFigureOut">
              <a:rPr lang="en-CA" smtClean="0"/>
              <a:t>29/05/2017</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95711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D8DFF-06B8-44EA-84D9-C04292A6ED78}" type="datetimeFigureOut">
              <a:rPr lang="en-CA" smtClean="0"/>
              <a:t>29/05/2017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373312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D8DFF-06B8-44EA-84D9-C04292A6ED78}" type="datetimeFigureOut">
              <a:rPr lang="en-CA" smtClean="0"/>
              <a:t>29/05/2017</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24E390-806E-48CF-9525-B06417D4B3DA}" type="slidenum">
              <a:rPr lang="en-CA" smtClean="0"/>
              <a:t>‹#›</a:t>
            </a:fld>
            <a:endParaRPr lang="en-CA"/>
          </a:p>
        </p:txBody>
      </p:sp>
    </p:spTree>
    <p:extLst>
      <p:ext uri="{BB962C8B-B14F-4D97-AF65-F5344CB8AC3E}">
        <p14:creationId xmlns:p14="http://schemas.microsoft.com/office/powerpoint/2010/main" val="388182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BED8DFF-06B8-44EA-84D9-C04292A6ED78}" type="datetimeFigureOut">
              <a:rPr lang="en-CA" smtClean="0"/>
              <a:t>29/05/2017</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F24E390-806E-48CF-9525-B06417D4B3DA}" type="slidenum">
              <a:rPr lang="en-CA" smtClean="0"/>
              <a:t>‹#›</a:t>
            </a:fld>
            <a:endParaRPr lang="en-CA"/>
          </a:p>
        </p:txBody>
      </p:sp>
    </p:spTree>
    <p:extLst>
      <p:ext uri="{BB962C8B-B14F-4D97-AF65-F5344CB8AC3E}">
        <p14:creationId xmlns:p14="http://schemas.microsoft.com/office/powerpoint/2010/main" val="5027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3VqQAf74f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MSKK_n8VWe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hecanadianencyclopedia.ca/en/article/first-canadian-arm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pic>
        <p:nvPicPr>
          <p:cNvPr id="3074" name="Picture 2" descr="Image result for canada at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2" y="1506806"/>
            <a:ext cx="81534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66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Writing Activity</a:t>
            </a:r>
            <a:endParaRPr lang="en-CA" dirty="0"/>
          </a:p>
        </p:txBody>
      </p:sp>
      <p:sp>
        <p:nvSpPr>
          <p:cNvPr id="3" name="Content Placeholder 2"/>
          <p:cNvSpPr>
            <a:spLocks noGrp="1"/>
          </p:cNvSpPr>
          <p:nvPr>
            <p:ph idx="1"/>
          </p:nvPr>
        </p:nvSpPr>
        <p:spPr/>
        <p:txBody>
          <a:bodyPr>
            <a:normAutofit/>
          </a:bodyPr>
          <a:lstStyle/>
          <a:p>
            <a:r>
              <a:rPr lang="en-US" sz="2400" dirty="0" smtClean="0"/>
              <a:t>What made the Treaty of Versailles such a common reason that historians give as a cause for the outbreak of WW2? (cause &amp; consequences)</a:t>
            </a:r>
          </a:p>
          <a:p>
            <a:endParaRPr lang="en-US" sz="2400" dirty="0"/>
          </a:p>
          <a:p>
            <a:r>
              <a:rPr lang="en-US" sz="2400" dirty="0" smtClean="0"/>
              <a:t>In 1914, when war was declared, there was widespread celebration. There was no celebration in 1939. Why not?</a:t>
            </a:r>
          </a:p>
        </p:txBody>
      </p:sp>
    </p:spTree>
    <p:extLst>
      <p:ext uri="{BB962C8B-B14F-4D97-AF65-F5344CB8AC3E}">
        <p14:creationId xmlns:p14="http://schemas.microsoft.com/office/powerpoint/2010/main" val="117196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Activity – Assessment</a:t>
            </a:r>
            <a:r>
              <a:rPr lang="en-US" sz="2800" dirty="0" smtClean="0"/>
              <a:t> (using visuals to relay understanding)</a:t>
            </a:r>
            <a:endParaRPr lang="en-CA" sz="2800" dirty="0"/>
          </a:p>
        </p:txBody>
      </p:sp>
      <p:sp>
        <p:nvSpPr>
          <p:cNvPr id="3" name="Content Placeholder 2"/>
          <p:cNvSpPr>
            <a:spLocks noGrp="1"/>
          </p:cNvSpPr>
          <p:nvPr>
            <p:ph idx="1"/>
          </p:nvPr>
        </p:nvSpPr>
        <p:spPr>
          <a:xfrm>
            <a:off x="790414" y="2402237"/>
            <a:ext cx="10476854" cy="3874577"/>
          </a:xfrm>
        </p:spPr>
        <p:txBody>
          <a:bodyPr>
            <a:normAutofit fontScale="92500"/>
          </a:bodyPr>
          <a:lstStyle/>
          <a:p>
            <a:r>
              <a:rPr lang="en-US" sz="2400" dirty="0" smtClean="0"/>
              <a:t>Propaganda played a large role in recruiting volunteers to join Canada’s overseas army, navy and air force. Posters were a key tool for recruiters.</a:t>
            </a:r>
          </a:p>
          <a:p>
            <a:pPr marL="0" indent="0">
              <a:buNone/>
            </a:pPr>
            <a:r>
              <a:rPr lang="en-US" sz="2400" dirty="0" smtClean="0"/>
              <a:t>Part 1</a:t>
            </a:r>
          </a:p>
          <a:p>
            <a:r>
              <a:rPr lang="en-US" sz="2400" dirty="0" smtClean="0"/>
              <a:t>Analyze the posters on page 107 and answer the questions found on the same page.</a:t>
            </a:r>
          </a:p>
          <a:p>
            <a:pPr marL="0" indent="0">
              <a:buNone/>
            </a:pPr>
            <a:r>
              <a:rPr lang="en-US" sz="2400" dirty="0" smtClean="0"/>
              <a:t>Part 2</a:t>
            </a:r>
          </a:p>
          <a:p>
            <a:r>
              <a:rPr lang="en-US" sz="2400" dirty="0" smtClean="0"/>
              <a:t>Create your own poster for the WW2 </a:t>
            </a:r>
            <a:r>
              <a:rPr lang="en-US" sz="2400" dirty="0" err="1" smtClean="0"/>
              <a:t>homefront</a:t>
            </a:r>
            <a:r>
              <a:rPr lang="en-US" sz="2400" dirty="0" smtClean="0"/>
              <a:t>. Use </a:t>
            </a:r>
            <a:r>
              <a:rPr lang="en-US" sz="2400" dirty="0" err="1" smtClean="0"/>
              <a:t>colour</a:t>
            </a:r>
            <a:r>
              <a:rPr lang="en-US" sz="2400" dirty="0" smtClean="0"/>
              <a:t> to make your poster appealing to your target audience. These posters will be displayed.</a:t>
            </a:r>
            <a:endParaRPr lang="en-CA" sz="2400" dirty="0"/>
          </a:p>
        </p:txBody>
      </p:sp>
    </p:spTree>
    <p:extLst>
      <p:ext uri="{BB962C8B-B14F-4D97-AF65-F5344CB8AC3E}">
        <p14:creationId xmlns:p14="http://schemas.microsoft.com/office/powerpoint/2010/main" val="145384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CA" dirty="0"/>
          </a:p>
        </p:txBody>
      </p:sp>
      <p:sp>
        <p:nvSpPr>
          <p:cNvPr id="3" name="Content Placeholder 2"/>
          <p:cNvSpPr>
            <a:spLocks noGrp="1"/>
          </p:cNvSpPr>
          <p:nvPr>
            <p:ph idx="1"/>
          </p:nvPr>
        </p:nvSpPr>
        <p:spPr>
          <a:xfrm>
            <a:off x="473030" y="2557005"/>
            <a:ext cx="8097534" cy="3797300"/>
          </a:xfrm>
        </p:spPr>
        <p:txBody>
          <a:bodyPr>
            <a:normAutofit/>
          </a:bodyPr>
          <a:lstStyle/>
          <a:p>
            <a:r>
              <a:rPr lang="en-US" sz="2400" dirty="0" smtClean="0"/>
              <a:t>In 1914 when Britain declared war in the First World War Canada was </a:t>
            </a:r>
            <a:r>
              <a:rPr lang="en-US" sz="2400" u="sng" dirty="0" smtClean="0"/>
              <a:t>automatically</a:t>
            </a:r>
            <a:r>
              <a:rPr lang="en-US" sz="2400" dirty="0" smtClean="0"/>
              <a:t> included as it was still a part of the British Empire. During the 1920s and 30s this relationship changed as </a:t>
            </a:r>
            <a:r>
              <a:rPr lang="en-US" sz="2400" dirty="0" smtClean="0">
                <a:solidFill>
                  <a:srgbClr val="FF0000"/>
                </a:solidFill>
              </a:rPr>
              <a:t>The Statute of Westminster </a:t>
            </a:r>
            <a:r>
              <a:rPr lang="en-US" sz="2400" dirty="0" smtClean="0"/>
              <a:t>(1931) made Canada independent of British foreign policy.</a:t>
            </a:r>
          </a:p>
          <a:p>
            <a:r>
              <a:rPr lang="en-US" sz="2400" dirty="0" smtClean="0"/>
              <a:t>During the start of WW2 Canada had the choice to go to war or not.</a:t>
            </a:r>
            <a:endParaRPr lang="en-CA" sz="2400" dirty="0"/>
          </a:p>
        </p:txBody>
      </p:sp>
      <p:pic>
        <p:nvPicPr>
          <p:cNvPr id="1026" name="Picture 2" descr="https://tce-live2.s3.amazonaws.com/media/media/fb8b6e92-b549-4842-8b58-76626f1e90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540" y="2356388"/>
            <a:ext cx="3208576" cy="411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CA" dirty="0"/>
          </a:p>
        </p:txBody>
      </p:sp>
      <p:sp>
        <p:nvSpPr>
          <p:cNvPr id="3" name="Content Placeholder 2"/>
          <p:cNvSpPr>
            <a:spLocks noGrp="1"/>
          </p:cNvSpPr>
          <p:nvPr>
            <p:ph idx="1"/>
          </p:nvPr>
        </p:nvSpPr>
        <p:spPr>
          <a:xfrm>
            <a:off x="418454" y="2309247"/>
            <a:ext cx="7051729" cy="3710553"/>
          </a:xfrm>
        </p:spPr>
        <p:txBody>
          <a:bodyPr>
            <a:noAutofit/>
          </a:bodyPr>
          <a:lstStyle/>
          <a:p>
            <a:r>
              <a:rPr lang="en-US" sz="2400" dirty="0" smtClean="0"/>
              <a:t>During the First World War Canada was faced with a possible crisis that many struggled with: </a:t>
            </a:r>
            <a:r>
              <a:rPr lang="en-US" sz="2400" dirty="0" smtClean="0">
                <a:solidFill>
                  <a:srgbClr val="FF0000"/>
                </a:solidFill>
              </a:rPr>
              <a:t>Conscription</a:t>
            </a:r>
            <a:r>
              <a:rPr lang="en-US" sz="2400" dirty="0" smtClean="0"/>
              <a:t>.</a:t>
            </a:r>
          </a:p>
          <a:p>
            <a:r>
              <a:rPr lang="en-US" sz="2400" b="1" dirty="0"/>
              <a:t>Conscription</a:t>
            </a:r>
            <a:r>
              <a:rPr lang="en-US" sz="2400" dirty="0"/>
              <a:t>, or drafting, is the compulsory enlistment of people in a national service, most often a military service</a:t>
            </a:r>
            <a:r>
              <a:rPr lang="en-US" sz="2400" dirty="0" smtClean="0"/>
              <a:t>.</a:t>
            </a:r>
          </a:p>
          <a:p>
            <a:r>
              <a:rPr lang="en-US" sz="2400" dirty="0" smtClean="0"/>
              <a:t>While conscription never became a reality PM Mackenzie King compromised and offered a volunteer army in WW1. </a:t>
            </a:r>
            <a:endParaRPr lang="en-CA" sz="2400" dirty="0"/>
          </a:p>
        </p:txBody>
      </p:sp>
      <p:pic>
        <p:nvPicPr>
          <p:cNvPr id="2050" name="Picture 2" descr="Image result for co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183" y="1680632"/>
            <a:ext cx="4142030" cy="44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83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33954" y="2309032"/>
            <a:ext cx="11391254" cy="3416300"/>
          </a:xfrm>
        </p:spPr>
        <p:txBody>
          <a:bodyPr>
            <a:normAutofit/>
          </a:bodyPr>
          <a:lstStyle/>
          <a:p>
            <a:r>
              <a:rPr lang="en-US" sz="2400" dirty="0" smtClean="0"/>
              <a:t>After two days of debate in Parliament, Canada formally declared war on Germany on Sept.10, 1939.</a:t>
            </a:r>
            <a:endParaRPr lang="en-CA" sz="2400" dirty="0"/>
          </a:p>
        </p:txBody>
      </p:sp>
      <p:pic>
        <p:nvPicPr>
          <p:cNvPr id="3074" name="Picture 2" descr="Image result for canada declares war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450" y="2859632"/>
            <a:ext cx="6074744" cy="36574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House of Commons on September 7, 1939, the first day of the special session in which Canada's Parliament decided to declare war on Germany - AN20000034-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890" y="3754786"/>
            <a:ext cx="347662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9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 Phases of WW2</a:t>
            </a:r>
            <a:endParaRPr lang="en-CA" dirty="0"/>
          </a:p>
        </p:txBody>
      </p:sp>
      <p:sp>
        <p:nvSpPr>
          <p:cNvPr id="5" name="Text Placeholder 4"/>
          <p:cNvSpPr>
            <a:spLocks noGrp="1"/>
          </p:cNvSpPr>
          <p:nvPr>
            <p:ph type="body" idx="1"/>
          </p:nvPr>
        </p:nvSpPr>
        <p:spPr>
          <a:xfrm>
            <a:off x="6678990" y="2677645"/>
            <a:ext cx="3757545" cy="2283824"/>
          </a:xfrm>
        </p:spPr>
        <p:txBody>
          <a:bodyPr/>
          <a:lstStyle/>
          <a:p>
            <a:r>
              <a:rPr lang="en-US" dirty="0" smtClean="0"/>
              <a:t>Phase 1: Sept ’39 – June ‘40</a:t>
            </a:r>
            <a:endParaRPr lang="en-CA" dirty="0"/>
          </a:p>
        </p:txBody>
      </p:sp>
    </p:spTree>
    <p:extLst>
      <p:ext uri="{BB962C8B-B14F-4D97-AF65-F5344CB8AC3E}">
        <p14:creationId xmlns:p14="http://schemas.microsoft.com/office/powerpoint/2010/main" val="1602061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5" name="Content Placeholder 4"/>
          <p:cNvSpPr>
            <a:spLocks noGrp="1"/>
          </p:cNvSpPr>
          <p:nvPr>
            <p:ph idx="1"/>
          </p:nvPr>
        </p:nvSpPr>
        <p:spPr>
          <a:xfrm>
            <a:off x="5191933" y="2557004"/>
            <a:ext cx="6555488" cy="3859293"/>
          </a:xfrm>
        </p:spPr>
        <p:txBody>
          <a:bodyPr>
            <a:normAutofit/>
          </a:bodyPr>
          <a:lstStyle/>
          <a:p>
            <a:r>
              <a:rPr lang="en-US" sz="2400" dirty="0" smtClean="0"/>
              <a:t>As Germany entered Poland from the west the Soviet Union decided to invade from </a:t>
            </a:r>
            <a:r>
              <a:rPr lang="en-US" sz="2400" smtClean="0"/>
              <a:t>the east </a:t>
            </a:r>
            <a:r>
              <a:rPr lang="en-US" sz="2400" dirty="0" smtClean="0"/>
              <a:t>as they now understood that the Polish government had ceased to exist. </a:t>
            </a:r>
          </a:p>
          <a:p>
            <a:r>
              <a:rPr lang="en-US" sz="2400" dirty="0" smtClean="0"/>
              <a:t>The Germans and Soviets had a non-aggression pact and had agreed to divide Poland between them.</a:t>
            </a:r>
          </a:p>
        </p:txBody>
      </p:sp>
      <p:pic>
        <p:nvPicPr>
          <p:cNvPr id="4098" name="Picture 2" descr="Image result for soviet union invaded po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21" y="2297306"/>
            <a:ext cx="4059964" cy="456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8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Context</a:t>
            </a:r>
            <a:endParaRPr lang="en-CA" dirty="0"/>
          </a:p>
        </p:txBody>
      </p:sp>
      <p:sp>
        <p:nvSpPr>
          <p:cNvPr id="3" name="Content Placeholder 2"/>
          <p:cNvSpPr>
            <a:spLocks noGrp="1"/>
          </p:cNvSpPr>
          <p:nvPr>
            <p:ph idx="1"/>
          </p:nvPr>
        </p:nvSpPr>
        <p:spPr>
          <a:xfrm>
            <a:off x="364541" y="2309031"/>
            <a:ext cx="7353615" cy="4262249"/>
          </a:xfrm>
        </p:spPr>
        <p:txBody>
          <a:bodyPr>
            <a:normAutofit/>
          </a:bodyPr>
          <a:lstStyle/>
          <a:p>
            <a:r>
              <a:rPr lang="en-US" sz="2400" dirty="0" smtClean="0"/>
              <a:t>Since 1937 China and Japan had been involved in the </a:t>
            </a:r>
            <a:r>
              <a:rPr lang="en-CA" sz="2400" b="1" dirty="0"/>
              <a:t>Second Sino-Japanese </a:t>
            </a:r>
            <a:r>
              <a:rPr lang="en-CA" sz="2400" b="1" dirty="0" smtClean="0"/>
              <a:t>War.</a:t>
            </a:r>
          </a:p>
          <a:p>
            <a:r>
              <a:rPr lang="en-US" sz="2400" b="1" dirty="0" smtClean="0"/>
              <a:t>Poland </a:t>
            </a:r>
            <a:r>
              <a:rPr lang="en-US" sz="2400" dirty="0" smtClean="0"/>
              <a:t>was invaded by Germany and the Soviet Union.</a:t>
            </a:r>
          </a:p>
          <a:p>
            <a:r>
              <a:rPr lang="en-US" sz="2400" dirty="0" smtClean="0"/>
              <a:t>Britain and France had mobilized their troops in fear of a German attack.</a:t>
            </a:r>
          </a:p>
          <a:p>
            <a:r>
              <a:rPr lang="en-US" sz="2400" dirty="0" smtClean="0"/>
              <a:t>France was relying on the </a:t>
            </a:r>
            <a:r>
              <a:rPr lang="en-US" sz="2400" dirty="0" smtClean="0">
                <a:solidFill>
                  <a:srgbClr val="FF0000"/>
                </a:solidFill>
              </a:rPr>
              <a:t>Maginot Line </a:t>
            </a:r>
            <a:r>
              <a:rPr lang="en-US" sz="2400" dirty="0" smtClean="0"/>
              <a:t>of fortifications built after WW1 to defend against another German invasion…it failed.</a:t>
            </a:r>
            <a:endParaRPr lang="en-CA" sz="2400" dirty="0"/>
          </a:p>
        </p:txBody>
      </p:sp>
      <p:pic>
        <p:nvPicPr>
          <p:cNvPr id="5124" name="Picture 4" descr="Image result for maginot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017" y="2564619"/>
            <a:ext cx="40767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06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0" y="302496"/>
            <a:ext cx="10314714" cy="668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a:t>
            </a:r>
            <a:endParaRPr lang="en-CA" dirty="0"/>
          </a:p>
        </p:txBody>
      </p:sp>
      <p:sp>
        <p:nvSpPr>
          <p:cNvPr id="3" name="Content Placeholder 2"/>
          <p:cNvSpPr>
            <a:spLocks noGrp="1"/>
          </p:cNvSpPr>
          <p:nvPr>
            <p:ph idx="1"/>
          </p:nvPr>
        </p:nvSpPr>
        <p:spPr>
          <a:xfrm>
            <a:off x="289541" y="2456542"/>
            <a:ext cx="6029616" cy="4123871"/>
          </a:xfrm>
        </p:spPr>
        <p:txBody>
          <a:bodyPr>
            <a:noAutofit/>
          </a:bodyPr>
          <a:lstStyle/>
          <a:p>
            <a:r>
              <a:rPr lang="en-US" sz="2400" dirty="0"/>
              <a:t>A German term for “lightning war,” blitzkrieg is a military tactic designed to create disorganization among enemy forces through the use of mobile forces and locally concentrated firepower</a:t>
            </a:r>
            <a:r>
              <a:rPr lang="en-US" sz="2400" dirty="0" smtClean="0"/>
              <a:t>.</a:t>
            </a:r>
          </a:p>
          <a:p>
            <a:r>
              <a:rPr lang="en-US" sz="2400" dirty="0"/>
              <a:t>German forces tried out the blitzkrieg in Poland in 1939 before successfully employing the tactic with invasions of Belgium, the Netherlands and France in 1940. </a:t>
            </a:r>
            <a:endParaRPr lang="en-CA" sz="2400" dirty="0"/>
          </a:p>
        </p:txBody>
      </p:sp>
      <p:pic>
        <p:nvPicPr>
          <p:cNvPr id="7170" name="Picture 2" descr="Image result for blitzkrieg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75" y="2456542"/>
            <a:ext cx="485775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5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64541" y="2247039"/>
            <a:ext cx="11073208" cy="3416300"/>
          </a:xfrm>
        </p:spPr>
        <p:txBody>
          <a:bodyPr>
            <a:normAutofit/>
          </a:bodyPr>
          <a:lstStyle/>
          <a:p>
            <a:r>
              <a:rPr lang="en-US" sz="2400" dirty="0" smtClean="0"/>
              <a:t>Historians generally agree that the Second World War was a major event that helped shape Canada’s identity as a nation as they made a significant contribution to the war effort.</a:t>
            </a:r>
          </a:p>
          <a:p>
            <a:r>
              <a:rPr lang="en-US" sz="2400" dirty="0" smtClean="0"/>
              <a:t>Nearly 1 in 10 Canadians served in the armed forces and millions were involved in the war effort at the home front.</a:t>
            </a:r>
          </a:p>
          <a:p>
            <a:endParaRPr lang="en-US" sz="2000" dirty="0"/>
          </a:p>
          <a:p>
            <a:endParaRPr lang="en-CA" sz="2000" dirty="0"/>
          </a:p>
        </p:txBody>
      </p:sp>
      <p:pic>
        <p:nvPicPr>
          <p:cNvPr id="1026" name="Picture 2" descr="Image result for juno beach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374" y="4341155"/>
            <a:ext cx="4643626" cy="2516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4954" y="5997844"/>
            <a:ext cx="4620176" cy="369332"/>
          </a:xfrm>
          <a:prstGeom prst="rect">
            <a:avLst/>
          </a:prstGeom>
          <a:noFill/>
        </p:spPr>
        <p:txBody>
          <a:bodyPr wrap="none" rtlCol="0">
            <a:spAutoFit/>
          </a:bodyPr>
          <a:lstStyle/>
          <a:p>
            <a:r>
              <a:rPr lang="en-US" dirty="0" smtClean="0"/>
              <a:t>The Juno Beach Centre opened in 2003</a:t>
            </a:r>
            <a:endParaRPr lang="en-CA" dirty="0"/>
          </a:p>
        </p:txBody>
      </p:sp>
    </p:spTree>
    <p:extLst>
      <p:ext uri="{BB962C8B-B14F-4D97-AF65-F5344CB8AC3E}">
        <p14:creationId xmlns:p14="http://schemas.microsoft.com/office/powerpoint/2010/main" val="176556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Dynamo</a:t>
            </a:r>
            <a:endParaRPr lang="en-CA" dirty="0"/>
          </a:p>
        </p:txBody>
      </p:sp>
      <p:sp>
        <p:nvSpPr>
          <p:cNvPr id="3" name="Content Placeholder 2"/>
          <p:cNvSpPr>
            <a:spLocks noGrp="1"/>
          </p:cNvSpPr>
          <p:nvPr>
            <p:ph idx="1"/>
          </p:nvPr>
        </p:nvSpPr>
        <p:spPr>
          <a:xfrm>
            <a:off x="555170" y="2247900"/>
            <a:ext cx="10662559" cy="711200"/>
          </a:xfrm>
        </p:spPr>
        <p:txBody>
          <a:bodyPr>
            <a:noAutofit/>
          </a:bodyPr>
          <a:lstStyle/>
          <a:p>
            <a:r>
              <a:rPr lang="en-US" sz="2400" dirty="0" smtClean="0"/>
              <a:t>As German troops poured into Holland, Belgium, and France many survivors were evacuated from the beaches of Dunkirk.</a:t>
            </a:r>
            <a:endParaRPr lang="en-CA" sz="2400" dirty="0"/>
          </a:p>
        </p:txBody>
      </p:sp>
      <p:pic>
        <p:nvPicPr>
          <p:cNvPr id="1434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217" y="3230336"/>
            <a:ext cx="4524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2" y="3153598"/>
            <a:ext cx="4955722" cy="370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49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Contribution</a:t>
            </a:r>
            <a:endParaRPr lang="en-CA" dirty="0"/>
          </a:p>
        </p:txBody>
      </p:sp>
      <p:sp>
        <p:nvSpPr>
          <p:cNvPr id="3" name="Content Placeholder 2"/>
          <p:cNvSpPr>
            <a:spLocks noGrp="1"/>
          </p:cNvSpPr>
          <p:nvPr>
            <p:ph idx="1"/>
          </p:nvPr>
        </p:nvSpPr>
        <p:spPr>
          <a:xfrm>
            <a:off x="403839" y="2266723"/>
            <a:ext cx="11508308" cy="3416300"/>
          </a:xfrm>
        </p:spPr>
        <p:txBody>
          <a:bodyPr>
            <a:normAutofit/>
          </a:bodyPr>
          <a:lstStyle/>
          <a:p>
            <a:r>
              <a:rPr lang="en-US" sz="2400" dirty="0" smtClean="0"/>
              <a:t>As PM Mackenzie King had promised, Canada’s small volunteer army was dispatched to Britain in December 1939. Remember that Canada’s army was significantly reduced following the events of WW1.</a:t>
            </a:r>
          </a:p>
          <a:p>
            <a:r>
              <a:rPr lang="en-US" sz="2400" dirty="0" smtClean="0"/>
              <a:t>Canada’s merchant marine ships (39 total) were being used to transport troops and war goods to Europe. The first ship was sent out in ‘39 and was sunk by German U-boats almost immediately. </a:t>
            </a:r>
            <a:endParaRPr lang="en-CA" sz="2400" dirty="0"/>
          </a:p>
        </p:txBody>
      </p:sp>
      <p:pic>
        <p:nvPicPr>
          <p:cNvPr id="8194" name="Picture 2" descr="Image result for german u boats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762" y="4425044"/>
            <a:ext cx="4110385" cy="217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9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719875" cy="706964"/>
          </a:xfrm>
        </p:spPr>
        <p:txBody>
          <a:bodyPr/>
          <a:lstStyle/>
          <a:p>
            <a:r>
              <a:rPr lang="en-US" sz="2800" b="1" dirty="0"/>
              <a:t>Merchant ships assemble in Bedford Basin, Halifax, April </a:t>
            </a:r>
            <a:r>
              <a:rPr lang="en-US" sz="2800" b="1" dirty="0" smtClean="0"/>
              <a:t>1942</a:t>
            </a:r>
            <a:endParaRPr lang="en-CA" sz="2800" dirty="0"/>
          </a:p>
        </p:txBody>
      </p:sp>
      <p:sp>
        <p:nvSpPr>
          <p:cNvPr id="3" name="Content Placeholder 2"/>
          <p:cNvSpPr>
            <a:spLocks noGrp="1"/>
          </p:cNvSpPr>
          <p:nvPr>
            <p:ph idx="1"/>
          </p:nvPr>
        </p:nvSpPr>
        <p:spPr/>
        <p:txBody>
          <a:bodyPr/>
          <a:lstStyle/>
          <a:p>
            <a:endParaRPr lang="en-CA" dirty="0"/>
          </a:p>
        </p:txBody>
      </p:sp>
      <p:pic>
        <p:nvPicPr>
          <p:cNvPr id="12290" name="Picture 2" descr="Merchant ships  assemble  in Bedford Basin, Halifax, April 1942. [PHOTO: LIBRARY AND ARCHIVES CANADA—PA1129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646" y="1926392"/>
            <a:ext cx="7290253" cy="477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5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Home in Canada</a:t>
            </a:r>
            <a:endParaRPr lang="en-CA" dirty="0"/>
          </a:p>
        </p:txBody>
      </p:sp>
      <p:sp>
        <p:nvSpPr>
          <p:cNvPr id="3" name="Content Placeholder 2"/>
          <p:cNvSpPr>
            <a:spLocks noGrp="1"/>
          </p:cNvSpPr>
          <p:nvPr>
            <p:ph idx="1"/>
          </p:nvPr>
        </p:nvSpPr>
        <p:spPr>
          <a:xfrm>
            <a:off x="277586" y="2378605"/>
            <a:ext cx="10989128" cy="3416300"/>
          </a:xfrm>
        </p:spPr>
        <p:txBody>
          <a:bodyPr>
            <a:normAutofit/>
          </a:bodyPr>
          <a:lstStyle/>
          <a:p>
            <a:r>
              <a:rPr lang="en-US" sz="2400" dirty="0" smtClean="0"/>
              <a:t>In 1939 the British Commonwealth Air Training Program (BCATP) was put into place as Allied pilots and crews would train for the war. Over the span of the war more than 131,000 aircrew were trained and dozens of airfields </a:t>
            </a:r>
            <a:r>
              <a:rPr lang="en-US" sz="2400" smtClean="0"/>
              <a:t>were built </a:t>
            </a:r>
            <a:r>
              <a:rPr lang="en-US" sz="2400" dirty="0" smtClean="0"/>
              <a:t>across Canada, some remained in use after the end of the war.</a:t>
            </a:r>
            <a:endParaRPr lang="en-CA" sz="2400" dirty="0"/>
          </a:p>
        </p:txBody>
      </p:sp>
      <p:pic>
        <p:nvPicPr>
          <p:cNvPr id="4" name="Picture 3"/>
          <p:cNvPicPr>
            <a:picLocks noChangeAspect="1"/>
          </p:cNvPicPr>
          <p:nvPr/>
        </p:nvPicPr>
        <p:blipFill>
          <a:blip r:embed="rId3"/>
          <a:stretch>
            <a:fillRect/>
          </a:stretch>
        </p:blipFill>
        <p:spPr>
          <a:xfrm>
            <a:off x="5022671" y="4197353"/>
            <a:ext cx="5467350" cy="2295525"/>
          </a:xfrm>
          <a:prstGeom prst="rect">
            <a:avLst/>
          </a:prstGeom>
        </p:spPr>
      </p:pic>
    </p:spTree>
    <p:extLst>
      <p:ext uri="{BB962C8B-B14F-4D97-AF65-F5344CB8AC3E}">
        <p14:creationId xmlns:p14="http://schemas.microsoft.com/office/powerpoint/2010/main" val="356911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ritish commonwealth air training plan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675" y="186304"/>
            <a:ext cx="2599026" cy="338001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anadian ww2 propaganda po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28" y="1183820"/>
            <a:ext cx="3455530" cy="47649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canadian ww2 propaganda pos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426" y="1408225"/>
            <a:ext cx="3000375" cy="39052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angelfire.com/ego/mr.f/images/prop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9031" y="3360851"/>
            <a:ext cx="2223025" cy="335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4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91568" y="2342243"/>
            <a:ext cx="7776775" cy="4189186"/>
          </a:xfrm>
        </p:spPr>
        <p:txBody>
          <a:bodyPr>
            <a:normAutofit/>
          </a:bodyPr>
          <a:lstStyle/>
          <a:p>
            <a:r>
              <a:rPr lang="en-US" sz="2400" dirty="0" smtClean="0"/>
              <a:t>In 1940 Mackenzie King and the Liberal </a:t>
            </a:r>
            <a:r>
              <a:rPr lang="en-US" sz="2400" dirty="0" err="1" smtClean="0"/>
              <a:t>govt</a:t>
            </a:r>
            <a:r>
              <a:rPr lang="en-US" sz="2400" dirty="0" smtClean="0"/>
              <a:t> won the Federal election with a large majority, they focused on maintaining a small volunteer army overseas and have large-scale production at home.</a:t>
            </a:r>
          </a:p>
          <a:p>
            <a:r>
              <a:rPr lang="en-US" sz="2400" dirty="0" smtClean="0"/>
              <a:t>King’s </a:t>
            </a:r>
            <a:r>
              <a:rPr lang="en-US" sz="2400" dirty="0" err="1" smtClean="0"/>
              <a:t>govt</a:t>
            </a:r>
            <a:r>
              <a:rPr lang="en-US" sz="2400" dirty="0" smtClean="0"/>
              <a:t> wanted to avoid large causalities and conscription, however, after the German victories over Holland, Belgium and France left the British alone to face Hitler, Canada had to step up.</a:t>
            </a:r>
            <a:endParaRPr lang="en-CA" sz="2400" dirty="0"/>
          </a:p>
        </p:txBody>
      </p:sp>
      <p:pic>
        <p:nvPicPr>
          <p:cNvPr id="11266" name="Picture 2" descr="Image result for canada declares war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326" y="2305133"/>
            <a:ext cx="3183003" cy="438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4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004956" y="2603500"/>
            <a:ext cx="4653643" cy="3416300"/>
          </a:xfrm>
        </p:spPr>
        <p:txBody>
          <a:bodyPr/>
          <a:lstStyle/>
          <a:p>
            <a:r>
              <a:rPr lang="en-US" dirty="0" smtClean="0"/>
              <a:t>While many English Canadians supported conscription </a:t>
            </a:r>
            <a:r>
              <a:rPr lang="en-US" u="sng" dirty="0" smtClean="0"/>
              <a:t>if necessary </a:t>
            </a:r>
            <a:r>
              <a:rPr lang="en-US" dirty="0" smtClean="0"/>
              <a:t>many French Canadians opposed it fully. Protests appeared in places around Quebec to oppose this </a:t>
            </a:r>
            <a:endParaRPr lang="en-CA" dirty="0"/>
          </a:p>
        </p:txBody>
      </p:sp>
      <p:pic>
        <p:nvPicPr>
          <p:cNvPr id="13314" name="Picture 2" descr="http://data2.archives.ca/ap/a/a107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4" y="1680632"/>
            <a:ext cx="6096000" cy="478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1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Goes “All In”</a:t>
            </a:r>
            <a:endParaRPr lang="en-CA" dirty="0"/>
          </a:p>
        </p:txBody>
      </p:sp>
      <p:sp>
        <p:nvSpPr>
          <p:cNvPr id="3" name="Content Placeholder 2"/>
          <p:cNvSpPr>
            <a:spLocks noGrp="1"/>
          </p:cNvSpPr>
          <p:nvPr>
            <p:ph idx="1"/>
          </p:nvPr>
        </p:nvSpPr>
        <p:spPr>
          <a:xfrm>
            <a:off x="457200" y="2407557"/>
            <a:ext cx="11332028" cy="3416300"/>
          </a:xfrm>
        </p:spPr>
        <p:txBody>
          <a:bodyPr>
            <a:normAutofit/>
          </a:bodyPr>
          <a:lstStyle/>
          <a:p>
            <a:r>
              <a:rPr lang="en-US" sz="2400" dirty="0" smtClean="0"/>
              <a:t>After Germany managed to experience key victories in Europe, Canada and other Commonwealth allies, were forced to make some tough decisions.</a:t>
            </a:r>
          </a:p>
          <a:p>
            <a:r>
              <a:rPr lang="en-US" sz="2400" dirty="0" smtClean="0"/>
              <a:t>Canadian Parliament soon passed the National Resource Mobilization Act (NRMA), which moved Canada from a limited role in the war to a total commitment to the war effort.</a:t>
            </a:r>
            <a:endParaRPr lang="en-CA" sz="2400" dirty="0"/>
          </a:p>
        </p:txBody>
      </p:sp>
    </p:spTree>
    <p:extLst>
      <p:ext uri="{BB962C8B-B14F-4D97-AF65-F5344CB8AC3E}">
        <p14:creationId xmlns:p14="http://schemas.microsoft.com/office/powerpoint/2010/main" val="563607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15717" cy="706964"/>
          </a:xfrm>
        </p:spPr>
        <p:txBody>
          <a:bodyPr/>
          <a:lstStyle/>
          <a:p>
            <a:r>
              <a:rPr lang="en-US" dirty="0" smtClean="0"/>
              <a:t>Questions - Complete in your notebooks</a:t>
            </a:r>
            <a:endParaRPr lang="en-CA" dirty="0"/>
          </a:p>
        </p:txBody>
      </p:sp>
      <p:sp>
        <p:nvSpPr>
          <p:cNvPr id="3" name="Content Placeholder 2"/>
          <p:cNvSpPr>
            <a:spLocks noGrp="1"/>
          </p:cNvSpPr>
          <p:nvPr>
            <p:ph idx="1"/>
          </p:nvPr>
        </p:nvSpPr>
        <p:spPr>
          <a:xfrm>
            <a:off x="718458" y="2603500"/>
            <a:ext cx="10287000" cy="3416300"/>
          </a:xfrm>
        </p:spPr>
        <p:txBody>
          <a:bodyPr>
            <a:noAutofit/>
          </a:bodyPr>
          <a:lstStyle/>
          <a:p>
            <a:r>
              <a:rPr lang="en-US" sz="2400" dirty="0" smtClean="0"/>
              <a:t>How did the first phase seem to be working for the Allied forces?</a:t>
            </a:r>
          </a:p>
          <a:p>
            <a:endParaRPr lang="en-US" sz="2400" dirty="0"/>
          </a:p>
          <a:p>
            <a:r>
              <a:rPr lang="en-US" sz="2400" dirty="0" smtClean="0"/>
              <a:t>Look up the </a:t>
            </a:r>
            <a:r>
              <a:rPr lang="en-CA" sz="2400" dirty="0" smtClean="0"/>
              <a:t>Ribbentrop-Molotov </a:t>
            </a:r>
            <a:r>
              <a:rPr lang="en-CA" sz="2400" dirty="0"/>
              <a:t>Non-aggression </a:t>
            </a:r>
            <a:r>
              <a:rPr lang="en-CA" sz="2400" dirty="0" smtClean="0"/>
              <a:t>Pact. What did it say? (use you phones)</a:t>
            </a:r>
          </a:p>
          <a:p>
            <a:endParaRPr lang="en-US" sz="2400" dirty="0"/>
          </a:p>
          <a:p>
            <a:r>
              <a:rPr lang="en-US" sz="2400" dirty="0" smtClean="0"/>
              <a:t>Was the Soviet Union doing anything else (invading, annexing…) during Germany’s first moves towards WW2? (see Figure 7.3 on page 106 in the text book)</a:t>
            </a:r>
          </a:p>
          <a:p>
            <a:endParaRPr lang="en-US" sz="2400" dirty="0"/>
          </a:p>
          <a:p>
            <a:endParaRPr lang="en-CA" sz="2400" dirty="0"/>
          </a:p>
        </p:txBody>
      </p:sp>
    </p:spTree>
    <p:extLst>
      <p:ext uri="{BB962C8B-B14F-4D97-AF65-F5344CB8AC3E}">
        <p14:creationId xmlns:p14="http://schemas.microsoft.com/office/powerpoint/2010/main" val="2357363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2</a:t>
            </a:r>
            <a:endParaRPr lang="en-CA" dirty="0"/>
          </a:p>
        </p:txBody>
      </p:sp>
      <p:sp>
        <p:nvSpPr>
          <p:cNvPr id="5" name="Text Placeholder 4"/>
          <p:cNvSpPr>
            <a:spLocks noGrp="1"/>
          </p:cNvSpPr>
          <p:nvPr>
            <p:ph type="body" idx="1"/>
          </p:nvPr>
        </p:nvSpPr>
        <p:spPr/>
        <p:txBody>
          <a:bodyPr/>
          <a:lstStyle/>
          <a:p>
            <a:r>
              <a:rPr lang="en-US" dirty="0" smtClean="0"/>
              <a:t>June 1940 to July 1943</a:t>
            </a:r>
            <a:endParaRPr lang="en-CA" dirty="0"/>
          </a:p>
        </p:txBody>
      </p:sp>
    </p:spTree>
    <p:extLst>
      <p:ext uri="{BB962C8B-B14F-4D97-AF65-F5344CB8AC3E}">
        <p14:creationId xmlns:p14="http://schemas.microsoft.com/office/powerpoint/2010/main" val="103382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War</a:t>
            </a:r>
            <a:endParaRPr lang="en-CA" dirty="0"/>
          </a:p>
        </p:txBody>
      </p:sp>
      <p:sp>
        <p:nvSpPr>
          <p:cNvPr id="3" name="Content Placeholder 2"/>
          <p:cNvSpPr>
            <a:spLocks noGrp="1"/>
          </p:cNvSpPr>
          <p:nvPr>
            <p:ph idx="1"/>
          </p:nvPr>
        </p:nvSpPr>
        <p:spPr>
          <a:xfrm>
            <a:off x="309966" y="2433044"/>
            <a:ext cx="11065790" cy="3586756"/>
          </a:xfrm>
        </p:spPr>
        <p:txBody>
          <a:bodyPr>
            <a:normAutofit lnSpcReduction="10000"/>
          </a:bodyPr>
          <a:lstStyle/>
          <a:p>
            <a:r>
              <a:rPr lang="en-US" sz="2400" dirty="0" smtClean="0"/>
              <a:t>In the summer of 1939, nearly 12 million Canadians anxiously watched events unfold in Europe. It was nearly 20 years to the day when </a:t>
            </a:r>
            <a:r>
              <a:rPr lang="en-CA" sz="2400" dirty="0" smtClean="0">
                <a:solidFill>
                  <a:srgbClr val="FF0000"/>
                </a:solidFill>
              </a:rPr>
              <a:t>The </a:t>
            </a:r>
            <a:r>
              <a:rPr lang="en-CA" sz="2400" dirty="0">
                <a:solidFill>
                  <a:srgbClr val="FF0000"/>
                </a:solidFill>
              </a:rPr>
              <a:t>Treaty of </a:t>
            </a:r>
            <a:r>
              <a:rPr lang="en-CA" sz="2400" dirty="0" smtClean="0">
                <a:solidFill>
                  <a:srgbClr val="FF0000"/>
                </a:solidFill>
              </a:rPr>
              <a:t>Versailles</a:t>
            </a:r>
            <a:r>
              <a:rPr lang="en-CA" sz="2400" dirty="0" smtClean="0"/>
              <a:t> was signed by Germany which essentially ended the first World War.</a:t>
            </a:r>
          </a:p>
          <a:p>
            <a:endParaRPr lang="en-CA" sz="2400" dirty="0" smtClean="0"/>
          </a:p>
          <a:p>
            <a:r>
              <a:rPr lang="en-US" sz="2400" dirty="0" smtClean="0"/>
              <a:t>While many factors led to growing tensions in places around Europe Asia also experienced increasing conflict between Japan and China. It is debatable to what exactly lead to the outbreak of WW2 rather it is a combination of issues.</a:t>
            </a:r>
            <a:endParaRPr lang="en-CA" sz="2400" dirty="0" smtClean="0"/>
          </a:p>
          <a:p>
            <a:endParaRPr lang="en-CA" sz="2400" dirty="0" smtClean="0"/>
          </a:p>
        </p:txBody>
      </p:sp>
    </p:spTree>
    <p:extLst>
      <p:ext uri="{BB962C8B-B14F-4D97-AF65-F5344CB8AC3E}">
        <p14:creationId xmlns:p14="http://schemas.microsoft.com/office/powerpoint/2010/main" val="57802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 </a:t>
            </a:r>
            <a:r>
              <a:rPr lang="en-US" dirty="0"/>
              <a:t>I</a:t>
            </a:r>
            <a:r>
              <a:rPr lang="en-US" dirty="0" smtClean="0"/>
              <a:t>f </a:t>
            </a:r>
            <a:r>
              <a:rPr lang="en-US" dirty="0"/>
              <a:t>B</a:t>
            </a:r>
            <a:r>
              <a:rPr lang="en-US" dirty="0" smtClean="0"/>
              <a:t>ut When?</a:t>
            </a:r>
            <a:endParaRPr lang="en-CA" dirty="0"/>
          </a:p>
        </p:txBody>
      </p:sp>
      <p:sp>
        <p:nvSpPr>
          <p:cNvPr id="5" name="Content Placeholder 4"/>
          <p:cNvSpPr>
            <a:spLocks noGrp="1"/>
          </p:cNvSpPr>
          <p:nvPr>
            <p:ph idx="1"/>
          </p:nvPr>
        </p:nvSpPr>
        <p:spPr>
          <a:xfrm>
            <a:off x="1154954" y="2603500"/>
            <a:ext cx="6143917" cy="3416300"/>
          </a:xfrm>
        </p:spPr>
        <p:txBody>
          <a:bodyPr>
            <a:normAutofit lnSpcReduction="10000"/>
          </a:bodyPr>
          <a:lstStyle/>
          <a:p>
            <a:r>
              <a:rPr lang="en-US" sz="2400" dirty="0" smtClean="0"/>
              <a:t>While the beginning of 1940 went badly for Britain and it’s allies in the war with Germany it started to become clear </a:t>
            </a:r>
            <a:r>
              <a:rPr lang="en-US" sz="2400" smtClean="0"/>
              <a:t>that </a:t>
            </a:r>
            <a:r>
              <a:rPr lang="en-US" sz="2400" smtClean="0"/>
              <a:t>it </a:t>
            </a:r>
            <a:r>
              <a:rPr lang="en-US" sz="2400" dirty="0" smtClean="0"/>
              <a:t>was simply a matter of time before the allied forces would be victorious against the axis powers.</a:t>
            </a:r>
          </a:p>
          <a:p>
            <a:r>
              <a:rPr lang="en-US" sz="2400" dirty="0" smtClean="0"/>
              <a:t>Two major events were responsible for turning the war against Germany.</a:t>
            </a:r>
          </a:p>
        </p:txBody>
      </p:sp>
      <p:pic>
        <p:nvPicPr>
          <p:cNvPr id="1026" name="Picture 2" descr="http://readynutrition.com/wp-content/uploads/2014/10/world-wa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032" y="2603500"/>
            <a:ext cx="3905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1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poke the Bear!</a:t>
            </a:r>
            <a:endParaRPr lang="en-CA" dirty="0"/>
          </a:p>
        </p:txBody>
      </p:sp>
      <p:sp>
        <p:nvSpPr>
          <p:cNvPr id="3" name="Content Placeholder 2"/>
          <p:cNvSpPr>
            <a:spLocks noGrp="1"/>
          </p:cNvSpPr>
          <p:nvPr>
            <p:ph idx="1"/>
          </p:nvPr>
        </p:nvSpPr>
        <p:spPr>
          <a:xfrm>
            <a:off x="612417" y="2677510"/>
            <a:ext cx="6535803" cy="3416300"/>
          </a:xfrm>
        </p:spPr>
        <p:txBody>
          <a:bodyPr>
            <a:normAutofit/>
          </a:bodyPr>
          <a:lstStyle/>
          <a:p>
            <a:r>
              <a:rPr lang="en-US" sz="2400" dirty="0"/>
              <a:t>In June 1941, Germany went against their non-aggression pact and invaded the Soviet Union. While the </a:t>
            </a:r>
            <a:r>
              <a:rPr lang="en-US" sz="2400" dirty="0" smtClean="0"/>
              <a:t>Soviets would suffer over 30 million causalities in its war against the Germans the unprovoked attack on the Soviets would cause them to become allies with Britain for the remainder of the war.</a:t>
            </a:r>
            <a:endParaRPr lang="en-CA" sz="2400" dirty="0"/>
          </a:p>
          <a:p>
            <a:endParaRPr lang="en-CA" sz="2400" dirty="0"/>
          </a:p>
        </p:txBody>
      </p:sp>
      <p:pic>
        <p:nvPicPr>
          <p:cNvPr id="2050" name="Picture 2" descr="Image result for soviet union join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757" y="1023561"/>
            <a:ext cx="3362099" cy="33620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oviet union join w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243" y="3553732"/>
            <a:ext cx="2251075" cy="312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91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Start to Join the Fight</a:t>
            </a:r>
            <a:endParaRPr lang="en-CA" dirty="0"/>
          </a:p>
        </p:txBody>
      </p:sp>
      <p:sp>
        <p:nvSpPr>
          <p:cNvPr id="3" name="Content Placeholder 2"/>
          <p:cNvSpPr>
            <a:spLocks noGrp="1"/>
          </p:cNvSpPr>
          <p:nvPr>
            <p:ph idx="1"/>
          </p:nvPr>
        </p:nvSpPr>
        <p:spPr>
          <a:xfrm>
            <a:off x="518139" y="2276929"/>
            <a:ext cx="11254761" cy="4156528"/>
          </a:xfrm>
        </p:spPr>
        <p:txBody>
          <a:bodyPr>
            <a:normAutofit/>
          </a:bodyPr>
          <a:lstStyle/>
          <a:p>
            <a:r>
              <a:rPr lang="en-US" sz="2400" dirty="0" smtClean="0"/>
              <a:t>The second event that can be seen as a main reason for the downfall of the Axis Powers and the Nazi Party was the American entering the war.</a:t>
            </a:r>
          </a:p>
          <a:p>
            <a:endParaRPr lang="en-US" sz="2400" dirty="0" smtClean="0"/>
          </a:p>
          <a:p>
            <a:r>
              <a:rPr lang="en-US" sz="2400" dirty="0" smtClean="0"/>
              <a:t>On December 7</a:t>
            </a:r>
            <a:r>
              <a:rPr lang="en-US" sz="2400" baseline="30000" dirty="0" smtClean="0"/>
              <a:t>th</a:t>
            </a:r>
            <a:r>
              <a:rPr lang="en-US" sz="2400" dirty="0" smtClean="0"/>
              <a:t>, 1941Japan attacked a U.S. peacetime fleet at Pearl </a:t>
            </a:r>
            <a:r>
              <a:rPr lang="en-US" sz="2400" dirty="0" err="1" smtClean="0"/>
              <a:t>Harbour</a:t>
            </a:r>
            <a:r>
              <a:rPr lang="en-US" sz="2400" dirty="0" smtClean="0"/>
              <a:t> in Hawaii. Japan was attempting to assert itself as a dominate power in Asia and tried to flex its muscle against the US.</a:t>
            </a:r>
          </a:p>
          <a:p>
            <a:endParaRPr lang="en-US" sz="2400" dirty="0" smtClean="0"/>
          </a:p>
          <a:p>
            <a:r>
              <a:rPr lang="en-US" sz="2400" dirty="0" smtClean="0"/>
              <a:t>The U.S. officially declared war on Germany and Japan following this attack on Pearl </a:t>
            </a:r>
            <a:r>
              <a:rPr lang="en-US" sz="2400" dirty="0" err="1" smtClean="0"/>
              <a:t>Habour</a:t>
            </a:r>
            <a:r>
              <a:rPr lang="en-US" sz="2400" dirty="0" smtClean="0"/>
              <a:t> which was </a:t>
            </a:r>
            <a:r>
              <a:rPr lang="en-US" sz="2400" dirty="0" smtClean="0">
                <a:hlinkClick r:id="rId3"/>
              </a:rPr>
              <a:t>a date which will live in infamy</a:t>
            </a:r>
            <a:r>
              <a:rPr lang="en-US" sz="2400" dirty="0" smtClean="0"/>
              <a:t>.</a:t>
            </a:r>
            <a:endParaRPr lang="en-CA" sz="2400" dirty="0"/>
          </a:p>
        </p:txBody>
      </p:sp>
    </p:spTree>
    <p:extLst>
      <p:ext uri="{BB962C8B-B14F-4D97-AF65-F5344CB8AC3E}">
        <p14:creationId xmlns:p14="http://schemas.microsoft.com/office/powerpoint/2010/main" val="313453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 Harbor</a:t>
            </a:r>
            <a:endParaRPr lang="en-CA" dirty="0"/>
          </a:p>
        </p:txBody>
      </p:sp>
      <p:pic>
        <p:nvPicPr>
          <p:cNvPr id="4098" name="Picture 2" descr="Image result for pearl harb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0854" y="2478481"/>
            <a:ext cx="7118302" cy="401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5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0220" y="546554"/>
            <a:ext cx="10241709" cy="3416300"/>
          </a:xfrm>
        </p:spPr>
        <p:txBody>
          <a:bodyPr>
            <a:normAutofit/>
          </a:bodyPr>
          <a:lstStyle/>
          <a:p>
            <a:r>
              <a:rPr lang="en-US" sz="2400" dirty="0" smtClean="0"/>
              <a:t>By June 1942 the Americans destroyed much of Japan’s naval and air forces at the Battle of Midway.</a:t>
            </a:r>
          </a:p>
          <a:p>
            <a:r>
              <a:rPr lang="en-US" sz="2400" dirty="0" smtClean="0"/>
              <a:t>In Oct 1942 the German Army were handed a massive loss while fighting the Soviets outside the city of Stalingrad, in the Soviet Union.</a:t>
            </a:r>
            <a:endParaRPr lang="en-CA" sz="2400" dirty="0"/>
          </a:p>
        </p:txBody>
      </p:sp>
      <p:pic>
        <p:nvPicPr>
          <p:cNvPr id="5122" name="Picture 2" descr="Image result for battle of mid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7" y="3023961"/>
            <a:ext cx="5747258" cy="31514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erman defeat at stalingr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504" y="3023961"/>
            <a:ext cx="5669125" cy="304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8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Contribution</a:t>
            </a:r>
            <a:endParaRPr lang="en-CA" dirty="0"/>
          </a:p>
        </p:txBody>
      </p:sp>
      <p:sp>
        <p:nvSpPr>
          <p:cNvPr id="3" name="Content Placeholder 2"/>
          <p:cNvSpPr>
            <a:spLocks noGrp="1"/>
          </p:cNvSpPr>
          <p:nvPr>
            <p:ph idx="1"/>
          </p:nvPr>
        </p:nvSpPr>
        <p:spPr>
          <a:xfrm>
            <a:off x="391886" y="2286453"/>
            <a:ext cx="11087100" cy="3416300"/>
          </a:xfrm>
        </p:spPr>
        <p:txBody>
          <a:bodyPr>
            <a:normAutofit/>
          </a:bodyPr>
          <a:lstStyle/>
          <a:p>
            <a:r>
              <a:rPr lang="en-US" sz="2400" dirty="0" smtClean="0"/>
              <a:t>During the time of WW2 Canada had both successes and failures. One of Canada’s contributions was to escort </a:t>
            </a:r>
            <a:r>
              <a:rPr lang="en-US" sz="2400" dirty="0" smtClean="0">
                <a:solidFill>
                  <a:srgbClr val="FF0000"/>
                </a:solidFill>
              </a:rPr>
              <a:t>convoys </a:t>
            </a:r>
            <a:r>
              <a:rPr lang="en-US" sz="2400" dirty="0" smtClean="0"/>
              <a:t>of merchant ships carrying was material to Britain and the Soviet Union. While many boats were lost to German </a:t>
            </a:r>
            <a:r>
              <a:rPr lang="en-US" sz="2400" dirty="0" err="1" smtClean="0"/>
              <a:t>u-boats</a:t>
            </a:r>
            <a:r>
              <a:rPr lang="en-US" sz="2400" dirty="0" smtClean="0"/>
              <a:t> new anti-submarine tactics dramatically decrease the number of lost ships by 1943. </a:t>
            </a:r>
            <a:endParaRPr lang="en-CA" sz="2400" dirty="0"/>
          </a:p>
        </p:txBody>
      </p:sp>
      <p:pic>
        <p:nvPicPr>
          <p:cNvPr id="6146" name="Picture 2" descr="Image result for u-boats battles in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818" y="3994603"/>
            <a:ext cx="42862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6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Losses</a:t>
            </a:r>
            <a:endParaRPr lang="en-CA" dirty="0"/>
          </a:p>
        </p:txBody>
      </p:sp>
      <p:sp>
        <p:nvSpPr>
          <p:cNvPr id="3" name="Content Placeholder 2"/>
          <p:cNvSpPr>
            <a:spLocks noGrp="1"/>
          </p:cNvSpPr>
          <p:nvPr>
            <p:ph idx="1"/>
          </p:nvPr>
        </p:nvSpPr>
        <p:spPr>
          <a:xfrm>
            <a:off x="632441" y="2325915"/>
            <a:ext cx="6062274" cy="3416300"/>
          </a:xfrm>
        </p:spPr>
        <p:txBody>
          <a:bodyPr>
            <a:normAutofit/>
          </a:bodyPr>
          <a:lstStyle/>
          <a:p>
            <a:r>
              <a:rPr lang="en-US" sz="2400" dirty="0" smtClean="0"/>
              <a:t>Canada suffered two major defeats in Phase 2 of WW2.</a:t>
            </a:r>
          </a:p>
          <a:p>
            <a:r>
              <a:rPr lang="en-US" sz="2400" dirty="0" smtClean="0"/>
              <a:t>The first major defeated happened in 1941 as Canadian and British troops were defeated in Hong Kong despite their best efforts. 290 Canadians were killed and 1685 were captured to become POWs.</a:t>
            </a:r>
            <a:endParaRPr lang="en-CA" sz="2400" dirty="0"/>
          </a:p>
        </p:txBody>
      </p:sp>
      <p:pic>
        <p:nvPicPr>
          <p:cNvPr id="7170" name="Picture 2" descr="Image result for canada defeated in hong k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113" y="2657500"/>
            <a:ext cx="4695452" cy="32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6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56882" y="2249335"/>
            <a:ext cx="6633775" cy="4396394"/>
          </a:xfrm>
        </p:spPr>
        <p:txBody>
          <a:bodyPr>
            <a:normAutofit/>
          </a:bodyPr>
          <a:lstStyle/>
          <a:p>
            <a:r>
              <a:rPr lang="en-US" sz="2400" dirty="0" smtClean="0"/>
              <a:t>The second major defeat for the Canadians was the 1942 attack on Dieppe, a port in France. More than 6000 Allied troops participated including 4963 Canadians. This disaster resulted in 900 Canadian deaths and 1900 POWs. </a:t>
            </a:r>
          </a:p>
          <a:p>
            <a:r>
              <a:rPr lang="en-US" sz="2400" dirty="0" smtClean="0"/>
              <a:t>The </a:t>
            </a:r>
            <a:r>
              <a:rPr lang="en-US" sz="2400" dirty="0">
                <a:hlinkClick r:id="rId3"/>
              </a:rPr>
              <a:t>Dieppe Raid </a:t>
            </a:r>
            <a:r>
              <a:rPr lang="en-US" sz="2400" dirty="0"/>
              <a:t>was designed for an Allied force to take a defended port, establish and hold a perimeter around the town, destroy the </a:t>
            </a:r>
            <a:r>
              <a:rPr lang="en-US" sz="2400" dirty="0" err="1"/>
              <a:t>harbour</a:t>
            </a:r>
            <a:r>
              <a:rPr lang="en-US" sz="2400" dirty="0"/>
              <a:t> facilities, and then withdraw by sea</a:t>
            </a:r>
            <a:r>
              <a:rPr lang="en-US" sz="2400" dirty="0" smtClean="0"/>
              <a:t>. It failed.</a:t>
            </a:r>
          </a:p>
        </p:txBody>
      </p:sp>
      <p:pic>
        <p:nvPicPr>
          <p:cNvPr id="8194" name="Picture 2" descr="Image result for battle of diep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339" y="1441450"/>
            <a:ext cx="49053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8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a:t>
            </a:r>
            <a:endParaRPr lang="en-CA" dirty="0"/>
          </a:p>
        </p:txBody>
      </p:sp>
      <p:sp>
        <p:nvSpPr>
          <p:cNvPr id="3" name="Content Placeholder 2"/>
          <p:cNvSpPr>
            <a:spLocks noGrp="1"/>
          </p:cNvSpPr>
          <p:nvPr>
            <p:ph idx="1"/>
          </p:nvPr>
        </p:nvSpPr>
        <p:spPr>
          <a:xfrm>
            <a:off x="1154954" y="2603500"/>
            <a:ext cx="9572917" cy="3416300"/>
          </a:xfrm>
        </p:spPr>
        <p:txBody>
          <a:bodyPr>
            <a:normAutofit/>
          </a:bodyPr>
          <a:lstStyle/>
          <a:p>
            <a:r>
              <a:rPr lang="en-US" sz="2400" dirty="0" smtClean="0"/>
              <a:t>With the two major defeats at Hong Kong and Dieppe what do you think the people in Canada were thinking? (cause &amp; consequence)</a:t>
            </a:r>
          </a:p>
          <a:p>
            <a:endParaRPr lang="en-US" sz="2400" dirty="0"/>
          </a:p>
          <a:p>
            <a:r>
              <a:rPr lang="en-US" sz="2400" dirty="0" smtClean="0"/>
              <a:t>What was </a:t>
            </a:r>
            <a:r>
              <a:rPr lang="en-US" sz="2400" u="sng" dirty="0" smtClean="0"/>
              <a:t>significant</a:t>
            </a:r>
            <a:r>
              <a:rPr lang="en-US" sz="2400" dirty="0" smtClean="0"/>
              <a:t> about the Battle of the Atlantic to the outcome of WW2?</a:t>
            </a:r>
          </a:p>
          <a:p>
            <a:endParaRPr lang="en-CA" sz="2400" dirty="0"/>
          </a:p>
        </p:txBody>
      </p:sp>
    </p:spTree>
    <p:extLst>
      <p:ext uri="{BB962C8B-B14F-4D97-AF65-F5344CB8AC3E}">
        <p14:creationId xmlns:p14="http://schemas.microsoft.com/office/powerpoint/2010/main" val="2790428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3</a:t>
            </a:r>
            <a:endParaRPr lang="en-CA" dirty="0"/>
          </a:p>
        </p:txBody>
      </p:sp>
      <p:sp>
        <p:nvSpPr>
          <p:cNvPr id="5" name="Text Placeholder 4"/>
          <p:cNvSpPr>
            <a:spLocks noGrp="1"/>
          </p:cNvSpPr>
          <p:nvPr>
            <p:ph type="body" idx="1"/>
          </p:nvPr>
        </p:nvSpPr>
        <p:spPr/>
        <p:txBody>
          <a:bodyPr/>
          <a:lstStyle/>
          <a:p>
            <a:r>
              <a:rPr lang="en-US" dirty="0" smtClean="0"/>
              <a:t>July ‘43 – </a:t>
            </a:r>
            <a:r>
              <a:rPr lang="en-US" dirty="0" err="1"/>
              <a:t>j</a:t>
            </a:r>
            <a:r>
              <a:rPr lang="en-US" dirty="0" err="1" smtClean="0"/>
              <a:t>une</a:t>
            </a:r>
            <a:r>
              <a:rPr lang="en-US" dirty="0" smtClean="0"/>
              <a:t> ‘44</a:t>
            </a:r>
            <a:endParaRPr lang="en-CA" dirty="0"/>
          </a:p>
        </p:txBody>
      </p:sp>
    </p:spTree>
    <p:extLst>
      <p:ext uri="{BB962C8B-B14F-4D97-AF65-F5344CB8AC3E}">
        <p14:creationId xmlns:p14="http://schemas.microsoft.com/office/powerpoint/2010/main" val="11951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582" y="2083795"/>
            <a:ext cx="3333750" cy="3609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Treaty of Versailles</a:t>
            </a:r>
            <a:endParaRPr lang="en-CA" dirty="0"/>
          </a:p>
        </p:txBody>
      </p:sp>
      <p:sp>
        <p:nvSpPr>
          <p:cNvPr id="3" name="Content Placeholder 2"/>
          <p:cNvSpPr>
            <a:spLocks noGrp="1"/>
          </p:cNvSpPr>
          <p:nvPr>
            <p:ph idx="1"/>
          </p:nvPr>
        </p:nvSpPr>
        <p:spPr>
          <a:xfrm>
            <a:off x="294470" y="2277471"/>
            <a:ext cx="9345182" cy="3416300"/>
          </a:xfrm>
        </p:spPr>
        <p:txBody>
          <a:bodyPr>
            <a:noAutofit/>
          </a:bodyPr>
          <a:lstStyle/>
          <a:p>
            <a:r>
              <a:rPr lang="en-US" sz="2400" dirty="0"/>
              <a:t>The </a:t>
            </a:r>
            <a:r>
              <a:rPr lang="en-US" sz="2400" dirty="0">
                <a:solidFill>
                  <a:srgbClr val="FF0000"/>
                </a:solidFill>
              </a:rPr>
              <a:t>Treaty of Versailles </a:t>
            </a:r>
            <a:r>
              <a:rPr lang="en-US" sz="2400" dirty="0"/>
              <a:t>was signed between the Allied Powers and Germany on June 28, 1919. This officially ended World War I. </a:t>
            </a:r>
            <a:endParaRPr lang="en-US" sz="2400" dirty="0" smtClean="0"/>
          </a:p>
          <a:p>
            <a:r>
              <a:rPr lang="en-US" sz="2400" dirty="0" smtClean="0"/>
              <a:t>The </a:t>
            </a:r>
            <a:r>
              <a:rPr lang="en-US" sz="2400" dirty="0"/>
              <a:t>treaty was extremely harsh on Germany. It forced Germany to "accept the responsibility for causing all the loss and damage" of the war. Germany was forced to disarm, give up land to France, and to pay </a:t>
            </a:r>
            <a:r>
              <a:rPr lang="en-US" sz="2400" dirty="0">
                <a:solidFill>
                  <a:srgbClr val="FF0000"/>
                </a:solidFill>
              </a:rPr>
              <a:t>reparations</a:t>
            </a:r>
            <a:r>
              <a:rPr lang="en-US" sz="2400" dirty="0"/>
              <a:t> of 132 billion Marks (around $442 </a:t>
            </a:r>
            <a:r>
              <a:rPr lang="en-US" sz="2400" dirty="0" smtClean="0"/>
              <a:t>billion today).</a:t>
            </a:r>
            <a:r>
              <a:rPr lang="en-US" sz="2400" dirty="0"/>
              <a:t> </a:t>
            </a:r>
            <a:br>
              <a:rPr lang="en-US" sz="2400" dirty="0"/>
            </a:br>
            <a:r>
              <a:rPr lang="en-US" sz="2400" dirty="0"/>
              <a:t/>
            </a:r>
            <a:br>
              <a:rPr lang="en-US" sz="2400" dirty="0"/>
            </a:br>
            <a:endParaRPr lang="en-CA" sz="2400" dirty="0"/>
          </a:p>
        </p:txBody>
      </p:sp>
    </p:spTree>
    <p:extLst>
      <p:ext uri="{BB962C8B-B14F-4D97-AF65-F5344CB8AC3E}">
        <p14:creationId xmlns:p14="http://schemas.microsoft.com/office/powerpoint/2010/main" val="379663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Context</a:t>
            </a:r>
            <a:endParaRPr lang="en-CA" dirty="0"/>
          </a:p>
        </p:txBody>
      </p:sp>
      <p:sp>
        <p:nvSpPr>
          <p:cNvPr id="5" name="Content Placeholder 4"/>
          <p:cNvSpPr>
            <a:spLocks noGrp="1"/>
          </p:cNvSpPr>
          <p:nvPr>
            <p:ph idx="1"/>
          </p:nvPr>
        </p:nvSpPr>
        <p:spPr>
          <a:xfrm>
            <a:off x="800100" y="2318657"/>
            <a:ext cx="10842171" cy="4131129"/>
          </a:xfrm>
        </p:spPr>
        <p:txBody>
          <a:bodyPr>
            <a:normAutofit/>
          </a:bodyPr>
          <a:lstStyle/>
          <a:p>
            <a:r>
              <a:rPr lang="en-US" sz="2000" dirty="0" smtClean="0"/>
              <a:t>After major victories at Midway, El  Alamein(North Africa), and Stalingrad, the balance of the </a:t>
            </a:r>
            <a:r>
              <a:rPr lang="en-US" sz="2000" dirty="0"/>
              <a:t>w</a:t>
            </a:r>
            <a:r>
              <a:rPr lang="en-US" sz="2000" dirty="0" smtClean="0"/>
              <a:t>ar shifted in </a:t>
            </a:r>
            <a:r>
              <a:rPr lang="en-US" sz="2000" dirty="0" err="1" smtClean="0"/>
              <a:t>favour</a:t>
            </a:r>
            <a:r>
              <a:rPr lang="en-US" sz="2000" dirty="0" smtClean="0"/>
              <a:t> of the Allies.</a:t>
            </a:r>
          </a:p>
          <a:p>
            <a:r>
              <a:rPr lang="en-US" sz="2000" dirty="0" smtClean="0"/>
              <a:t>After 1943 the Allied forces were on the offensive on all </a:t>
            </a:r>
            <a:r>
              <a:rPr lang="en-US" sz="2000" b="1" dirty="0" smtClean="0"/>
              <a:t>fronts</a:t>
            </a:r>
            <a:r>
              <a:rPr lang="en-US" sz="2000" dirty="0" smtClean="0"/>
              <a:t>.</a:t>
            </a:r>
          </a:p>
          <a:p>
            <a:r>
              <a:rPr lang="en-US" sz="2000" dirty="0" smtClean="0"/>
              <a:t>The American forces continued to dominate the Pacific and helped reclaim the Philippines from the Japanese.</a:t>
            </a:r>
          </a:p>
          <a:p>
            <a:r>
              <a:rPr lang="en-US" sz="2000" dirty="0" smtClean="0"/>
              <a:t>The Soviet forces gained momentum and forced the Germans to retreat back to Berlin.</a:t>
            </a:r>
          </a:p>
          <a:p>
            <a:r>
              <a:rPr lang="en-US" sz="2000" dirty="0" smtClean="0"/>
              <a:t>In addition to this the aerial bombing of Germany increase as more bombers were being supplied by the US and Canada forces. </a:t>
            </a:r>
            <a:endParaRPr lang="en-CA" sz="2000" dirty="0"/>
          </a:p>
        </p:txBody>
      </p:sp>
    </p:spTree>
    <p:extLst>
      <p:ext uri="{BB962C8B-B14F-4D97-AF65-F5344CB8AC3E}">
        <p14:creationId xmlns:p14="http://schemas.microsoft.com/office/powerpoint/2010/main" val="41742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Contribution</a:t>
            </a:r>
            <a:endParaRPr lang="en-CA" dirty="0"/>
          </a:p>
        </p:txBody>
      </p:sp>
      <p:sp>
        <p:nvSpPr>
          <p:cNvPr id="3" name="Content Placeholder 2"/>
          <p:cNvSpPr>
            <a:spLocks noGrp="1"/>
          </p:cNvSpPr>
          <p:nvPr>
            <p:ph idx="1"/>
          </p:nvPr>
        </p:nvSpPr>
        <p:spPr>
          <a:xfrm>
            <a:off x="440872" y="2603499"/>
            <a:ext cx="6057900" cy="3993243"/>
          </a:xfrm>
        </p:spPr>
        <p:txBody>
          <a:bodyPr>
            <a:normAutofit/>
          </a:bodyPr>
          <a:lstStyle/>
          <a:p>
            <a:r>
              <a:rPr lang="en-US" sz="2000" dirty="0" smtClean="0"/>
              <a:t>As WW2 continued so did Canada’s air force achievement. At the beginning of the war many Canadian pilots were assigned to other Allied bomber groups but by ‘43 the Canadian Ai Force had its own bomber group.</a:t>
            </a:r>
          </a:p>
          <a:p>
            <a:r>
              <a:rPr lang="en-US" sz="2000" dirty="0" smtClean="0"/>
              <a:t>Canadian, and Allied Forces, focused bombing runs on German industrial sectors on a 24 hour schedule.</a:t>
            </a:r>
          </a:p>
          <a:p>
            <a:pPr>
              <a:buFont typeface="Wingdings" panose="05000000000000000000" pitchFamily="2" charset="2"/>
              <a:buChar char="q"/>
            </a:pPr>
            <a:r>
              <a:rPr lang="en-US" sz="2000" dirty="0" smtClean="0"/>
              <a:t>What do you think the Allies were thinking with deciding these targets?</a:t>
            </a:r>
            <a:endParaRPr lang="en-CA" sz="2000" dirty="0"/>
          </a:p>
        </p:txBody>
      </p:sp>
      <p:pic>
        <p:nvPicPr>
          <p:cNvPr id="1026" name="Picture 2" descr="Image result for ww2 bomber r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385" y="2405483"/>
            <a:ext cx="5083110" cy="381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83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Surrender</a:t>
            </a:r>
            <a:endParaRPr lang="en-CA" dirty="0"/>
          </a:p>
        </p:txBody>
      </p:sp>
      <p:sp>
        <p:nvSpPr>
          <p:cNvPr id="3" name="Content Placeholder 2"/>
          <p:cNvSpPr>
            <a:spLocks noGrp="1"/>
          </p:cNvSpPr>
          <p:nvPr>
            <p:ph idx="1"/>
          </p:nvPr>
        </p:nvSpPr>
        <p:spPr>
          <a:xfrm>
            <a:off x="359228" y="2256744"/>
            <a:ext cx="11429999" cy="3416300"/>
          </a:xfrm>
        </p:spPr>
        <p:txBody>
          <a:bodyPr>
            <a:normAutofit/>
          </a:bodyPr>
          <a:lstStyle/>
          <a:p>
            <a:r>
              <a:rPr lang="en-US" sz="2000" dirty="0" smtClean="0"/>
              <a:t>The First Canadian Division, along with other Allied forces invaded Sicily, off the coast of Italy, in 1943. After this successful invasion the Allies moved onto Italy, one of Germanys main military supporters.</a:t>
            </a:r>
          </a:p>
          <a:p>
            <a:r>
              <a:rPr lang="en-US" sz="2000" dirty="0" smtClean="0"/>
              <a:t>The Allies defeated Italy and in 1943 overthrew the </a:t>
            </a:r>
            <a:r>
              <a:rPr lang="en-US" sz="2000" dirty="0" err="1" smtClean="0"/>
              <a:t>govt</a:t>
            </a:r>
            <a:r>
              <a:rPr lang="en-US" sz="2000" dirty="0" smtClean="0"/>
              <a:t> and </a:t>
            </a:r>
            <a:r>
              <a:rPr lang="en-CA" sz="2000" u="sng" dirty="0"/>
              <a:t>Benito </a:t>
            </a:r>
            <a:r>
              <a:rPr lang="en-CA" sz="2000" u="sng" dirty="0" smtClean="0"/>
              <a:t>Mussolini</a:t>
            </a:r>
            <a:r>
              <a:rPr lang="en-CA" sz="2000" dirty="0" smtClean="0"/>
              <a:t> was arrested. The new government surrendered and its troops withdrew. </a:t>
            </a:r>
            <a:endParaRPr lang="en-CA" sz="2000" dirty="0"/>
          </a:p>
        </p:txBody>
      </p:sp>
      <p:pic>
        <p:nvPicPr>
          <p:cNvPr id="2050" name="Picture 2" descr="Image result for italian surrender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6" y="4134795"/>
            <a:ext cx="3810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ussolini arres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043" y="4134794"/>
            <a:ext cx="2819853" cy="234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85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Canadians in Italy</a:t>
            </a:r>
            <a:endParaRPr lang="en-CA" dirty="0"/>
          </a:p>
        </p:txBody>
      </p:sp>
      <p:sp>
        <p:nvSpPr>
          <p:cNvPr id="3" name="Content Placeholder 2"/>
          <p:cNvSpPr>
            <a:spLocks noGrp="1"/>
          </p:cNvSpPr>
          <p:nvPr>
            <p:ph idx="1"/>
          </p:nvPr>
        </p:nvSpPr>
        <p:spPr>
          <a:xfrm>
            <a:off x="457200" y="2603499"/>
            <a:ext cx="7396843" cy="3585029"/>
          </a:xfrm>
        </p:spPr>
        <p:txBody>
          <a:bodyPr>
            <a:noAutofit/>
          </a:bodyPr>
          <a:lstStyle/>
          <a:p>
            <a:r>
              <a:rPr lang="en-US" sz="2000" dirty="0" smtClean="0"/>
              <a:t>After the Italians pulled out of its alliance with Germany the Nazi party sent reinforcement to Italy to continue the campaign. </a:t>
            </a:r>
          </a:p>
          <a:p>
            <a:r>
              <a:rPr lang="en-US" sz="2000" dirty="0" smtClean="0"/>
              <a:t>One of Canada’s shining moments were in the battle for the city of </a:t>
            </a:r>
            <a:r>
              <a:rPr lang="en-US" sz="2000" dirty="0" err="1" smtClean="0"/>
              <a:t>Ortona</a:t>
            </a:r>
            <a:r>
              <a:rPr lang="en-US" sz="2000" dirty="0"/>
              <a:t> </a:t>
            </a:r>
            <a:r>
              <a:rPr lang="en-US" sz="2000" dirty="0" smtClean="0"/>
              <a:t>in 1943. </a:t>
            </a:r>
          </a:p>
          <a:p>
            <a:r>
              <a:rPr lang="en-US" sz="2000" dirty="0" smtClean="0"/>
              <a:t>Canadian troops battled house-to-house and hand-to-hand against the German military until the city fell to the Allies in December of ‘43.</a:t>
            </a:r>
          </a:p>
          <a:p>
            <a:r>
              <a:rPr lang="en-US" sz="2000" dirty="0" smtClean="0"/>
              <a:t>Canadians also played a major role in the victory in </a:t>
            </a:r>
            <a:r>
              <a:rPr lang="en-US" sz="2000" dirty="0" err="1" smtClean="0"/>
              <a:t>Cassino</a:t>
            </a:r>
            <a:r>
              <a:rPr lang="en-US" sz="2000" dirty="0" smtClean="0"/>
              <a:t> in 1945 before they were sent back to Northwestern Europe.</a:t>
            </a:r>
            <a:endParaRPr lang="en-CA" sz="2000" dirty="0"/>
          </a:p>
        </p:txBody>
      </p:sp>
      <p:pic>
        <p:nvPicPr>
          <p:cNvPr id="1026" name="Picture 2" descr="Image result for canada in italy world w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547" y="2678638"/>
            <a:ext cx="3173639" cy="334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10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Phase 4</a:t>
            </a:r>
            <a:endParaRPr lang="en-CA" dirty="0"/>
          </a:p>
        </p:txBody>
      </p:sp>
      <p:sp>
        <p:nvSpPr>
          <p:cNvPr id="6" name="Text Placeholder 5"/>
          <p:cNvSpPr>
            <a:spLocks noGrp="1"/>
          </p:cNvSpPr>
          <p:nvPr>
            <p:ph type="body" idx="1"/>
          </p:nvPr>
        </p:nvSpPr>
        <p:spPr/>
        <p:txBody>
          <a:bodyPr/>
          <a:lstStyle/>
          <a:p>
            <a:r>
              <a:rPr lang="en-US" dirty="0" smtClean="0"/>
              <a:t>June ‘44 – Sept ‘45</a:t>
            </a:r>
            <a:endParaRPr lang="en-CA" dirty="0"/>
          </a:p>
        </p:txBody>
      </p:sp>
    </p:spTree>
    <p:extLst>
      <p:ext uri="{BB962C8B-B14F-4D97-AF65-F5344CB8AC3E}">
        <p14:creationId xmlns:p14="http://schemas.microsoft.com/office/powerpoint/2010/main" val="2003011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Final Push – D-Day</a:t>
            </a:r>
            <a:endParaRPr lang="en-CA" dirty="0"/>
          </a:p>
        </p:txBody>
      </p:sp>
      <p:sp>
        <p:nvSpPr>
          <p:cNvPr id="5" name="Content Placeholder 4"/>
          <p:cNvSpPr>
            <a:spLocks noGrp="1"/>
          </p:cNvSpPr>
          <p:nvPr>
            <p:ph idx="1"/>
          </p:nvPr>
        </p:nvSpPr>
        <p:spPr>
          <a:xfrm>
            <a:off x="1154954" y="2603500"/>
            <a:ext cx="9703546" cy="3416300"/>
          </a:xfrm>
        </p:spPr>
        <p:txBody>
          <a:bodyPr>
            <a:noAutofit/>
          </a:bodyPr>
          <a:lstStyle/>
          <a:p>
            <a:r>
              <a:rPr lang="en-US" sz="2400" dirty="0" smtClean="0"/>
              <a:t>This final year of the war began with the Allied invasion of Europe.</a:t>
            </a:r>
          </a:p>
          <a:p>
            <a:r>
              <a:rPr lang="en-US" sz="2400" dirty="0" smtClean="0"/>
              <a:t>Germany was forced to fight battled on two front: the Soviets from the east and the British, Canadians and Americans from the west.</a:t>
            </a:r>
          </a:p>
          <a:p>
            <a:r>
              <a:rPr lang="en-US" sz="2400" dirty="0" smtClean="0"/>
              <a:t>In addition to this European battle, the Americans were closing in on the Japanese and developing a weapon that they hoped would shorten the war and, ultimately, change the face of war forever.</a:t>
            </a:r>
            <a:endParaRPr lang="en-CA" sz="2400" dirty="0"/>
          </a:p>
        </p:txBody>
      </p:sp>
    </p:spTree>
    <p:extLst>
      <p:ext uri="{BB962C8B-B14F-4D97-AF65-F5344CB8AC3E}">
        <p14:creationId xmlns:p14="http://schemas.microsoft.com/office/powerpoint/2010/main" val="1697309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Troop Movement ‘44-‘45</a:t>
            </a:r>
            <a:endParaRPr lang="en-CA"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tretch>
            <a:fillRect/>
          </a:stretch>
        </p:blipFill>
        <p:spPr>
          <a:xfrm>
            <a:off x="1796143" y="2392556"/>
            <a:ext cx="8446795" cy="4140369"/>
          </a:xfrm>
        </p:spPr>
      </p:pic>
    </p:spTree>
    <p:extLst>
      <p:ext uri="{BB962C8B-B14F-4D97-AF65-F5344CB8AC3E}">
        <p14:creationId xmlns:p14="http://schemas.microsoft.com/office/powerpoint/2010/main" val="215319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Contribution</a:t>
            </a:r>
            <a:endParaRPr lang="en-CA" dirty="0"/>
          </a:p>
        </p:txBody>
      </p:sp>
      <p:sp>
        <p:nvSpPr>
          <p:cNvPr id="3" name="Content Placeholder 2"/>
          <p:cNvSpPr>
            <a:spLocks noGrp="1"/>
          </p:cNvSpPr>
          <p:nvPr>
            <p:ph idx="1"/>
          </p:nvPr>
        </p:nvSpPr>
        <p:spPr>
          <a:xfrm>
            <a:off x="316493" y="2309585"/>
            <a:ext cx="11587035" cy="3699329"/>
          </a:xfrm>
        </p:spPr>
        <p:txBody>
          <a:bodyPr>
            <a:normAutofit/>
          </a:bodyPr>
          <a:lstStyle/>
          <a:p>
            <a:r>
              <a:rPr lang="en-US" sz="2200" dirty="0" smtClean="0"/>
              <a:t>On June 6, 1945 Allied troops landed in Normandy to begin their final assault against Germany. Canada landed at Juno Beach while other forces landed at other beaches along the coastline. </a:t>
            </a:r>
          </a:p>
          <a:p>
            <a:r>
              <a:rPr lang="en-US" sz="2200" dirty="0"/>
              <a:t>The Canadian landings on the Juno Beach Sector of the Normandy coast were one of the most successful operations carried out on </a:t>
            </a:r>
            <a:r>
              <a:rPr lang="en-US" sz="2200" dirty="0" smtClean="0"/>
              <a:t>D-Day.</a:t>
            </a:r>
            <a:endParaRPr lang="en-CA" sz="2200" dirty="0"/>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971" y="4290810"/>
            <a:ext cx="3953264" cy="246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89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in Caen</a:t>
            </a:r>
            <a:endParaRPr lang="en-CA" dirty="0"/>
          </a:p>
        </p:txBody>
      </p:sp>
      <p:sp>
        <p:nvSpPr>
          <p:cNvPr id="3" name="Content Placeholder 2"/>
          <p:cNvSpPr>
            <a:spLocks noGrp="1"/>
          </p:cNvSpPr>
          <p:nvPr>
            <p:ph idx="1"/>
          </p:nvPr>
        </p:nvSpPr>
        <p:spPr>
          <a:xfrm>
            <a:off x="636814" y="2603500"/>
            <a:ext cx="6515101" cy="3416300"/>
          </a:xfrm>
        </p:spPr>
        <p:txBody>
          <a:bodyPr>
            <a:normAutofit/>
          </a:bodyPr>
          <a:lstStyle/>
          <a:p>
            <a:r>
              <a:rPr lang="en-US" sz="2200" dirty="0" smtClean="0"/>
              <a:t>Suring the last phase of WW2 the British, Canadian and American troops worked meticulously to take position after position.</a:t>
            </a:r>
          </a:p>
          <a:p>
            <a:r>
              <a:rPr lang="en-US" sz="2200" dirty="0" smtClean="0"/>
              <a:t>First the Allies captured the city of Caen, a major rail center for the German army and in doing so defeated some of Germany's best fighters.</a:t>
            </a:r>
            <a:endParaRPr lang="en-CA" sz="2200" dirty="0"/>
          </a:p>
        </p:txBody>
      </p:sp>
      <p:pic>
        <p:nvPicPr>
          <p:cNvPr id="4098" name="Picture 2" descr="Image result for capture of caen in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915" y="2405288"/>
            <a:ext cx="4765969" cy="334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6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in </a:t>
            </a:r>
            <a:r>
              <a:rPr lang="en-US" dirty="0" err="1" smtClean="0"/>
              <a:t>Falaise</a:t>
            </a:r>
            <a:endParaRPr lang="en-CA" dirty="0"/>
          </a:p>
        </p:txBody>
      </p:sp>
      <p:sp>
        <p:nvSpPr>
          <p:cNvPr id="3" name="Content Placeholder 2"/>
          <p:cNvSpPr>
            <a:spLocks noGrp="1"/>
          </p:cNvSpPr>
          <p:nvPr>
            <p:ph idx="1"/>
          </p:nvPr>
        </p:nvSpPr>
        <p:spPr>
          <a:xfrm>
            <a:off x="489857" y="2302329"/>
            <a:ext cx="6449785" cy="4143382"/>
          </a:xfrm>
        </p:spPr>
        <p:txBody>
          <a:bodyPr>
            <a:noAutofit/>
          </a:bodyPr>
          <a:lstStyle/>
          <a:p>
            <a:r>
              <a:rPr lang="en-US" sz="2200" dirty="0" smtClean="0"/>
              <a:t>After the victory in Caen the Allied forces went on to capture </a:t>
            </a:r>
            <a:r>
              <a:rPr lang="en-US" sz="2200" dirty="0" err="1" smtClean="0"/>
              <a:t>Falaise</a:t>
            </a:r>
            <a:r>
              <a:rPr lang="en-US" sz="2200" dirty="0" smtClean="0"/>
              <a:t> which forced Germany to retreat to Belgium and the German border.</a:t>
            </a:r>
          </a:p>
          <a:p>
            <a:r>
              <a:rPr lang="en-US" sz="2200" dirty="0" smtClean="0"/>
              <a:t>This victory help liberate Paris and most of France. As more troops arrived in France to push back the Germans the issue of supplies and resources became a logistical nightmare. </a:t>
            </a:r>
          </a:p>
          <a:p>
            <a:r>
              <a:rPr lang="en-US" sz="2200" dirty="0" smtClean="0"/>
              <a:t>Capturing ports were vital to the chain of supply and Canada were called upon to make this happen.</a:t>
            </a:r>
            <a:endParaRPr lang="en-CA" sz="2200" dirty="0"/>
          </a:p>
        </p:txBody>
      </p:sp>
      <p:pic>
        <p:nvPicPr>
          <p:cNvPr id="5122" name="Picture 2" descr="Image result for paris liberatio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0" y="2584532"/>
            <a:ext cx="4784725" cy="357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3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Nazi Party in Germany</a:t>
            </a:r>
            <a:endParaRPr lang="en-CA" dirty="0"/>
          </a:p>
        </p:txBody>
      </p:sp>
      <p:sp>
        <p:nvSpPr>
          <p:cNvPr id="3" name="Content Placeholder 2"/>
          <p:cNvSpPr>
            <a:spLocks noGrp="1"/>
          </p:cNvSpPr>
          <p:nvPr>
            <p:ph idx="1"/>
          </p:nvPr>
        </p:nvSpPr>
        <p:spPr>
          <a:xfrm>
            <a:off x="309967" y="2355527"/>
            <a:ext cx="11044910" cy="3416300"/>
          </a:xfrm>
        </p:spPr>
        <p:txBody>
          <a:bodyPr>
            <a:normAutofit/>
          </a:bodyPr>
          <a:lstStyle/>
          <a:p>
            <a:r>
              <a:rPr lang="en-US" sz="2400" dirty="0" smtClean="0"/>
              <a:t>According to some, Adolf Hitler and the National Socialist party (the Nazi Party) were elected to power in 1933 by using growing anger over the Treaty of Versailles to fuel his push for leadership over the German people. After Hitler was elected he outlawed other political parties, therefore he became the </a:t>
            </a:r>
            <a:r>
              <a:rPr lang="en-US" sz="2400" dirty="0" smtClean="0">
                <a:solidFill>
                  <a:srgbClr val="FF0000"/>
                </a:solidFill>
              </a:rPr>
              <a:t>dictator</a:t>
            </a:r>
            <a:r>
              <a:rPr lang="en-US" sz="2400" dirty="0" smtClean="0"/>
              <a:t>, or only ruler.</a:t>
            </a:r>
            <a:endParaRPr lang="en-CA" sz="2400" dirty="0"/>
          </a:p>
        </p:txBody>
      </p:sp>
      <p:pic>
        <p:nvPicPr>
          <p:cNvPr id="6146" name="Picture 2" descr="Image result for adolf 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691" y="4311650"/>
            <a:ext cx="366712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87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474946" cy="706964"/>
          </a:xfrm>
        </p:spPr>
        <p:txBody>
          <a:bodyPr/>
          <a:lstStyle/>
          <a:p>
            <a:r>
              <a:rPr lang="en-US" dirty="0" smtClean="0"/>
              <a:t>Belgian Liberation – Battle of the Scheldt</a:t>
            </a:r>
            <a:endParaRPr lang="en-CA" dirty="0"/>
          </a:p>
        </p:txBody>
      </p:sp>
      <p:sp>
        <p:nvSpPr>
          <p:cNvPr id="3" name="Content Placeholder 2"/>
          <p:cNvSpPr>
            <a:spLocks noGrp="1"/>
          </p:cNvSpPr>
          <p:nvPr>
            <p:ph idx="1"/>
          </p:nvPr>
        </p:nvSpPr>
        <p:spPr>
          <a:xfrm>
            <a:off x="473530" y="2603499"/>
            <a:ext cx="5453742" cy="3887937"/>
          </a:xfrm>
        </p:spPr>
        <p:txBody>
          <a:bodyPr>
            <a:normAutofit/>
          </a:bodyPr>
          <a:lstStyle/>
          <a:p>
            <a:r>
              <a:rPr lang="en-US" sz="2000" dirty="0" smtClean="0"/>
              <a:t>The First Canadian Army were sent to Antwerp, Belgium, a major shipping port in Europe. The city was liberated by the Canadian troops but the actual port was 80 km away.</a:t>
            </a:r>
          </a:p>
          <a:p>
            <a:endParaRPr lang="en-US" sz="2000" dirty="0" smtClean="0"/>
          </a:p>
          <a:p>
            <a:r>
              <a:rPr lang="en-US" sz="2000" dirty="0" smtClean="0"/>
              <a:t>While approaching the port German soldiers opened the dikes and flooded to low-lying region where the Canadians were traveling. </a:t>
            </a:r>
            <a:endParaRPr lang="en-CA" sz="2000" dirty="0"/>
          </a:p>
        </p:txBody>
      </p:sp>
      <p:pic>
        <p:nvPicPr>
          <p:cNvPr id="6146" name="Picture 2" descr="Image result for flooded dikes in 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40" y="2603500"/>
            <a:ext cx="5437674" cy="388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39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Belgium to the Netherlands</a:t>
            </a:r>
            <a:endParaRPr lang="en-CA" dirty="0"/>
          </a:p>
        </p:txBody>
      </p:sp>
      <p:sp>
        <p:nvSpPr>
          <p:cNvPr id="3" name="Content Placeholder 2"/>
          <p:cNvSpPr>
            <a:spLocks noGrp="1"/>
          </p:cNvSpPr>
          <p:nvPr>
            <p:ph idx="1"/>
          </p:nvPr>
        </p:nvSpPr>
        <p:spPr>
          <a:xfrm>
            <a:off x="1154954" y="2603500"/>
            <a:ext cx="10030117" cy="3416300"/>
          </a:xfrm>
        </p:spPr>
        <p:txBody>
          <a:bodyPr>
            <a:noAutofit/>
          </a:bodyPr>
          <a:lstStyle/>
          <a:p>
            <a:r>
              <a:rPr lang="en-US" sz="2200" dirty="0"/>
              <a:t>In the final months of the </a:t>
            </a:r>
            <a:r>
              <a:rPr lang="en-US" sz="2200" dirty="0" smtClean="0"/>
              <a:t>WW2, </a:t>
            </a:r>
            <a:r>
              <a:rPr lang="en-US" sz="2200" dirty="0"/>
              <a:t>Canadian forces were given the important and deadly task of liberating the Netherlands from Nazi occupation. </a:t>
            </a:r>
            <a:endParaRPr lang="en-US" sz="2200" dirty="0" smtClean="0"/>
          </a:p>
          <a:p>
            <a:r>
              <a:rPr lang="en-US" sz="2200" dirty="0" smtClean="0"/>
              <a:t>From </a:t>
            </a:r>
            <a:r>
              <a:rPr lang="en-US" sz="2200" dirty="0"/>
              <a:t>September 1944 to April 1945, the </a:t>
            </a:r>
            <a:r>
              <a:rPr lang="en-US" sz="2200" dirty="0">
                <a:hlinkClick r:id="rId3"/>
              </a:rPr>
              <a:t>First Canadian Army</a:t>
            </a:r>
            <a:r>
              <a:rPr lang="en-US" sz="2200" dirty="0"/>
              <a:t> fought German forces on the Scheldt estuary —opening the port of Antwerp for Allied use — and then cleared northern and western Netherlands of Germans, allowing food and other relief to reach millions of desperate people. </a:t>
            </a:r>
            <a:endParaRPr lang="en-US" sz="2200" dirty="0" smtClean="0"/>
          </a:p>
          <a:p>
            <a:r>
              <a:rPr lang="en-US" sz="2200" dirty="0" smtClean="0"/>
              <a:t>Today</a:t>
            </a:r>
            <a:r>
              <a:rPr lang="en-US" sz="2200" dirty="0"/>
              <a:t>, Canada is fondly remembered by the Dutch for ending their oppression under the Nazis.</a:t>
            </a:r>
            <a:endParaRPr lang="en-CA" sz="2200" dirty="0"/>
          </a:p>
        </p:txBody>
      </p:sp>
    </p:spTree>
    <p:extLst>
      <p:ext uri="{BB962C8B-B14F-4D97-AF65-F5344CB8AC3E}">
        <p14:creationId xmlns:p14="http://schemas.microsoft.com/office/powerpoint/2010/main" val="3867397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7170" name="Picture 2" descr="Image result for belgium liberatio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4" y="2025650"/>
            <a:ext cx="466725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60" y="973668"/>
            <a:ext cx="5715000"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862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WW2</a:t>
            </a:r>
            <a:endParaRPr lang="en-CA" dirty="0"/>
          </a:p>
        </p:txBody>
      </p:sp>
      <p:sp>
        <p:nvSpPr>
          <p:cNvPr id="3" name="Content Placeholder 2"/>
          <p:cNvSpPr>
            <a:spLocks noGrp="1"/>
          </p:cNvSpPr>
          <p:nvPr>
            <p:ph idx="1"/>
          </p:nvPr>
        </p:nvSpPr>
        <p:spPr>
          <a:xfrm>
            <a:off x="763067" y="2227943"/>
            <a:ext cx="10928189" cy="3416300"/>
          </a:xfrm>
        </p:spPr>
        <p:txBody>
          <a:bodyPr>
            <a:normAutofit/>
          </a:bodyPr>
          <a:lstStyle/>
          <a:p>
            <a:r>
              <a:rPr lang="en-US" sz="2400" dirty="0"/>
              <a:t>General Charles </a:t>
            </a:r>
            <a:r>
              <a:rPr lang="en-US" sz="2400" dirty="0" err="1"/>
              <a:t>Foulkes</a:t>
            </a:r>
            <a:r>
              <a:rPr lang="en-US" sz="2400" dirty="0"/>
              <a:t>, commander of the 1st Canadian Corps, accepted the surrender of German forces in the Netherlands on 5 </a:t>
            </a:r>
            <a:r>
              <a:rPr lang="en-US" sz="2400" dirty="0" smtClean="0"/>
              <a:t>May 1945. </a:t>
            </a:r>
            <a:r>
              <a:rPr lang="en-US" sz="2400" dirty="0"/>
              <a:t>Two days later, Germany formally </a:t>
            </a:r>
            <a:r>
              <a:rPr lang="en-US" sz="2400" dirty="0" smtClean="0"/>
              <a:t>surrendered and </a:t>
            </a:r>
            <a:r>
              <a:rPr lang="en-US" sz="2400" dirty="0"/>
              <a:t>the war in </a:t>
            </a:r>
            <a:r>
              <a:rPr lang="en-US" sz="2400" u="sng" dirty="0"/>
              <a:t>Europe</a:t>
            </a:r>
            <a:r>
              <a:rPr lang="en-US" sz="2400" dirty="0"/>
              <a:t> came to an end</a:t>
            </a:r>
            <a:r>
              <a:rPr lang="en-US" sz="2400" dirty="0" smtClean="0"/>
              <a:t>.</a:t>
            </a:r>
          </a:p>
          <a:p>
            <a:endParaRPr lang="en-US" sz="2400" dirty="0"/>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643" y="3462340"/>
            <a:ext cx="4327070" cy="324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48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Continues to Fight</a:t>
            </a:r>
            <a:endParaRPr lang="en-CA" dirty="0"/>
          </a:p>
        </p:txBody>
      </p:sp>
      <p:sp>
        <p:nvSpPr>
          <p:cNvPr id="3" name="Content Placeholder 2"/>
          <p:cNvSpPr>
            <a:spLocks noGrp="1"/>
          </p:cNvSpPr>
          <p:nvPr>
            <p:ph idx="1"/>
          </p:nvPr>
        </p:nvSpPr>
        <p:spPr>
          <a:xfrm>
            <a:off x="1154954" y="2603500"/>
            <a:ext cx="10340360" cy="3731986"/>
          </a:xfrm>
        </p:spPr>
        <p:txBody>
          <a:bodyPr>
            <a:normAutofit/>
          </a:bodyPr>
          <a:lstStyle/>
          <a:p>
            <a:r>
              <a:rPr lang="en-US" sz="2200" dirty="0" smtClean="0"/>
              <a:t>While Germany and Italy had fallen in Europe, Japan continued to fight in the Pacific, refusing to give up despite being warned about an upcoming disaster.</a:t>
            </a:r>
          </a:p>
          <a:p>
            <a:r>
              <a:rPr lang="en-US" sz="2200" dirty="0"/>
              <a:t>Hiroshima, a manufacturing center of some 350,000 people located about 500 miles from Tokyo, was selected as the first </a:t>
            </a:r>
            <a:r>
              <a:rPr lang="en-US" sz="2200" dirty="0" smtClean="0"/>
              <a:t>target and was devastated when struck by the first atomic bomb on Aug 6, 1945.</a:t>
            </a:r>
          </a:p>
          <a:p>
            <a:r>
              <a:rPr lang="en-US" sz="2200" dirty="0" smtClean="0"/>
              <a:t>3 days later, Nagasaki received the second atomic bomb. Emperor Hirohito finally surrendered, officially ending the Second World War. </a:t>
            </a:r>
          </a:p>
          <a:p>
            <a:endParaRPr lang="en-US" sz="2200" dirty="0" smtClean="0"/>
          </a:p>
          <a:p>
            <a:endParaRPr lang="en-CA" sz="2200" dirty="0"/>
          </a:p>
        </p:txBody>
      </p:sp>
    </p:spTree>
    <p:extLst>
      <p:ext uri="{BB962C8B-B14F-4D97-AF65-F5344CB8AC3E}">
        <p14:creationId xmlns:p14="http://schemas.microsoft.com/office/powerpoint/2010/main" val="1470032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614" y="641441"/>
            <a:ext cx="9383486" cy="621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46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 and more</a:t>
            </a:r>
            <a:endParaRPr lang="en-CA" dirty="0"/>
          </a:p>
        </p:txBody>
      </p:sp>
      <p:sp>
        <p:nvSpPr>
          <p:cNvPr id="3" name="Content Placeholder 2"/>
          <p:cNvSpPr>
            <a:spLocks noGrp="1"/>
          </p:cNvSpPr>
          <p:nvPr>
            <p:ph idx="1"/>
          </p:nvPr>
        </p:nvSpPr>
        <p:spPr>
          <a:xfrm>
            <a:off x="1154954" y="2603500"/>
            <a:ext cx="10258717" cy="3416300"/>
          </a:xfrm>
        </p:spPr>
        <p:txBody>
          <a:bodyPr>
            <a:noAutofit/>
          </a:bodyPr>
          <a:lstStyle/>
          <a:p>
            <a:r>
              <a:rPr lang="en-US" sz="2200" dirty="0" smtClean="0"/>
              <a:t>Although the war has ended many other stories of atrocities surfaced. Stories of war crimes, cruelty and mass killings.</a:t>
            </a:r>
          </a:p>
          <a:p>
            <a:r>
              <a:rPr lang="en-US" sz="2200" dirty="0" smtClean="0"/>
              <a:t>The Holocaust was </a:t>
            </a:r>
            <a:r>
              <a:rPr lang="en-US" sz="2200" dirty="0"/>
              <a:t>a genocide in which  Nazi Germany and its collaborators killed about six million </a:t>
            </a:r>
            <a:r>
              <a:rPr lang="en-US" sz="2200" dirty="0" smtClean="0"/>
              <a:t>Jews. </a:t>
            </a:r>
          </a:p>
          <a:p>
            <a:r>
              <a:rPr lang="en-US" sz="2200" dirty="0" smtClean="0"/>
              <a:t>The </a:t>
            </a:r>
            <a:r>
              <a:rPr lang="en-US" sz="2200" dirty="0"/>
              <a:t>victims included 1.5 million </a:t>
            </a:r>
            <a:r>
              <a:rPr lang="en-US" sz="2200" dirty="0" smtClean="0"/>
              <a:t>children</a:t>
            </a:r>
            <a:r>
              <a:rPr lang="en-US" sz="2200" dirty="0"/>
              <a:t> and represented about two-thirds of the nine million Jews who had resided in </a:t>
            </a:r>
            <a:r>
              <a:rPr lang="en-US" sz="2200" dirty="0" smtClean="0"/>
              <a:t>Europe.</a:t>
            </a:r>
            <a:r>
              <a:rPr lang="en-US" sz="2200" baseline="30000" dirty="0"/>
              <a:t> </a:t>
            </a:r>
            <a:endParaRPr lang="en-US" sz="2200" baseline="30000" dirty="0" smtClean="0"/>
          </a:p>
          <a:p>
            <a:r>
              <a:rPr lang="en-US" sz="2200" dirty="0" smtClean="0"/>
              <a:t>Killings </a:t>
            </a:r>
            <a:r>
              <a:rPr lang="en-US" sz="2200" dirty="0"/>
              <a:t>took place throughout Nazi Germany, German-occupied </a:t>
            </a:r>
            <a:r>
              <a:rPr lang="en-US" sz="2200" dirty="0" smtClean="0"/>
              <a:t>territories</a:t>
            </a:r>
            <a:r>
              <a:rPr lang="en-US" sz="2200" dirty="0"/>
              <a:t> and territories held by allies of Nazi Germany</a:t>
            </a:r>
            <a:r>
              <a:rPr lang="en-US" sz="2200" dirty="0" smtClean="0"/>
              <a:t>.</a:t>
            </a:r>
          </a:p>
        </p:txBody>
      </p:sp>
    </p:spTree>
    <p:extLst>
      <p:ext uri="{BB962C8B-B14F-4D97-AF65-F5344CB8AC3E}">
        <p14:creationId xmlns:p14="http://schemas.microsoft.com/office/powerpoint/2010/main" val="979163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Tasks</a:t>
            </a:r>
            <a:endParaRPr lang="en-CA" dirty="0"/>
          </a:p>
        </p:txBody>
      </p:sp>
      <p:sp>
        <p:nvSpPr>
          <p:cNvPr id="3" name="Content Placeholder 2"/>
          <p:cNvSpPr>
            <a:spLocks noGrp="1"/>
          </p:cNvSpPr>
          <p:nvPr>
            <p:ph idx="1"/>
          </p:nvPr>
        </p:nvSpPr>
        <p:spPr/>
        <p:txBody>
          <a:bodyPr>
            <a:normAutofit/>
          </a:bodyPr>
          <a:lstStyle/>
          <a:p>
            <a:r>
              <a:rPr lang="en-US" sz="2400" dirty="0" smtClean="0"/>
              <a:t>To gain some additional information on Canadians in WW2 read the </a:t>
            </a:r>
            <a:r>
              <a:rPr lang="en-US" sz="2400" i="1" dirty="0" smtClean="0"/>
              <a:t>Canadians in Profile </a:t>
            </a:r>
            <a:r>
              <a:rPr lang="en-US" sz="2400" dirty="0" smtClean="0"/>
              <a:t>found on page112.</a:t>
            </a:r>
          </a:p>
          <a:p>
            <a:endParaRPr lang="en-US" sz="2400" dirty="0"/>
          </a:p>
          <a:p>
            <a:r>
              <a:rPr lang="en-US" sz="2400" dirty="0" smtClean="0"/>
              <a:t>Divide your page into three columns. Use these columns to identify the </a:t>
            </a:r>
            <a:r>
              <a:rPr lang="en-US" sz="2400" u="sng" dirty="0" smtClean="0"/>
              <a:t>key contributions </a:t>
            </a:r>
            <a:r>
              <a:rPr lang="en-US" sz="2400" dirty="0" smtClean="0"/>
              <a:t>of Canada’s army, navy and air force in WW2. When you are done, share your thoughts with classmates and discuss.</a:t>
            </a:r>
          </a:p>
          <a:p>
            <a:endParaRPr lang="en-US" sz="2400" dirty="0"/>
          </a:p>
          <a:p>
            <a:pPr marL="0" indent="0">
              <a:buNone/>
            </a:pPr>
            <a:endParaRPr lang="en-CA" sz="2400" dirty="0"/>
          </a:p>
        </p:txBody>
      </p:sp>
    </p:spTree>
    <p:extLst>
      <p:ext uri="{BB962C8B-B14F-4D97-AF65-F5344CB8AC3E}">
        <p14:creationId xmlns:p14="http://schemas.microsoft.com/office/powerpoint/2010/main" val="420629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Arise</a:t>
            </a:r>
            <a:endParaRPr lang="en-CA" dirty="0"/>
          </a:p>
        </p:txBody>
      </p:sp>
      <p:sp>
        <p:nvSpPr>
          <p:cNvPr id="3" name="Content Placeholder 2"/>
          <p:cNvSpPr>
            <a:spLocks noGrp="1"/>
          </p:cNvSpPr>
          <p:nvPr>
            <p:ph idx="1"/>
          </p:nvPr>
        </p:nvSpPr>
        <p:spPr>
          <a:xfrm>
            <a:off x="473029" y="2387595"/>
            <a:ext cx="5416327" cy="4119145"/>
          </a:xfrm>
        </p:spPr>
        <p:txBody>
          <a:bodyPr>
            <a:normAutofit/>
          </a:bodyPr>
          <a:lstStyle/>
          <a:p>
            <a:r>
              <a:rPr lang="en-US" sz="2400" dirty="0" smtClean="0"/>
              <a:t>After he seized power, Hitler looked to break the Treaty of Versailles and began to </a:t>
            </a:r>
            <a:r>
              <a:rPr lang="en-US" sz="2400" dirty="0" smtClean="0">
                <a:solidFill>
                  <a:srgbClr val="FF0000"/>
                </a:solidFill>
              </a:rPr>
              <a:t>annex</a:t>
            </a:r>
            <a:r>
              <a:rPr lang="en-US" sz="2400" dirty="0" smtClean="0"/>
              <a:t>, or reoccupy, territories that were taken away from Germany after the first World War.</a:t>
            </a:r>
          </a:p>
          <a:p>
            <a:r>
              <a:rPr lang="en-US" sz="2400" dirty="0" smtClean="0"/>
              <a:t>Rhineland, Austria, Sudetenland, Czechoslovakia and Poland all fell to Germany in the lead-up to WW2</a:t>
            </a:r>
          </a:p>
          <a:p>
            <a:endParaRPr lang="en-CA" sz="2400" dirty="0"/>
          </a:p>
        </p:txBody>
      </p:sp>
      <p:pic>
        <p:nvPicPr>
          <p:cNvPr id="7170" name="Picture 2" descr="Image result for hitler's first move toward territorial exp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98" y="2068090"/>
            <a:ext cx="5372100" cy="4438651"/>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7408190" y="3951851"/>
            <a:ext cx="573437" cy="1472556"/>
          </a:xfrm>
          <a:custGeom>
            <a:avLst/>
            <a:gdLst>
              <a:gd name="connsiteX0" fmla="*/ 325464 w 573437"/>
              <a:gd name="connsiteY0" fmla="*/ 1472556 h 1472556"/>
              <a:gd name="connsiteX1" fmla="*/ 356461 w 573437"/>
              <a:gd name="connsiteY1" fmla="*/ 1395064 h 1472556"/>
              <a:gd name="connsiteX2" fmla="*/ 418454 w 573437"/>
              <a:gd name="connsiteY2" fmla="*/ 1255580 h 1472556"/>
              <a:gd name="connsiteX3" fmla="*/ 464949 w 573437"/>
              <a:gd name="connsiteY3" fmla="*/ 1240081 h 1472556"/>
              <a:gd name="connsiteX4" fmla="*/ 526942 w 573437"/>
              <a:gd name="connsiteY4" fmla="*/ 1131593 h 1472556"/>
              <a:gd name="connsiteX5" fmla="*/ 542441 w 573437"/>
              <a:gd name="connsiteY5" fmla="*/ 1069600 h 1472556"/>
              <a:gd name="connsiteX6" fmla="*/ 573437 w 573437"/>
              <a:gd name="connsiteY6" fmla="*/ 976610 h 1472556"/>
              <a:gd name="connsiteX7" fmla="*/ 557939 w 573437"/>
              <a:gd name="connsiteY7" fmla="*/ 697641 h 1472556"/>
              <a:gd name="connsiteX8" fmla="*/ 526942 w 573437"/>
              <a:gd name="connsiteY8" fmla="*/ 651146 h 1472556"/>
              <a:gd name="connsiteX9" fmla="*/ 433952 w 573437"/>
              <a:gd name="connsiteY9" fmla="*/ 589152 h 1472556"/>
              <a:gd name="connsiteX10" fmla="*/ 340963 w 573437"/>
              <a:gd name="connsiteY10" fmla="*/ 542657 h 1472556"/>
              <a:gd name="connsiteX11" fmla="*/ 325464 w 573437"/>
              <a:gd name="connsiteY11" fmla="*/ 496163 h 1472556"/>
              <a:gd name="connsiteX12" fmla="*/ 309966 w 573437"/>
              <a:gd name="connsiteY12" fmla="*/ 279186 h 1472556"/>
              <a:gd name="connsiteX13" fmla="*/ 247973 w 573437"/>
              <a:gd name="connsiteY13" fmla="*/ 263688 h 1472556"/>
              <a:gd name="connsiteX14" fmla="*/ 216976 w 573437"/>
              <a:gd name="connsiteY14" fmla="*/ 139702 h 1472556"/>
              <a:gd name="connsiteX15" fmla="*/ 185979 w 573437"/>
              <a:gd name="connsiteY15" fmla="*/ 46712 h 1472556"/>
              <a:gd name="connsiteX16" fmla="*/ 77491 w 573437"/>
              <a:gd name="connsiteY16" fmla="*/ 15715 h 1472556"/>
              <a:gd name="connsiteX17" fmla="*/ 0 w 573437"/>
              <a:gd name="connsiteY17" fmla="*/ 217 h 147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3437" h="1472556">
                <a:moveTo>
                  <a:pt x="325464" y="1472556"/>
                </a:moveTo>
                <a:cubicBezTo>
                  <a:pt x="335796" y="1446725"/>
                  <a:pt x="346954" y="1421210"/>
                  <a:pt x="356461" y="1395064"/>
                </a:cubicBezTo>
                <a:cubicBezTo>
                  <a:pt x="367148" y="1365675"/>
                  <a:pt x="384268" y="1282928"/>
                  <a:pt x="418454" y="1255580"/>
                </a:cubicBezTo>
                <a:cubicBezTo>
                  <a:pt x="431211" y="1245375"/>
                  <a:pt x="449451" y="1245247"/>
                  <a:pt x="464949" y="1240081"/>
                </a:cubicBezTo>
                <a:cubicBezTo>
                  <a:pt x="490645" y="1201537"/>
                  <a:pt x="510086" y="1176541"/>
                  <a:pt x="526942" y="1131593"/>
                </a:cubicBezTo>
                <a:cubicBezTo>
                  <a:pt x="534421" y="1111649"/>
                  <a:pt x="536320" y="1090002"/>
                  <a:pt x="542441" y="1069600"/>
                </a:cubicBezTo>
                <a:cubicBezTo>
                  <a:pt x="551830" y="1038305"/>
                  <a:pt x="573437" y="976610"/>
                  <a:pt x="573437" y="976610"/>
                </a:cubicBezTo>
                <a:cubicBezTo>
                  <a:pt x="568271" y="883620"/>
                  <a:pt x="571110" y="789838"/>
                  <a:pt x="557939" y="697641"/>
                </a:cubicBezTo>
                <a:cubicBezTo>
                  <a:pt x="555305" y="679201"/>
                  <a:pt x="540960" y="663412"/>
                  <a:pt x="526942" y="651146"/>
                </a:cubicBezTo>
                <a:cubicBezTo>
                  <a:pt x="498906" y="626614"/>
                  <a:pt x="464949" y="609817"/>
                  <a:pt x="433952" y="589152"/>
                </a:cubicBezTo>
                <a:cubicBezTo>
                  <a:pt x="373867" y="549095"/>
                  <a:pt x="405125" y="564046"/>
                  <a:pt x="340963" y="542657"/>
                </a:cubicBezTo>
                <a:cubicBezTo>
                  <a:pt x="335797" y="527159"/>
                  <a:pt x="327373" y="512388"/>
                  <a:pt x="325464" y="496163"/>
                </a:cubicBezTo>
                <a:cubicBezTo>
                  <a:pt x="316992" y="424150"/>
                  <a:pt x="332895" y="347975"/>
                  <a:pt x="309966" y="279186"/>
                </a:cubicBezTo>
                <a:cubicBezTo>
                  <a:pt x="303230" y="258979"/>
                  <a:pt x="268637" y="268854"/>
                  <a:pt x="247973" y="263688"/>
                </a:cubicBezTo>
                <a:cubicBezTo>
                  <a:pt x="237641" y="222359"/>
                  <a:pt x="230448" y="180116"/>
                  <a:pt x="216976" y="139702"/>
                </a:cubicBezTo>
                <a:cubicBezTo>
                  <a:pt x="206644" y="108705"/>
                  <a:pt x="216975" y="57045"/>
                  <a:pt x="185979" y="46712"/>
                </a:cubicBezTo>
                <a:cubicBezTo>
                  <a:pt x="74529" y="9560"/>
                  <a:pt x="213680" y="54625"/>
                  <a:pt x="77491" y="15715"/>
                </a:cubicBezTo>
                <a:cubicBezTo>
                  <a:pt x="11811" y="-3050"/>
                  <a:pt x="53267" y="217"/>
                  <a:pt x="0" y="2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V="1">
            <a:off x="2386739" y="4417017"/>
            <a:ext cx="5129939" cy="526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1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Appeasement = Failure</a:t>
            </a:r>
            <a:endParaRPr lang="en-CA" dirty="0"/>
          </a:p>
        </p:txBody>
      </p:sp>
      <p:sp>
        <p:nvSpPr>
          <p:cNvPr id="3" name="Content Placeholder 2"/>
          <p:cNvSpPr>
            <a:spLocks noGrp="1"/>
          </p:cNvSpPr>
          <p:nvPr>
            <p:ph idx="1"/>
          </p:nvPr>
        </p:nvSpPr>
        <p:spPr>
          <a:xfrm>
            <a:off x="4649492" y="2417736"/>
            <a:ext cx="7330402" cy="3571067"/>
          </a:xfrm>
        </p:spPr>
        <p:txBody>
          <a:bodyPr>
            <a:normAutofit lnSpcReduction="10000"/>
          </a:bodyPr>
          <a:lstStyle/>
          <a:p>
            <a:r>
              <a:rPr lang="en-US" sz="2400" dirty="0" smtClean="0"/>
              <a:t>Leaders from Britain, France and the United States, who had written the treaty, did not take a stand against these violations in hopes to avoid another global conflict. </a:t>
            </a:r>
          </a:p>
          <a:p>
            <a:endParaRPr lang="en-US" sz="2400" dirty="0" smtClean="0"/>
          </a:p>
          <a:p>
            <a:r>
              <a:rPr lang="en-US" sz="2400" dirty="0" smtClean="0"/>
              <a:t>They adopted a policy of </a:t>
            </a:r>
            <a:r>
              <a:rPr lang="en-US" sz="2400" dirty="0" smtClean="0">
                <a:solidFill>
                  <a:srgbClr val="FF0000"/>
                </a:solidFill>
              </a:rPr>
              <a:t>appeasement</a:t>
            </a:r>
            <a:r>
              <a:rPr lang="en-US" sz="2400" dirty="0" smtClean="0"/>
              <a:t> where they relaxed the terms of the treaty in hopes of satisfying German demands and allowing peace.</a:t>
            </a:r>
            <a:endParaRPr lang="en-CA" sz="2400" dirty="0"/>
          </a:p>
        </p:txBody>
      </p:sp>
      <p:pic>
        <p:nvPicPr>
          <p:cNvPr id="9218" name="Picture 2" descr="Image result for poland inva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2" y="2572503"/>
            <a:ext cx="440055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9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321925" y="2789480"/>
            <a:ext cx="4711485" cy="3416300"/>
          </a:xfrm>
        </p:spPr>
        <p:txBody>
          <a:bodyPr>
            <a:normAutofit/>
          </a:bodyPr>
          <a:lstStyle/>
          <a:p>
            <a:r>
              <a:rPr lang="en-US" sz="2000" dirty="0">
                <a:solidFill>
                  <a:schemeClr val="tx1"/>
                </a:solidFill>
              </a:rPr>
              <a:t>Adolf Hitler and British Prime Minister Neville Chamberlain shake hands on Sept. 30, 1938 -- the day they signed the Munich Agreement, sealing the fate of Czechoslovakia. </a:t>
            </a:r>
            <a:endParaRPr lang="en-CA" sz="2000" dirty="0"/>
          </a:p>
          <a:p>
            <a:endParaRPr lang="en-CA" sz="2000" dirty="0"/>
          </a:p>
        </p:txBody>
      </p:sp>
      <p:pic>
        <p:nvPicPr>
          <p:cNvPr id="8194" name="Picture 2" descr="Adolf Hitler and British Prime Minister Neville Chamberlain shake hands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86" y="1925425"/>
            <a:ext cx="6299039" cy="477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5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Poland Invaded</a:t>
            </a:r>
            <a:endParaRPr lang="en-CA" dirty="0"/>
          </a:p>
        </p:txBody>
      </p:sp>
      <p:sp>
        <p:nvSpPr>
          <p:cNvPr id="3" name="Content Placeholder 2"/>
          <p:cNvSpPr>
            <a:spLocks noGrp="1"/>
          </p:cNvSpPr>
          <p:nvPr>
            <p:ph idx="1"/>
          </p:nvPr>
        </p:nvSpPr>
        <p:spPr>
          <a:xfrm>
            <a:off x="232474" y="2362415"/>
            <a:ext cx="8570563" cy="4076054"/>
          </a:xfrm>
        </p:spPr>
        <p:txBody>
          <a:bodyPr>
            <a:normAutofit/>
          </a:bodyPr>
          <a:lstStyle/>
          <a:p>
            <a:r>
              <a:rPr lang="en-US" sz="2400" dirty="0"/>
              <a:t>On 1 September 1939, 62 German divisions supported by 1,300 aircraft began the invasion of Poland. </a:t>
            </a:r>
            <a:endParaRPr lang="en-US" sz="2400" dirty="0" smtClean="0"/>
          </a:p>
          <a:p>
            <a:r>
              <a:rPr lang="en-US" sz="2400" dirty="0" smtClean="0"/>
              <a:t>At </a:t>
            </a:r>
            <a:r>
              <a:rPr lang="en-US" sz="2400" dirty="0"/>
              <a:t>8pm on the same day, Poland requested military assistance from Britain and France. </a:t>
            </a:r>
            <a:endParaRPr lang="en-US" sz="2400" dirty="0" smtClean="0"/>
          </a:p>
          <a:p>
            <a:r>
              <a:rPr lang="en-US" sz="2400" dirty="0" smtClean="0"/>
              <a:t>Two </a:t>
            </a:r>
            <a:r>
              <a:rPr lang="en-US" sz="2400" dirty="0"/>
              <a:t>days later, in fulfilment of their April 1939 pledge to support the country in the event of an attack, Britain and France declared war on Germany. World War II had begun.</a:t>
            </a:r>
            <a:endParaRPr lang="en-CA" sz="2400" dirty="0"/>
          </a:p>
        </p:txBody>
      </p:sp>
      <p:pic>
        <p:nvPicPr>
          <p:cNvPr id="4" name="Picture 2" descr="Image result for invasion of poland 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553" y="2135556"/>
            <a:ext cx="3362540" cy="43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85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1326</TotalTime>
  <Words>3679</Words>
  <Application>Microsoft Office PowerPoint</Application>
  <PresentationFormat>Widescreen</PresentationFormat>
  <Paragraphs>250</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Century Gothic</vt:lpstr>
      <vt:lpstr>Wingdings</vt:lpstr>
      <vt:lpstr>Wingdings 3</vt:lpstr>
      <vt:lpstr>Ion Boardroom</vt:lpstr>
      <vt:lpstr>PowerPoint Presentation</vt:lpstr>
      <vt:lpstr>PowerPoint Presentation</vt:lpstr>
      <vt:lpstr>The Road to War</vt:lpstr>
      <vt:lpstr>The Treaty of Versailles</vt:lpstr>
      <vt:lpstr>Rise of the Nazi Party in Germany</vt:lpstr>
      <vt:lpstr>Problems Arise</vt:lpstr>
      <vt:lpstr>Appeasement = Failure</vt:lpstr>
      <vt:lpstr>PowerPoint Presentation</vt:lpstr>
      <vt:lpstr>Poland Invaded</vt:lpstr>
      <vt:lpstr>Questions – Writing Activity</vt:lpstr>
      <vt:lpstr>Poster Activity – Assessment (using visuals to relay understanding)</vt:lpstr>
      <vt:lpstr>Flashback</vt:lpstr>
      <vt:lpstr>Flashback</vt:lpstr>
      <vt:lpstr>PowerPoint Presentation</vt:lpstr>
      <vt:lpstr>4 Phases of WW2</vt:lpstr>
      <vt:lpstr>PowerPoint Presentation</vt:lpstr>
      <vt:lpstr>Global Context</vt:lpstr>
      <vt:lpstr>PowerPoint Presentation</vt:lpstr>
      <vt:lpstr>Blitzkrieg</vt:lpstr>
      <vt:lpstr>Operation Dynamo</vt:lpstr>
      <vt:lpstr>Canada’s Contribution</vt:lpstr>
      <vt:lpstr>Merchant ships assemble in Bedford Basin, Halifax, April 1942</vt:lpstr>
      <vt:lpstr>At Home in Canada</vt:lpstr>
      <vt:lpstr>PowerPoint Presentation</vt:lpstr>
      <vt:lpstr>PowerPoint Presentation</vt:lpstr>
      <vt:lpstr>PowerPoint Presentation</vt:lpstr>
      <vt:lpstr>Canada Goes “All In”</vt:lpstr>
      <vt:lpstr>Questions - Complete in your notebooks</vt:lpstr>
      <vt:lpstr>Phase 2</vt:lpstr>
      <vt:lpstr>Not If But When?</vt:lpstr>
      <vt:lpstr>Don’t poke the Bear!</vt:lpstr>
      <vt:lpstr>Press Start to Join the Fight</vt:lpstr>
      <vt:lpstr>Pearl Harbor</vt:lpstr>
      <vt:lpstr>PowerPoint Presentation</vt:lpstr>
      <vt:lpstr>Canada’s Contribution</vt:lpstr>
      <vt:lpstr>Canadian Losses</vt:lpstr>
      <vt:lpstr>PowerPoint Presentation</vt:lpstr>
      <vt:lpstr>Questions to Answer</vt:lpstr>
      <vt:lpstr>Phase 3</vt:lpstr>
      <vt:lpstr>Global Context</vt:lpstr>
      <vt:lpstr>Canadian Contribution</vt:lpstr>
      <vt:lpstr>Italian Surrender</vt:lpstr>
      <vt:lpstr>Canadians in Italy</vt:lpstr>
      <vt:lpstr>Phase 4</vt:lpstr>
      <vt:lpstr>The Final Push – D-Day</vt:lpstr>
      <vt:lpstr>Canadian Troop Movement ‘44-‘45</vt:lpstr>
      <vt:lpstr>Canadian Contribution</vt:lpstr>
      <vt:lpstr>Victory in Caen</vt:lpstr>
      <vt:lpstr>Victory in Falaise</vt:lpstr>
      <vt:lpstr>Belgian Liberation – Battle of the Scheldt</vt:lpstr>
      <vt:lpstr>Belgium to the Netherlands</vt:lpstr>
      <vt:lpstr>PowerPoint Presentation</vt:lpstr>
      <vt:lpstr>The End of WW2</vt:lpstr>
      <vt:lpstr>Japan Continues to Fight</vt:lpstr>
      <vt:lpstr>PowerPoint Presentation</vt:lpstr>
      <vt:lpstr>The Holocaust and more</vt:lpstr>
      <vt:lpstr>Readings and Tasks</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at War</dc:title>
  <dc:creator>Champion, Andrew    (ASD-W)</dc:creator>
  <cp:lastModifiedBy>Champion, Andrew    (ASD-W)</cp:lastModifiedBy>
  <cp:revision>96</cp:revision>
  <cp:lastPrinted>2017-05-02T11:07:00Z</cp:lastPrinted>
  <dcterms:created xsi:type="dcterms:W3CDTF">2016-11-15T23:51:39Z</dcterms:created>
  <dcterms:modified xsi:type="dcterms:W3CDTF">2017-05-29T12:59:33Z</dcterms:modified>
</cp:coreProperties>
</file>