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1" r:id="rId4"/>
    <p:sldId id="270" r:id="rId5"/>
    <p:sldId id="258" r:id="rId6"/>
    <p:sldId id="272" r:id="rId7"/>
    <p:sldId id="260" r:id="rId8"/>
    <p:sldId id="273" r:id="rId9"/>
    <p:sldId id="269" r:id="rId10"/>
    <p:sldId id="274" r:id="rId11"/>
    <p:sldId id="259" r:id="rId12"/>
    <p:sldId id="263" r:id="rId13"/>
    <p:sldId id="262" r:id="rId14"/>
    <p:sldId id="261" r:id="rId15"/>
    <p:sldId id="265" r:id="rId16"/>
    <p:sldId id="26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66FF33"/>
    <a:srgbClr val="0000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18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423439CA-61CE-4964-B537-D36DE25CBFA5}"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17AADA-497F-4B4F-B9CD-6A27643A2BD6}"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814A5C-4A98-4B14-B687-5A46FE2E123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ABCF00B5-7F80-4757-8EEF-C743AE57C1C0}" type="slidenum">
              <a:rPr lang="en-US"/>
              <a:pPr>
                <a:defRPr/>
              </a:pPr>
              <a:t>‹#›</a:t>
            </a:fld>
            <a:endParaRPr lang="en-US"/>
          </a:p>
        </p:txBody>
      </p:sp>
    </p:spTree>
    <p:extLst>
      <p:ext uri="{BB962C8B-B14F-4D97-AF65-F5344CB8AC3E}">
        <p14:creationId xmlns:p14="http://schemas.microsoft.com/office/powerpoint/2010/main" val="41588208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A8AD52-BC69-4F21-8617-B5E47911BE8C}"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76065A-4F3F-482B-8E94-7009D17836D0}"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8ED95C-BB7E-46B3-A84A-287BB19DF73E}"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3DDB39B4-AB3E-4CF1-8224-90180A280455}"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687F553F-3340-4427-8375-D6CA41E1C8E4}"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291A3C3-8DBC-48DA-B721-CEBA4B7B46B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E6A391-7BE7-4395-B937-F20029B95A6B}"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38E0BB-4528-4F2A-8F2E-8F31F3B15317}"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7A9E25BF-2FA1-4B15-BF08-85627CD553D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500"/>
                                        <p:tgtEl>
                                          <p:spTgt spid="13">
                                            <p:txEl>
                                              <p:pRg st="3" end="3"/>
                                            </p:txEl>
                                          </p:spTgt>
                                        </p:tgtEl>
                                      </p:cBhvr>
                                    </p:animEffect>
                                    <p:anim calcmode="lin" valueType="num">
                                      <p:cBhvr>
                                        <p:cTn id="30"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anim calcmode="lin" valueType="num">
                                      <p:cBhvr>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a/url?sa=i&amp;rct=j&amp;q=&amp;esrc=s&amp;frm=1&amp;source=images&amp;cd=&amp;cad=rja&amp;uact=8&amp;docid=CLz2Z-aRhnqfMM&amp;tbnid=LU32TW-KQw_2hM:&amp;ved=&amp;url=http%3A%2F%2Fresource.rockyview.ab.ca%2Frvlc%2Fpe10%2FSCI24D2L%2FLPConnect%2FSCI24U1L62006.htm&amp;ei=EG0xU5-lIciY2AXM04HoDg&amp;bvm=bv.63587204,d.b2I&amp;psig=AFQjCNFRoD-FMXbTLNtY5RBciAeeFArpsw&amp;ust=13958345129832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a/url?sa=i&amp;rct=j&amp;q=&amp;esrc=s&amp;frm=1&amp;source=images&amp;cd=&amp;cad=rja&amp;uact=8&amp;docid=fiWI-4fDwsSy2M&amp;tbnid=mj0FkNK80yOfMM:&amp;ved=0CAUQjRw&amp;url=http://www.sussexvt.k12.de.us/science/The%20History%20of%20the%20World%201500-1899/John%20Dalton's%20periodic%20tables.htm&amp;ei=dN8wU9-hJIyyqAHH0oDYCA&amp;bvm=bv.63587204,d.aWM&amp;psig=AFQjCNHCBcrcM3N7SodKoWIrET0LhevZZw&amp;ust=13957982160408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a/url?sa=i&amp;rct=j&amp;q=&amp;esrc=s&amp;frm=1&amp;source=images&amp;cd=&amp;cad=rja&amp;uact=8&amp;docid=b1sP_XLxbWl-PM&amp;tbnid=as5_614dZ_wtxM:&amp;ved=&amp;url=http%3A%2F%2Fen.wikipedia.org%2Fwiki%2FMercury_(element)&amp;ei=AmsxU_Jhr7TYBdDHgLgK&amp;bvm=bv.63587204,d.b2I&amp;psig=AFQjCNH9lAuTkp0GVq1u85U7Zg5Mgt1Dyw&amp;ust=139583398640006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48237" y="1219200"/>
            <a:ext cx="8458200" cy="1470025"/>
          </a:xfrm>
        </p:spPr>
        <p:txBody>
          <a:bodyPr/>
          <a:lstStyle/>
          <a:p>
            <a:pPr fontAlgn="auto">
              <a:spcAft>
                <a:spcPts val="0"/>
              </a:spcAft>
              <a:defRPr/>
            </a:pPr>
            <a:r>
              <a:rPr lang="en-US" dirty="0">
                <a:latin typeface="Calibri" panose="020F0502020204030204" pitchFamily="34" charset="0"/>
              </a:rPr>
              <a:t>Chemical Symbols and Formulas</a:t>
            </a:r>
          </a:p>
        </p:txBody>
      </p:sp>
      <p:sp>
        <p:nvSpPr>
          <p:cNvPr id="5123" name="Rectangle 3"/>
          <p:cNvSpPr>
            <a:spLocks noGrp="1" noChangeArrowheads="1"/>
          </p:cNvSpPr>
          <p:nvPr>
            <p:ph type="subTitle" idx="1"/>
          </p:nvPr>
        </p:nvSpPr>
        <p:spPr>
          <a:xfrm>
            <a:off x="1371600" y="3886200"/>
            <a:ext cx="6400800" cy="760413"/>
          </a:xfrm>
        </p:spPr>
        <p:txBody>
          <a:bodyPr/>
          <a:lstStyle/>
          <a:p>
            <a:pPr fontAlgn="auto">
              <a:buFont typeface="Arial" pitchFamily="34" charset="0"/>
              <a:buNone/>
              <a:defRPr/>
            </a:pPr>
            <a:r>
              <a:rPr lang="en-US">
                <a:latin typeface="Comic Sans MS" pitchFamily="66" charset="0"/>
              </a:rPr>
              <a:t>2.7</a:t>
            </a:r>
          </a:p>
        </p:txBody>
      </p:sp>
      <p:pic>
        <p:nvPicPr>
          <p:cNvPr id="61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4495800"/>
            <a:ext cx="28384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86238"/>
            <a:ext cx="288131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25112"/>
          </a:xfrm>
        </p:spPr>
        <p:txBody>
          <a:bodyPr/>
          <a:lstStyle/>
          <a:p>
            <a:r>
              <a:rPr lang="en-US" sz="2600" dirty="0" smtClean="0"/>
              <a:t>Each chemical symbol in a formula represents an element.  If only one element is present in a compound, no number is included.</a:t>
            </a:r>
          </a:p>
          <a:p>
            <a:endParaRPr lang="en-US" sz="2600" dirty="0" smtClean="0"/>
          </a:p>
          <a:p>
            <a:r>
              <a:rPr lang="en-US" sz="2600" dirty="0" smtClean="0"/>
              <a:t>If there is more than one atom of that element in the compound, the symbol is followed by a number written below the line.  This number is called a </a:t>
            </a:r>
            <a:r>
              <a:rPr lang="en-US" sz="2600" i="1" dirty="0" smtClean="0">
                <a:solidFill>
                  <a:srgbClr val="FF0000"/>
                </a:solidFill>
              </a:rPr>
              <a:t>subscript</a:t>
            </a:r>
            <a:r>
              <a:rPr lang="en-US" sz="2600" dirty="0" smtClean="0"/>
              <a:t>.</a:t>
            </a:r>
          </a:p>
          <a:p>
            <a:endParaRPr lang="en-US" dirty="0"/>
          </a:p>
        </p:txBody>
      </p:sp>
      <p:sp>
        <p:nvSpPr>
          <p:cNvPr id="4" name="AutoShape 2" descr="https://encrypted-tbn2.gstatic.com/images?q=tbn:ANd9GcTC_3BTXjgccNhfWLvEBV2U_8n8Luis65rIj1Se8eElgW7HwYACUg">
            <a:hlinkClick r:id="rId2"/>
          </p:cNvPr>
          <p:cNvSpPr>
            <a:spLocks noChangeAspect="1" noChangeArrowheads="1"/>
          </p:cNvSpPr>
          <p:nvPr/>
        </p:nvSpPr>
        <p:spPr bwMode="auto">
          <a:xfrm>
            <a:off x="117475" y="-746125"/>
            <a:ext cx="3514725"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2.gstatic.com/images?q=tbn:ANd9GcTC_3BTXjgccNhfWLvEBV2U_8n8Luis65rIj1Se8eElgW7HwYACUg">
            <a:hlinkClick r:id="rId2"/>
          </p:cNvPr>
          <p:cNvSpPr>
            <a:spLocks noChangeAspect="1" noChangeArrowheads="1"/>
          </p:cNvSpPr>
          <p:nvPr/>
        </p:nvSpPr>
        <p:spPr bwMode="auto">
          <a:xfrm>
            <a:off x="269875" y="-593725"/>
            <a:ext cx="3514725"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343400"/>
            <a:ext cx="463307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6811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fontAlgn="auto">
              <a:spcAft>
                <a:spcPts val="0"/>
              </a:spcAft>
              <a:defRPr/>
            </a:pPr>
            <a:r>
              <a:rPr lang="en-US" sz="3600" b="1" dirty="0" smtClean="0"/>
              <a:t>Classwork/Homework</a:t>
            </a:r>
            <a:endParaRPr lang="en-US" sz="3600" b="1" dirty="0"/>
          </a:p>
        </p:txBody>
      </p:sp>
      <p:sp>
        <p:nvSpPr>
          <p:cNvPr id="48131" name="Rectangle 3"/>
          <p:cNvSpPr>
            <a:spLocks noGrp="1" noChangeArrowheads="1"/>
          </p:cNvSpPr>
          <p:nvPr>
            <p:ph idx="1"/>
          </p:nvPr>
        </p:nvSpPr>
        <p:spPr/>
        <p:txBody>
          <a:bodyPr/>
          <a:lstStyle/>
          <a:p>
            <a:pPr marL="609600" indent="-609600">
              <a:lnSpc>
                <a:spcPct val="90000"/>
              </a:lnSpc>
              <a:defRPr/>
            </a:pPr>
            <a:r>
              <a:rPr lang="en-US" sz="2000" b="1" dirty="0">
                <a:latin typeface="Calibri" panose="020F0502020204030204" pitchFamily="34" charset="0"/>
              </a:rPr>
              <a:t>Use your textbook page 58-59 to help you answer questions 1-5, page 59. </a:t>
            </a:r>
            <a:r>
              <a:rPr lang="en-US" sz="2000" b="1" dirty="0" smtClean="0">
                <a:latin typeface="Calibri" panose="020F0502020204030204" pitchFamily="34" charset="0"/>
              </a:rPr>
              <a:t>You </a:t>
            </a:r>
            <a:r>
              <a:rPr lang="en-US" sz="2000" b="1" dirty="0">
                <a:latin typeface="Calibri" panose="020F0502020204030204" pitchFamily="34" charset="0"/>
              </a:rPr>
              <a:t>may also use your periodic table</a:t>
            </a:r>
            <a:r>
              <a:rPr lang="en-US" sz="2000" b="1" dirty="0" smtClean="0">
                <a:latin typeface="Calibri" panose="020F0502020204030204" pitchFamily="34" charset="0"/>
              </a:rPr>
              <a:t>.</a:t>
            </a:r>
          </a:p>
          <a:p>
            <a:pPr marL="609600" indent="-609600">
              <a:lnSpc>
                <a:spcPct val="90000"/>
              </a:lnSpc>
              <a:defRPr/>
            </a:pPr>
            <a:r>
              <a:rPr lang="en-US" sz="2000" b="1" dirty="0" smtClean="0">
                <a:latin typeface="Calibri" panose="020F0502020204030204" pitchFamily="34" charset="0"/>
              </a:rPr>
              <a:t>Complete the handouts on counting atoms.</a:t>
            </a:r>
            <a:endParaRPr lang="en-US" sz="2000" b="1" dirty="0" smtClean="0">
              <a:latin typeface="Calibri" panose="020F0502020204030204" pitchFamily="34" charset="0"/>
            </a:endParaRPr>
          </a:p>
          <a:p>
            <a:pPr marL="609600" indent="-609600" fontAlgn="auto">
              <a:lnSpc>
                <a:spcPct val="90000"/>
              </a:lnSpc>
              <a:buFont typeface="Wingdings" pitchFamily="2" charset="2"/>
              <a:buNone/>
              <a:defRPr/>
            </a:pPr>
            <a:endParaRPr lang="en-US" sz="2000" b="1" dirty="0">
              <a:latin typeface="Comic Sans MS" pitchFamily="66" charset="0"/>
            </a:endParaRPr>
          </a:p>
          <a:p>
            <a:pPr marL="609600" indent="-609600" fontAlgn="auto">
              <a:lnSpc>
                <a:spcPct val="90000"/>
              </a:lnSpc>
              <a:buFont typeface="Wingdings" pitchFamily="2" charset="2"/>
              <a:buNone/>
              <a:defRPr/>
            </a:pPr>
            <a:r>
              <a:rPr lang="en-US" sz="2400" b="1" dirty="0">
                <a:solidFill>
                  <a:srgbClr val="00B0F0"/>
                </a:solidFill>
                <a:latin typeface="+mj-lt"/>
              </a:rPr>
              <a:t>1. Why are chemical symbols useful in describing chemicals?</a:t>
            </a:r>
          </a:p>
          <a:p>
            <a:pPr marL="609600" indent="-609600" fontAlgn="auto">
              <a:lnSpc>
                <a:spcPct val="90000"/>
              </a:lnSpc>
              <a:buFont typeface="Wingdings" pitchFamily="2" charset="2"/>
              <a:buNone/>
              <a:defRPr/>
            </a:pPr>
            <a:r>
              <a:rPr lang="en-US" sz="2400" b="1" dirty="0">
                <a:latin typeface="+mj-lt"/>
              </a:rPr>
              <a:t> The same symbols of the elements are used internationally. Therefore, the symbol can be recognized by another language.</a:t>
            </a:r>
          </a:p>
          <a:p>
            <a:pPr marL="609600" indent="-609600" fontAlgn="auto">
              <a:lnSpc>
                <a:spcPct val="90000"/>
              </a:lnSpc>
              <a:buFont typeface="Wingdings" pitchFamily="2" charset="2"/>
              <a:buNone/>
              <a:defRPr/>
            </a:pPr>
            <a:endParaRPr lang="en-US" dirty="0">
              <a:solidFill>
                <a:srgbClr val="FFFF0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0" y="1219200"/>
            <a:ext cx="9144000" cy="5257800"/>
          </a:xfrm>
        </p:spPr>
        <p:txBody>
          <a:bodyPr/>
          <a:lstStyle/>
          <a:p>
            <a:pPr marL="609600" indent="-609600" fontAlgn="auto">
              <a:buFont typeface="Wingdings" pitchFamily="2" charset="2"/>
              <a:buNone/>
              <a:defRPr/>
            </a:pPr>
            <a:r>
              <a:rPr lang="en-US" sz="2400" b="1" dirty="0">
                <a:latin typeface="Comic Sans MS" pitchFamily="66" charset="0"/>
              </a:rPr>
              <a:t>2</a:t>
            </a:r>
            <a:r>
              <a:rPr lang="en-US" sz="2400" b="1" dirty="0">
                <a:latin typeface="+mj-lt"/>
              </a:rPr>
              <a:t>. What are the symbols for the following elements:</a:t>
            </a:r>
          </a:p>
          <a:p>
            <a:pPr marL="609600" indent="-609600" fontAlgn="auto">
              <a:buFont typeface="Wingdings" pitchFamily="2" charset="2"/>
              <a:buNone/>
              <a:defRPr/>
            </a:pPr>
            <a:r>
              <a:rPr lang="en-US" sz="2400" b="1" dirty="0">
                <a:latin typeface="+mj-lt"/>
              </a:rPr>
              <a:t>     a) calcium, b) iron , c) </a:t>
            </a:r>
            <a:r>
              <a:rPr lang="en-US" sz="2400" b="1" dirty="0" smtClean="0">
                <a:latin typeface="+mj-lt"/>
              </a:rPr>
              <a:t>chlorine, d</a:t>
            </a:r>
            <a:r>
              <a:rPr lang="en-US" sz="2400" b="1" dirty="0">
                <a:latin typeface="+mj-lt"/>
              </a:rPr>
              <a:t>) phosphorus, </a:t>
            </a:r>
            <a:endParaRPr lang="en-US" sz="2400" b="1" dirty="0" smtClean="0">
              <a:latin typeface="+mj-lt"/>
            </a:endParaRPr>
          </a:p>
          <a:p>
            <a:pPr marL="609600" indent="-609600" fontAlgn="auto">
              <a:buFont typeface="Wingdings" pitchFamily="2" charset="2"/>
              <a:buNone/>
              <a:defRPr/>
            </a:pPr>
            <a:r>
              <a:rPr lang="en-US" sz="2400" b="1" dirty="0">
                <a:latin typeface="+mj-lt"/>
              </a:rPr>
              <a:t>	</a:t>
            </a:r>
            <a:r>
              <a:rPr lang="en-US" sz="2400" b="1" dirty="0" smtClean="0">
                <a:latin typeface="+mj-lt"/>
              </a:rPr>
              <a:t>e</a:t>
            </a:r>
            <a:r>
              <a:rPr lang="en-US" sz="2400" b="1" dirty="0">
                <a:latin typeface="+mj-lt"/>
              </a:rPr>
              <a:t>) copper</a:t>
            </a:r>
            <a:r>
              <a:rPr lang="en-US" b="1" dirty="0" smtClean="0">
                <a:latin typeface="+mj-lt"/>
              </a:rPr>
              <a:t>.</a:t>
            </a:r>
          </a:p>
          <a:p>
            <a:pPr marL="609600" indent="-609600" fontAlgn="auto">
              <a:buFont typeface="Wingdings" pitchFamily="2" charset="2"/>
              <a:buNone/>
              <a:defRPr/>
            </a:pPr>
            <a:endParaRPr lang="en-US" b="1" dirty="0">
              <a:latin typeface="+mj-lt"/>
            </a:endParaRPr>
          </a:p>
          <a:p>
            <a:pPr marL="609600" indent="-609600" fontAlgn="auto">
              <a:buFont typeface="Wingdings" pitchFamily="2" charset="2"/>
              <a:buAutoNum type="alphaLcParenR"/>
              <a:defRPr/>
            </a:pPr>
            <a:r>
              <a:rPr lang="en-US" sz="2400" b="1" dirty="0" err="1">
                <a:solidFill>
                  <a:srgbClr val="00B0F0"/>
                </a:solidFill>
                <a:latin typeface="+mj-lt"/>
              </a:rPr>
              <a:t>Ca</a:t>
            </a:r>
            <a:endParaRPr lang="en-US" sz="2400" b="1" dirty="0">
              <a:solidFill>
                <a:srgbClr val="00B0F0"/>
              </a:solidFill>
              <a:latin typeface="+mj-lt"/>
            </a:endParaRPr>
          </a:p>
          <a:p>
            <a:pPr marL="609600" indent="-609600" fontAlgn="auto">
              <a:buFont typeface="Wingdings" pitchFamily="2" charset="2"/>
              <a:buAutoNum type="alphaLcParenR"/>
              <a:defRPr/>
            </a:pPr>
            <a:r>
              <a:rPr lang="en-US" sz="2400" b="1" dirty="0">
                <a:solidFill>
                  <a:srgbClr val="00B0F0"/>
                </a:solidFill>
                <a:latin typeface="+mj-lt"/>
              </a:rPr>
              <a:t>Fe</a:t>
            </a:r>
          </a:p>
          <a:p>
            <a:pPr marL="609600" indent="-609600" fontAlgn="auto">
              <a:buFont typeface="Wingdings" pitchFamily="2" charset="2"/>
              <a:buAutoNum type="alphaLcParenR"/>
              <a:defRPr/>
            </a:pPr>
            <a:r>
              <a:rPr lang="en-US" sz="2400" b="1" dirty="0" err="1">
                <a:solidFill>
                  <a:srgbClr val="00B0F0"/>
                </a:solidFill>
                <a:latin typeface="+mj-lt"/>
              </a:rPr>
              <a:t>Cl</a:t>
            </a:r>
            <a:endParaRPr lang="en-US" sz="2400" b="1" dirty="0">
              <a:solidFill>
                <a:srgbClr val="00B0F0"/>
              </a:solidFill>
              <a:latin typeface="+mj-lt"/>
            </a:endParaRPr>
          </a:p>
          <a:p>
            <a:pPr marL="609600" indent="-609600" fontAlgn="auto">
              <a:buFont typeface="Wingdings" pitchFamily="2" charset="2"/>
              <a:buAutoNum type="alphaLcParenR"/>
              <a:defRPr/>
            </a:pPr>
            <a:r>
              <a:rPr lang="en-US" sz="2400" b="1" dirty="0">
                <a:solidFill>
                  <a:srgbClr val="00B0F0"/>
                </a:solidFill>
                <a:latin typeface="+mj-lt"/>
              </a:rPr>
              <a:t>P</a:t>
            </a:r>
          </a:p>
          <a:p>
            <a:pPr marL="609600" indent="-609600" fontAlgn="auto">
              <a:buFont typeface="Wingdings" pitchFamily="2" charset="2"/>
              <a:buAutoNum type="alphaLcParenR"/>
              <a:defRPr/>
            </a:pPr>
            <a:r>
              <a:rPr lang="en-US" sz="2400" b="1" dirty="0">
                <a:solidFill>
                  <a:srgbClr val="00B0F0"/>
                </a:solidFill>
                <a:latin typeface="+mj-lt"/>
              </a:rPr>
              <a:t>Cu</a:t>
            </a:r>
          </a:p>
          <a:p>
            <a:pPr marL="609600" indent="-609600" fontAlgn="auto">
              <a:buFont typeface="Wingdings" pitchFamily="2" charset="2"/>
              <a:buAutoNum type="alphaLcParenR"/>
              <a:defRPr/>
            </a:pPr>
            <a:endParaRPr lang="en-US" dirty="0">
              <a:solidFill>
                <a:srgbClr val="FFFF0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fontAlgn="auto">
              <a:spcAft>
                <a:spcPts val="0"/>
              </a:spcAft>
              <a:defRPr/>
            </a:pPr>
            <a:endParaRPr lang="en-US"/>
          </a:p>
        </p:txBody>
      </p:sp>
      <p:sp>
        <p:nvSpPr>
          <p:cNvPr id="52227" name="Rectangle 3"/>
          <p:cNvSpPr>
            <a:spLocks noGrp="1" noChangeArrowheads="1"/>
          </p:cNvSpPr>
          <p:nvPr>
            <p:ph idx="1"/>
          </p:nvPr>
        </p:nvSpPr>
        <p:spPr/>
        <p:txBody>
          <a:bodyPr/>
          <a:lstStyle/>
          <a:p>
            <a:pPr marL="609600" indent="-609600" fontAlgn="auto">
              <a:lnSpc>
                <a:spcPct val="90000"/>
              </a:lnSpc>
              <a:buFont typeface="Wingdings" pitchFamily="2" charset="2"/>
              <a:buNone/>
              <a:defRPr/>
            </a:pPr>
            <a:r>
              <a:rPr lang="en-US" sz="2400" dirty="0">
                <a:latin typeface="+mj-lt"/>
              </a:rPr>
              <a:t>3. Write the chemical formula for the following:</a:t>
            </a:r>
          </a:p>
          <a:p>
            <a:pPr marL="609600" indent="-609600" fontAlgn="auto">
              <a:lnSpc>
                <a:spcPct val="90000"/>
              </a:lnSpc>
              <a:buFont typeface="Wingdings" pitchFamily="2" charset="2"/>
              <a:buNone/>
              <a:defRPr/>
            </a:pPr>
            <a:r>
              <a:rPr lang="en-US" sz="2400" dirty="0">
                <a:latin typeface="+mj-lt"/>
              </a:rPr>
              <a:t>a)  A molecule of hydrogen gas that is made up of two atoms of hydrogen: </a:t>
            </a:r>
          </a:p>
          <a:p>
            <a:pPr marL="609600" indent="-609600" algn="ctr" fontAlgn="auto">
              <a:lnSpc>
                <a:spcPct val="90000"/>
              </a:lnSpc>
              <a:buFont typeface="Wingdings" pitchFamily="2" charset="2"/>
              <a:buNone/>
              <a:defRPr/>
            </a:pPr>
            <a:r>
              <a:rPr lang="en-US" sz="2400" dirty="0" smtClean="0">
                <a:solidFill>
                  <a:srgbClr val="00B0F0"/>
                </a:solidFill>
                <a:latin typeface="+mj-lt"/>
              </a:rPr>
              <a:t>H</a:t>
            </a:r>
            <a:r>
              <a:rPr lang="en-US" sz="2400" baseline="-25000" dirty="0" smtClean="0">
                <a:solidFill>
                  <a:srgbClr val="00B0F0"/>
                </a:solidFill>
                <a:latin typeface="+mj-lt"/>
              </a:rPr>
              <a:t>2</a:t>
            </a:r>
          </a:p>
          <a:p>
            <a:pPr marL="609600" indent="-609600" algn="ctr" fontAlgn="auto">
              <a:lnSpc>
                <a:spcPct val="90000"/>
              </a:lnSpc>
              <a:buFont typeface="Wingdings" pitchFamily="2" charset="2"/>
              <a:buNone/>
              <a:defRPr/>
            </a:pPr>
            <a:endParaRPr lang="en-US" sz="2400" baseline="-25000" dirty="0">
              <a:solidFill>
                <a:srgbClr val="00B0F0"/>
              </a:solidFill>
              <a:latin typeface="+mj-lt"/>
            </a:endParaRPr>
          </a:p>
          <a:p>
            <a:pPr marL="609600" indent="-609600" algn="ctr" fontAlgn="auto">
              <a:lnSpc>
                <a:spcPct val="90000"/>
              </a:lnSpc>
              <a:buFont typeface="Wingdings" pitchFamily="2" charset="2"/>
              <a:buNone/>
              <a:defRPr/>
            </a:pPr>
            <a:endParaRPr lang="en-US" sz="2400" baseline="-25000" dirty="0">
              <a:solidFill>
                <a:srgbClr val="00B0F0"/>
              </a:solidFill>
              <a:latin typeface="+mj-lt"/>
            </a:endParaRPr>
          </a:p>
          <a:p>
            <a:pPr marL="609600" indent="-609600" fontAlgn="auto">
              <a:lnSpc>
                <a:spcPct val="90000"/>
              </a:lnSpc>
              <a:buFont typeface="Wingdings" pitchFamily="2" charset="2"/>
              <a:buNone/>
              <a:defRPr/>
            </a:pPr>
            <a:r>
              <a:rPr lang="en-US" sz="2400" dirty="0">
                <a:latin typeface="+mj-lt"/>
              </a:rPr>
              <a:t>b)  A molecule of propane gas that is made up of three atoms of carbon and eight atoms of hydrogen: </a:t>
            </a:r>
          </a:p>
          <a:p>
            <a:pPr marL="609600" indent="-609600" algn="ctr" fontAlgn="auto">
              <a:lnSpc>
                <a:spcPct val="90000"/>
              </a:lnSpc>
              <a:buFont typeface="Wingdings" pitchFamily="2" charset="2"/>
              <a:buNone/>
              <a:defRPr/>
            </a:pPr>
            <a:r>
              <a:rPr lang="en-US" sz="2400" dirty="0">
                <a:solidFill>
                  <a:srgbClr val="00B0F0"/>
                </a:solidFill>
                <a:latin typeface="+mj-lt"/>
              </a:rPr>
              <a:t>C</a:t>
            </a:r>
            <a:r>
              <a:rPr lang="en-US" sz="2400" baseline="-25000" dirty="0">
                <a:solidFill>
                  <a:srgbClr val="00B0F0"/>
                </a:solidFill>
                <a:latin typeface="+mj-lt"/>
              </a:rPr>
              <a:t>3</a:t>
            </a:r>
            <a:r>
              <a:rPr lang="en-US" sz="2400" dirty="0">
                <a:solidFill>
                  <a:srgbClr val="00B0F0"/>
                </a:solidFill>
                <a:latin typeface="+mj-lt"/>
              </a:rPr>
              <a:t>H</a:t>
            </a:r>
            <a:r>
              <a:rPr lang="en-US" sz="2400" baseline="-25000" dirty="0">
                <a:solidFill>
                  <a:srgbClr val="00B0F0"/>
                </a:solidFill>
                <a:latin typeface="+mj-lt"/>
              </a:rPr>
              <a:t>8</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fontAlgn="auto">
              <a:spcAft>
                <a:spcPts val="0"/>
              </a:spcAft>
              <a:defRPr/>
            </a:pPr>
            <a:r>
              <a:rPr lang="en-US"/>
              <a:t> </a:t>
            </a:r>
          </a:p>
        </p:txBody>
      </p:sp>
      <p:sp>
        <p:nvSpPr>
          <p:cNvPr id="51203" name="Rectangle 3"/>
          <p:cNvSpPr>
            <a:spLocks noGrp="1" noChangeArrowheads="1"/>
          </p:cNvSpPr>
          <p:nvPr>
            <p:ph idx="1"/>
          </p:nvPr>
        </p:nvSpPr>
        <p:spPr>
          <a:xfrm>
            <a:off x="228600" y="533400"/>
            <a:ext cx="8686800" cy="6324600"/>
          </a:xfrm>
        </p:spPr>
        <p:txBody>
          <a:bodyPr>
            <a:normAutofit/>
          </a:bodyPr>
          <a:lstStyle/>
          <a:p>
            <a:pPr fontAlgn="auto">
              <a:lnSpc>
                <a:spcPct val="80000"/>
              </a:lnSpc>
              <a:buFont typeface="Wingdings" pitchFamily="2" charset="2"/>
              <a:buNone/>
              <a:defRPr/>
            </a:pPr>
            <a:r>
              <a:rPr lang="en-US" sz="2800" dirty="0">
                <a:latin typeface="+mj-lt"/>
              </a:rPr>
              <a:t>4</a:t>
            </a:r>
            <a:r>
              <a:rPr lang="en-US" sz="2000" b="1" dirty="0">
                <a:latin typeface="+mj-lt"/>
              </a:rPr>
              <a:t>. For each of the compounds in table 2, state the number of different elements present and the number of atoms of each element. What is the total number of atoms in each molecule?</a:t>
            </a:r>
          </a:p>
          <a:p>
            <a:pPr fontAlgn="auto">
              <a:lnSpc>
                <a:spcPct val="80000"/>
              </a:lnSpc>
              <a:buFont typeface="Wingdings" pitchFamily="2" charset="2"/>
              <a:buNone/>
              <a:defRPr/>
            </a:pPr>
            <a:r>
              <a:rPr lang="en-US" sz="2800" dirty="0">
                <a:solidFill>
                  <a:srgbClr val="00B0F0"/>
                </a:solidFill>
                <a:latin typeface="+mj-lt"/>
              </a:rPr>
              <a:t>Sodium bicarbonate (baking soda): NaHCO</a:t>
            </a:r>
            <a:r>
              <a:rPr lang="en-US" sz="2800" baseline="-25000" dirty="0">
                <a:solidFill>
                  <a:srgbClr val="00B0F0"/>
                </a:solidFill>
                <a:latin typeface="+mj-lt"/>
              </a:rPr>
              <a:t>3 </a:t>
            </a:r>
          </a:p>
          <a:p>
            <a:pPr fontAlgn="auto">
              <a:lnSpc>
                <a:spcPct val="80000"/>
              </a:lnSpc>
              <a:buFont typeface="Wingdings" pitchFamily="2" charset="2"/>
              <a:buNone/>
              <a:defRPr/>
            </a:pPr>
            <a:r>
              <a:rPr lang="en-US" sz="2800" baseline="-25000" dirty="0">
                <a:latin typeface="+mj-lt"/>
              </a:rPr>
              <a:t>	</a:t>
            </a:r>
            <a:r>
              <a:rPr lang="en-US" sz="1800" dirty="0">
                <a:latin typeface="+mj-lt"/>
              </a:rPr>
              <a:t>1 sodium atom, 1 hydrogen atom, 1 carbon atom, 3 oxygen atoms</a:t>
            </a:r>
          </a:p>
          <a:p>
            <a:pPr fontAlgn="auto">
              <a:lnSpc>
                <a:spcPct val="80000"/>
              </a:lnSpc>
              <a:buFont typeface="Wingdings" pitchFamily="2" charset="2"/>
              <a:buNone/>
              <a:defRPr/>
            </a:pPr>
            <a:r>
              <a:rPr lang="en-US" sz="2800" dirty="0">
                <a:solidFill>
                  <a:srgbClr val="00B0F0"/>
                </a:solidFill>
                <a:latin typeface="+mj-lt"/>
              </a:rPr>
              <a:t>Calcium carbonate (chalk): CaCO</a:t>
            </a:r>
            <a:r>
              <a:rPr lang="en-US" sz="2800" baseline="-25000" dirty="0">
                <a:solidFill>
                  <a:srgbClr val="00B0F0"/>
                </a:solidFill>
                <a:latin typeface="+mj-lt"/>
              </a:rPr>
              <a:t>3 </a:t>
            </a:r>
          </a:p>
          <a:p>
            <a:pPr fontAlgn="auto">
              <a:lnSpc>
                <a:spcPct val="80000"/>
              </a:lnSpc>
              <a:buFont typeface="Wingdings" pitchFamily="2" charset="2"/>
              <a:buNone/>
              <a:defRPr/>
            </a:pPr>
            <a:r>
              <a:rPr lang="en-US" sz="1800" dirty="0">
                <a:latin typeface="+mj-lt"/>
              </a:rPr>
              <a:t>	1 calcium atom, 1 carbon atom, 3 oxygen atoms</a:t>
            </a:r>
          </a:p>
          <a:p>
            <a:pPr fontAlgn="auto">
              <a:lnSpc>
                <a:spcPct val="80000"/>
              </a:lnSpc>
              <a:buFont typeface="Wingdings" pitchFamily="2" charset="2"/>
              <a:buNone/>
              <a:defRPr/>
            </a:pPr>
            <a:r>
              <a:rPr lang="en-US" sz="2800" dirty="0">
                <a:solidFill>
                  <a:srgbClr val="00B0F0"/>
                </a:solidFill>
                <a:latin typeface="+mj-lt"/>
              </a:rPr>
              <a:t>Sodium nitrate (fertilizer): NaNO</a:t>
            </a:r>
            <a:r>
              <a:rPr lang="en-US" sz="2800" baseline="-25000" dirty="0">
                <a:solidFill>
                  <a:srgbClr val="00B0F0"/>
                </a:solidFill>
                <a:latin typeface="+mj-lt"/>
              </a:rPr>
              <a:t>3</a:t>
            </a:r>
          </a:p>
          <a:p>
            <a:pPr fontAlgn="auto">
              <a:lnSpc>
                <a:spcPct val="80000"/>
              </a:lnSpc>
              <a:buFont typeface="Wingdings" pitchFamily="2" charset="2"/>
              <a:buNone/>
              <a:defRPr/>
            </a:pPr>
            <a:r>
              <a:rPr lang="en-US" sz="2800" baseline="-25000" dirty="0">
                <a:solidFill>
                  <a:srgbClr val="FFFF00"/>
                </a:solidFill>
                <a:latin typeface="+mj-lt"/>
              </a:rPr>
              <a:t>	</a:t>
            </a:r>
            <a:r>
              <a:rPr lang="en-US" sz="1800" dirty="0">
                <a:latin typeface="+mj-lt"/>
              </a:rPr>
              <a:t>1 sodium atom, 1 nitrogen atom, 3 oxygen atoms</a:t>
            </a:r>
          </a:p>
          <a:p>
            <a:pPr fontAlgn="auto">
              <a:lnSpc>
                <a:spcPct val="80000"/>
              </a:lnSpc>
              <a:buFont typeface="Wingdings" pitchFamily="2" charset="2"/>
              <a:buNone/>
              <a:defRPr/>
            </a:pPr>
            <a:r>
              <a:rPr lang="en-US" sz="2800" dirty="0">
                <a:solidFill>
                  <a:srgbClr val="00B0F0"/>
                </a:solidFill>
                <a:latin typeface="+mj-lt"/>
              </a:rPr>
              <a:t>Calcium phosphate (fertilizer): Ca</a:t>
            </a:r>
            <a:r>
              <a:rPr lang="en-US" sz="2800" baseline="-25000" dirty="0">
                <a:solidFill>
                  <a:srgbClr val="00B0F0"/>
                </a:solidFill>
                <a:latin typeface="+mj-lt"/>
              </a:rPr>
              <a:t>3</a:t>
            </a:r>
            <a:r>
              <a:rPr lang="en-US" sz="2800" dirty="0">
                <a:solidFill>
                  <a:srgbClr val="00B0F0"/>
                </a:solidFill>
                <a:latin typeface="+mj-lt"/>
              </a:rPr>
              <a:t>(PO</a:t>
            </a:r>
            <a:r>
              <a:rPr lang="en-US" sz="2800" baseline="-25000" dirty="0">
                <a:solidFill>
                  <a:srgbClr val="00B0F0"/>
                </a:solidFill>
                <a:latin typeface="+mj-lt"/>
              </a:rPr>
              <a:t>4</a:t>
            </a:r>
            <a:r>
              <a:rPr lang="en-US" sz="2800" dirty="0">
                <a:solidFill>
                  <a:srgbClr val="00B0F0"/>
                </a:solidFill>
                <a:latin typeface="+mj-lt"/>
              </a:rPr>
              <a:t>)</a:t>
            </a:r>
            <a:r>
              <a:rPr lang="en-US" sz="2800" baseline="-25000" dirty="0">
                <a:solidFill>
                  <a:srgbClr val="00B0F0"/>
                </a:solidFill>
                <a:latin typeface="+mj-lt"/>
              </a:rPr>
              <a:t>2</a:t>
            </a:r>
          </a:p>
          <a:p>
            <a:pPr fontAlgn="auto">
              <a:lnSpc>
                <a:spcPct val="80000"/>
              </a:lnSpc>
              <a:buFont typeface="Wingdings" pitchFamily="2" charset="2"/>
              <a:buNone/>
              <a:defRPr/>
            </a:pPr>
            <a:r>
              <a:rPr lang="en-US" sz="2800" baseline="-25000" dirty="0">
                <a:solidFill>
                  <a:srgbClr val="FFFF00"/>
                </a:solidFill>
                <a:latin typeface="+mj-lt"/>
              </a:rPr>
              <a:t>	</a:t>
            </a:r>
            <a:r>
              <a:rPr lang="en-US" sz="1800" dirty="0">
                <a:latin typeface="+mj-lt"/>
              </a:rPr>
              <a:t>3 calcium atoms, 2 phosphorus atoms, 8 oxygen atoms</a:t>
            </a:r>
          </a:p>
          <a:p>
            <a:pPr fontAlgn="auto">
              <a:lnSpc>
                <a:spcPct val="80000"/>
              </a:lnSpc>
              <a:buFont typeface="Wingdings" pitchFamily="2" charset="2"/>
              <a:buNone/>
              <a:defRPr/>
            </a:pPr>
            <a:r>
              <a:rPr lang="en-US" sz="2800" dirty="0">
                <a:solidFill>
                  <a:srgbClr val="00B0F0"/>
                </a:solidFill>
                <a:latin typeface="+mj-lt"/>
              </a:rPr>
              <a:t>Sodium chloride (salt): </a:t>
            </a:r>
            <a:r>
              <a:rPr lang="en-US" sz="2800" dirty="0" err="1">
                <a:solidFill>
                  <a:srgbClr val="00B0F0"/>
                </a:solidFill>
                <a:latin typeface="+mj-lt"/>
              </a:rPr>
              <a:t>NaCl</a:t>
            </a:r>
            <a:endParaRPr lang="en-US" sz="2800" baseline="-25000" dirty="0">
              <a:solidFill>
                <a:srgbClr val="00B0F0"/>
              </a:solidFill>
              <a:latin typeface="+mj-lt"/>
            </a:endParaRPr>
          </a:p>
          <a:p>
            <a:pPr fontAlgn="auto">
              <a:lnSpc>
                <a:spcPct val="80000"/>
              </a:lnSpc>
              <a:buFont typeface="Wingdings" pitchFamily="2" charset="2"/>
              <a:buNone/>
              <a:defRPr/>
            </a:pPr>
            <a:r>
              <a:rPr lang="en-US" sz="2800" baseline="-25000" dirty="0">
                <a:solidFill>
                  <a:srgbClr val="FFFF00"/>
                </a:solidFill>
                <a:latin typeface="+mj-lt"/>
              </a:rPr>
              <a:t>	</a:t>
            </a:r>
            <a:r>
              <a:rPr lang="en-US" sz="1800" dirty="0">
                <a:latin typeface="+mj-lt"/>
              </a:rPr>
              <a:t>1 sodium atom, 1 chlorine atom</a:t>
            </a:r>
          </a:p>
          <a:p>
            <a:pPr fontAlgn="auto">
              <a:lnSpc>
                <a:spcPct val="80000"/>
              </a:lnSpc>
              <a:buFont typeface="Wingdings" pitchFamily="2" charset="2"/>
              <a:buNone/>
              <a:defRPr/>
            </a:pPr>
            <a:r>
              <a:rPr lang="en-US" sz="2800" dirty="0">
                <a:solidFill>
                  <a:srgbClr val="00B0F0"/>
                </a:solidFill>
                <a:latin typeface="+mj-lt"/>
              </a:rPr>
              <a:t>acetylsalicylic acid (ASA or aspirin): C</a:t>
            </a:r>
            <a:r>
              <a:rPr lang="en-US" sz="2800" baseline="-25000" dirty="0">
                <a:solidFill>
                  <a:srgbClr val="00B0F0"/>
                </a:solidFill>
                <a:latin typeface="+mj-lt"/>
              </a:rPr>
              <a:t>9</a:t>
            </a:r>
            <a:r>
              <a:rPr lang="en-US" sz="2800" dirty="0">
                <a:solidFill>
                  <a:srgbClr val="00B0F0"/>
                </a:solidFill>
                <a:latin typeface="+mj-lt"/>
              </a:rPr>
              <a:t>H</a:t>
            </a:r>
            <a:r>
              <a:rPr lang="en-US" sz="2800" baseline="-25000" dirty="0">
                <a:solidFill>
                  <a:srgbClr val="00B0F0"/>
                </a:solidFill>
                <a:latin typeface="+mj-lt"/>
              </a:rPr>
              <a:t>8</a:t>
            </a:r>
            <a:r>
              <a:rPr lang="en-US" sz="2800" dirty="0">
                <a:solidFill>
                  <a:srgbClr val="00B0F0"/>
                </a:solidFill>
                <a:latin typeface="+mj-lt"/>
              </a:rPr>
              <a:t>O</a:t>
            </a:r>
            <a:r>
              <a:rPr lang="en-US" sz="2800" baseline="-25000" dirty="0">
                <a:solidFill>
                  <a:srgbClr val="00B0F0"/>
                </a:solidFill>
                <a:latin typeface="+mj-lt"/>
              </a:rPr>
              <a:t>4</a:t>
            </a:r>
          </a:p>
          <a:p>
            <a:pPr fontAlgn="auto">
              <a:lnSpc>
                <a:spcPct val="80000"/>
              </a:lnSpc>
              <a:buFont typeface="Wingdings" pitchFamily="2" charset="2"/>
              <a:buNone/>
              <a:defRPr/>
            </a:pPr>
            <a:r>
              <a:rPr lang="en-US" sz="2800" baseline="-25000" dirty="0">
                <a:latin typeface="+mj-lt"/>
              </a:rPr>
              <a:t>	</a:t>
            </a:r>
            <a:r>
              <a:rPr lang="en-US" sz="1800" dirty="0">
                <a:latin typeface="+mj-lt"/>
              </a:rPr>
              <a:t>9 carbon atoms, 8 hydrogen atoms, 4 oxygen atoms</a:t>
            </a:r>
          </a:p>
          <a:p>
            <a:pPr fontAlgn="auto">
              <a:lnSpc>
                <a:spcPct val="80000"/>
              </a:lnSpc>
              <a:buFont typeface="Wingdings" pitchFamily="2" charset="2"/>
              <a:buNone/>
              <a:defRPr/>
            </a:pPr>
            <a:r>
              <a:rPr lang="en-US" sz="2800" dirty="0">
                <a:solidFill>
                  <a:srgbClr val="00B0F0"/>
                </a:solidFill>
                <a:latin typeface="+mj-lt"/>
              </a:rPr>
              <a:t>Acetic acid (vinegar):  C</a:t>
            </a:r>
            <a:r>
              <a:rPr lang="en-US" sz="2800" baseline="-25000" dirty="0">
                <a:solidFill>
                  <a:srgbClr val="00B0F0"/>
                </a:solidFill>
                <a:latin typeface="+mj-lt"/>
              </a:rPr>
              <a:t>2</a:t>
            </a:r>
            <a:r>
              <a:rPr lang="en-US" sz="2800" dirty="0">
                <a:solidFill>
                  <a:srgbClr val="00B0F0"/>
                </a:solidFill>
                <a:latin typeface="+mj-lt"/>
              </a:rPr>
              <a:t>H</a:t>
            </a:r>
            <a:r>
              <a:rPr lang="en-US" sz="2800" baseline="-25000" dirty="0">
                <a:solidFill>
                  <a:srgbClr val="00B0F0"/>
                </a:solidFill>
                <a:latin typeface="+mj-lt"/>
              </a:rPr>
              <a:t>4</a:t>
            </a:r>
            <a:r>
              <a:rPr lang="en-US" sz="2800" dirty="0">
                <a:solidFill>
                  <a:srgbClr val="00B0F0"/>
                </a:solidFill>
                <a:latin typeface="+mj-lt"/>
              </a:rPr>
              <a:t>O</a:t>
            </a:r>
            <a:r>
              <a:rPr lang="en-US" sz="2800" baseline="-25000" dirty="0">
                <a:solidFill>
                  <a:srgbClr val="00B0F0"/>
                </a:solidFill>
                <a:latin typeface="+mj-lt"/>
              </a:rPr>
              <a:t>2</a:t>
            </a:r>
            <a:r>
              <a:rPr lang="en-US" sz="2800" baseline="-25000" dirty="0">
                <a:solidFill>
                  <a:srgbClr val="FFFF00"/>
                </a:solidFill>
                <a:latin typeface="+mj-lt"/>
              </a:rPr>
              <a:t>	</a:t>
            </a:r>
          </a:p>
          <a:p>
            <a:pPr fontAlgn="auto">
              <a:lnSpc>
                <a:spcPct val="80000"/>
              </a:lnSpc>
              <a:buFont typeface="Wingdings" pitchFamily="2" charset="2"/>
              <a:buNone/>
              <a:defRPr/>
            </a:pPr>
            <a:r>
              <a:rPr lang="en-US" sz="1800" dirty="0">
                <a:solidFill>
                  <a:srgbClr val="FFFF00"/>
                </a:solidFill>
                <a:latin typeface="+mj-lt"/>
              </a:rPr>
              <a:t>	 </a:t>
            </a:r>
            <a:r>
              <a:rPr lang="en-US" sz="1800" dirty="0">
                <a:latin typeface="+mj-lt"/>
              </a:rPr>
              <a:t>2 carbon atoms, 4 hydrogen atoms, 2 oxygen atoms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fontAlgn="auto">
              <a:spcAft>
                <a:spcPts val="0"/>
              </a:spcAft>
              <a:defRPr/>
            </a:pPr>
            <a:r>
              <a:rPr lang="en-US"/>
              <a:t> </a:t>
            </a:r>
          </a:p>
        </p:txBody>
      </p:sp>
      <p:sp>
        <p:nvSpPr>
          <p:cNvPr id="56323" name="Rectangle 3"/>
          <p:cNvSpPr>
            <a:spLocks noGrp="1" noChangeArrowheads="1"/>
          </p:cNvSpPr>
          <p:nvPr>
            <p:ph idx="1"/>
          </p:nvPr>
        </p:nvSpPr>
        <p:spPr/>
        <p:txBody>
          <a:bodyPr/>
          <a:lstStyle/>
          <a:p>
            <a:pPr fontAlgn="auto">
              <a:buFont typeface="Wingdings" pitchFamily="2" charset="2"/>
              <a:buNone/>
              <a:defRPr/>
            </a:pPr>
            <a:r>
              <a:rPr lang="en-US"/>
              <a:t> </a:t>
            </a:r>
          </a:p>
        </p:txBody>
      </p:sp>
      <p:pic>
        <p:nvPicPr>
          <p:cNvPr id="15364" name="Picture 4" descr="how to count a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0"/>
            <a:ext cx="616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2803525" y="1260475"/>
            <a:ext cx="2227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a:t>1 </a:t>
            </a:r>
            <a:r>
              <a:rPr lang="en-US" altLang="en-US">
                <a:latin typeface="Comic Sans MS" pitchFamily="66" charset="0"/>
              </a:rPr>
              <a:t>atom</a:t>
            </a:r>
            <a:r>
              <a:rPr lang="en-US" altLang="en-US"/>
              <a:t> of sodium </a:t>
            </a:r>
          </a:p>
        </p:txBody>
      </p:sp>
      <p:sp>
        <p:nvSpPr>
          <p:cNvPr id="15366" name="Text Box 6"/>
          <p:cNvSpPr txBox="1">
            <a:spLocks noChangeArrowheads="1"/>
          </p:cNvSpPr>
          <p:nvPr/>
        </p:nvSpPr>
        <p:spPr bwMode="auto">
          <a:xfrm>
            <a:off x="2667000" y="2362200"/>
            <a:ext cx="5013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a:latin typeface="Comic Sans MS" pitchFamily="66" charset="0"/>
              </a:rPr>
              <a:t>2 atoms of hydrogen (in a hydrogen molecule)</a:t>
            </a:r>
          </a:p>
        </p:txBody>
      </p:sp>
      <p:sp>
        <p:nvSpPr>
          <p:cNvPr id="15367" name="Text Box 8"/>
          <p:cNvSpPr txBox="1">
            <a:spLocks noChangeArrowheads="1"/>
          </p:cNvSpPr>
          <p:nvPr/>
        </p:nvSpPr>
        <p:spPr bwMode="auto">
          <a:xfrm>
            <a:off x="3200400" y="3048000"/>
            <a:ext cx="4114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sz="1400"/>
              <a:t>3 atoms of magnesium</a:t>
            </a:r>
          </a:p>
          <a:p>
            <a:pPr eaLnBrk="1" hangingPunct="1"/>
            <a:r>
              <a:rPr lang="en-US" altLang="en-US" sz="1400"/>
              <a:t>2 atoms of phosphorus</a:t>
            </a:r>
          </a:p>
          <a:p>
            <a:pPr eaLnBrk="1" hangingPunct="1"/>
            <a:r>
              <a:rPr lang="en-US" altLang="en-US" sz="1400"/>
              <a:t>8 atoms of oxygen	       13 total atoms</a:t>
            </a:r>
          </a:p>
        </p:txBody>
      </p:sp>
      <p:sp>
        <p:nvSpPr>
          <p:cNvPr id="15368" name="Text Box 9"/>
          <p:cNvSpPr txBox="1">
            <a:spLocks noChangeArrowheads="1"/>
          </p:cNvSpPr>
          <p:nvPr/>
        </p:nvSpPr>
        <p:spPr bwMode="auto">
          <a:xfrm>
            <a:off x="3413125" y="4146550"/>
            <a:ext cx="197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altLang="en-US"/>
              <a:t>3 carbon atoms</a:t>
            </a:r>
          </a:p>
        </p:txBody>
      </p:sp>
      <p:sp>
        <p:nvSpPr>
          <p:cNvPr id="15369" name="Text Box 10"/>
          <p:cNvSpPr txBox="1">
            <a:spLocks noChangeArrowheads="1"/>
          </p:cNvSpPr>
          <p:nvPr/>
        </p:nvSpPr>
        <p:spPr bwMode="auto">
          <a:xfrm>
            <a:off x="2955925" y="54419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alt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fontAlgn="auto">
              <a:spcAft>
                <a:spcPts val="0"/>
              </a:spcAft>
              <a:defRPr/>
            </a:pPr>
            <a:r>
              <a:rPr lang="en-US"/>
              <a:t> </a:t>
            </a:r>
          </a:p>
        </p:txBody>
      </p:sp>
      <p:sp>
        <p:nvSpPr>
          <p:cNvPr id="55299" name="Rectangle 3"/>
          <p:cNvSpPr>
            <a:spLocks noGrp="1" noChangeArrowheads="1"/>
          </p:cNvSpPr>
          <p:nvPr>
            <p:ph idx="1"/>
          </p:nvPr>
        </p:nvSpPr>
        <p:spPr/>
        <p:txBody>
          <a:bodyPr/>
          <a:lstStyle/>
          <a:p>
            <a:pPr fontAlgn="auto">
              <a:buFont typeface="Wingdings" pitchFamily="2" charset="2"/>
              <a:buNone/>
              <a:defRPr/>
            </a:pPr>
            <a:r>
              <a:rPr lang="en-US"/>
              <a:t> </a:t>
            </a:r>
          </a:p>
        </p:txBody>
      </p:sp>
      <p:pic>
        <p:nvPicPr>
          <p:cNvPr id="16388" name="Picture 4" descr="counting atoms worksh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163"/>
            <a:ext cx="498475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952" y="304800"/>
            <a:ext cx="8229600" cy="1139825"/>
          </a:xfrm>
        </p:spPr>
        <p:txBody>
          <a:bodyPr/>
          <a:lstStyle/>
          <a:p>
            <a:pPr fontAlgn="auto">
              <a:spcAft>
                <a:spcPts val="0"/>
              </a:spcAft>
              <a:defRPr/>
            </a:pPr>
            <a:r>
              <a:rPr lang="en-US" b="1" u="sng" dirty="0">
                <a:latin typeface="Arial" pitchFamily="34" charset="0"/>
                <a:cs typeface="Arial" pitchFamily="34" charset="0"/>
              </a:rPr>
              <a:t>Chemical Symbols</a:t>
            </a:r>
          </a:p>
        </p:txBody>
      </p:sp>
      <p:sp>
        <p:nvSpPr>
          <p:cNvPr id="46083" name="Rectangle 3"/>
          <p:cNvSpPr>
            <a:spLocks noGrp="1" noChangeArrowheads="1"/>
          </p:cNvSpPr>
          <p:nvPr>
            <p:ph type="body" sz="half" idx="1"/>
          </p:nvPr>
        </p:nvSpPr>
        <p:spPr/>
        <p:txBody>
          <a:bodyPr>
            <a:normAutofit/>
          </a:bodyPr>
          <a:lstStyle/>
          <a:p>
            <a:pPr>
              <a:defRPr/>
            </a:pPr>
            <a:r>
              <a:rPr lang="en-US" sz="2800" dirty="0">
                <a:latin typeface="Arial" pitchFamily="34" charset="0"/>
                <a:cs typeface="Arial" pitchFamily="34" charset="0"/>
              </a:rPr>
              <a:t>A </a:t>
            </a:r>
            <a:r>
              <a:rPr lang="en-US" sz="2800" dirty="0">
                <a:solidFill>
                  <a:srgbClr val="FF0000"/>
                </a:solidFill>
                <a:latin typeface="Arial" pitchFamily="34" charset="0"/>
                <a:cs typeface="Arial" pitchFamily="34" charset="0"/>
              </a:rPr>
              <a:t>Chemical symbol</a:t>
            </a:r>
            <a:r>
              <a:rPr lang="en-US" sz="2800" dirty="0">
                <a:latin typeface="Arial" pitchFamily="34" charset="0"/>
                <a:cs typeface="Arial" pitchFamily="34" charset="0"/>
              </a:rPr>
              <a:t> is an abbreviation of a name of an element.</a:t>
            </a:r>
          </a:p>
          <a:p>
            <a:pPr fontAlgn="auto">
              <a:buFont typeface="Wingdings" pitchFamily="2" charset="2"/>
              <a:buNone/>
              <a:defRPr/>
            </a:pPr>
            <a:endParaRPr lang="en-US" sz="2800" dirty="0" smtClean="0">
              <a:latin typeface="Arial" pitchFamily="34" charset="0"/>
              <a:cs typeface="Arial" pitchFamily="34" charset="0"/>
            </a:endParaRPr>
          </a:p>
          <a:p>
            <a:pPr>
              <a:defRPr/>
            </a:pPr>
            <a:r>
              <a:rPr lang="en-US" sz="2800" dirty="0" smtClean="0">
                <a:latin typeface="Arial" pitchFamily="34" charset="0"/>
                <a:cs typeface="Arial" pitchFamily="34" charset="0"/>
              </a:rPr>
              <a:t>Capital </a:t>
            </a:r>
            <a:r>
              <a:rPr lang="en-US" sz="2800" dirty="0">
                <a:latin typeface="Arial" pitchFamily="34" charset="0"/>
                <a:cs typeface="Arial" pitchFamily="34" charset="0"/>
              </a:rPr>
              <a:t>letter if only one letter.</a:t>
            </a:r>
          </a:p>
          <a:p>
            <a:pPr fontAlgn="auto">
              <a:buFont typeface="Wingdings" pitchFamily="2" charset="2"/>
              <a:buNone/>
              <a:defRPr/>
            </a:pPr>
            <a:endParaRPr lang="en-US" sz="2800" dirty="0" smtClean="0">
              <a:latin typeface="Arial" pitchFamily="34" charset="0"/>
              <a:cs typeface="Arial" pitchFamily="34" charset="0"/>
            </a:endParaRPr>
          </a:p>
          <a:p>
            <a:pPr>
              <a:defRPr/>
            </a:pPr>
            <a:r>
              <a:rPr lang="en-US" sz="2800" dirty="0" smtClean="0">
                <a:latin typeface="Arial" pitchFamily="34" charset="0"/>
                <a:cs typeface="Arial" pitchFamily="34" charset="0"/>
              </a:rPr>
              <a:t>Only </a:t>
            </a:r>
            <a:r>
              <a:rPr lang="en-US" sz="2800" dirty="0">
                <a:latin typeface="Arial" pitchFamily="34" charset="0"/>
                <a:cs typeface="Arial" pitchFamily="34" charset="0"/>
              </a:rPr>
              <a:t>first letter capital if more than one letter</a:t>
            </a:r>
          </a:p>
        </p:txBody>
      </p:sp>
      <p:graphicFrame>
        <p:nvGraphicFramePr>
          <p:cNvPr id="46106" name="Group 26"/>
          <p:cNvGraphicFramePr>
            <a:graphicFrameLocks noGrp="1"/>
          </p:cNvGraphicFramePr>
          <p:nvPr>
            <p:ph sz="half" idx="2"/>
            <p:extLst>
              <p:ext uri="{D42A27DB-BD31-4B8C-83A1-F6EECF244321}">
                <p14:modId xmlns:p14="http://schemas.microsoft.com/office/powerpoint/2010/main" val="872230245"/>
              </p:ext>
            </p:extLst>
          </p:nvPr>
        </p:nvGraphicFramePr>
        <p:xfrm>
          <a:off x="4648200" y="1600200"/>
          <a:ext cx="4038600" cy="4568886"/>
        </p:xfrm>
        <a:graphic>
          <a:graphicData uri="http://schemas.openxmlformats.org/drawingml/2006/table">
            <a:tbl>
              <a:tblPr/>
              <a:tblGrid>
                <a:gridCol w="2019300"/>
                <a:gridCol w="2019300"/>
              </a:tblGrid>
              <a:tr h="944814">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accent6">
                              <a:lumMod val="50000"/>
                            </a:schemeClr>
                          </a:solidFill>
                          <a:effectLst>
                            <a:outerShdw blurRad="38100" dist="38100" dir="2700000" algn="tl">
                              <a:srgbClr val="000000"/>
                            </a:outerShdw>
                          </a:effectLst>
                          <a:latin typeface="+mn-lt"/>
                          <a:cs typeface="Arial" charset="0"/>
                        </a:rPr>
                        <a:t>Element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accent6">
                              <a:lumMod val="50000"/>
                            </a:schemeClr>
                          </a:solidFill>
                          <a:effectLst>
                            <a:outerShdw blurRad="38100" dist="38100" dir="2700000" algn="tl">
                              <a:srgbClr val="000000"/>
                            </a:outerShdw>
                          </a:effectLst>
                          <a:latin typeface="+mj-lt"/>
                          <a:cs typeface="Arial" charset="0"/>
                        </a:rPr>
                        <a:t>Chemical Symbol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mn-lt"/>
                          <a:cs typeface="Arial" charset="0"/>
                        </a:rPr>
                        <a:t>Oxygen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mj-lt"/>
                          <a:cs typeface="Arial" charset="0"/>
                        </a:rPr>
                        <a:t>O</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mn-lt"/>
                          <a:cs typeface="Arial" charset="0"/>
                        </a:rPr>
                        <a:t>Nitrogen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j-lt"/>
                          <a:cs typeface="Arial" charset="0"/>
                        </a:rPr>
                        <a:t>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mn-lt"/>
                          <a:cs typeface="Arial" charset="0"/>
                        </a:rPr>
                        <a:t>Hydrogen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j-lt"/>
                          <a:cs typeface="Arial" charset="0"/>
                        </a:rPr>
                        <a:t>H</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cs typeface="Arial" charset="0"/>
                        </a:rPr>
                        <a:t>Sodium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j-lt"/>
                          <a:cs typeface="Arial" charset="0"/>
                        </a:rPr>
                        <a:t>Na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Symbols</a:t>
            </a:r>
            <a:endParaRPr lang="en-US" dirty="0"/>
          </a:p>
        </p:txBody>
      </p:sp>
      <p:sp>
        <p:nvSpPr>
          <p:cNvPr id="3" name="Text Placeholder 2"/>
          <p:cNvSpPr>
            <a:spLocks noGrp="1"/>
          </p:cNvSpPr>
          <p:nvPr>
            <p:ph type="body" sz="half" idx="1"/>
          </p:nvPr>
        </p:nvSpPr>
        <p:spPr/>
        <p:txBody>
          <a:bodyPr/>
          <a:lstStyle/>
          <a:p>
            <a:r>
              <a:rPr lang="en-US" dirty="0" smtClean="0"/>
              <a:t>Using standardized chemical symbols is important as each country, and language, have different words for each element.</a:t>
            </a:r>
            <a:endParaRPr lang="en-US" dirty="0"/>
          </a:p>
        </p:txBody>
      </p:sp>
      <p:sp>
        <p:nvSpPr>
          <p:cNvPr id="4" name="Content Placeholder 3"/>
          <p:cNvSpPr>
            <a:spLocks noGrp="1"/>
          </p:cNvSpPr>
          <p:nvPr>
            <p:ph sz="half" idx="2"/>
          </p:nvPr>
        </p:nvSpPr>
        <p:spPr/>
        <p:txBody>
          <a:bodyPr/>
          <a:lstStyle/>
          <a:p>
            <a:r>
              <a:rPr lang="en-US" dirty="0" smtClean="0">
                <a:solidFill>
                  <a:srgbClr val="FF0000"/>
                </a:solidFill>
              </a:rPr>
              <a:t>Fe</a:t>
            </a:r>
            <a:r>
              <a:rPr lang="en-US" dirty="0" smtClean="0"/>
              <a:t> – iron (</a:t>
            </a:r>
            <a:r>
              <a:rPr lang="en-US" dirty="0"/>
              <a:t>E</a:t>
            </a:r>
            <a:r>
              <a:rPr lang="en-US" dirty="0" smtClean="0"/>
              <a:t>nglish)</a:t>
            </a:r>
          </a:p>
          <a:p>
            <a:r>
              <a:rPr lang="en-US" dirty="0"/>
              <a:t> </a:t>
            </a:r>
            <a:r>
              <a:rPr lang="en-US" dirty="0" smtClean="0"/>
              <a:t>     - </a:t>
            </a:r>
            <a:r>
              <a:rPr lang="en-US" dirty="0" err="1" smtClean="0"/>
              <a:t>fer</a:t>
            </a:r>
            <a:r>
              <a:rPr lang="en-US" dirty="0" smtClean="0"/>
              <a:t> (</a:t>
            </a:r>
            <a:r>
              <a:rPr lang="en-US" dirty="0"/>
              <a:t>F</a:t>
            </a:r>
            <a:r>
              <a:rPr lang="en-US" dirty="0" smtClean="0"/>
              <a:t>rench)</a:t>
            </a:r>
          </a:p>
          <a:p>
            <a:r>
              <a:rPr lang="en-US" dirty="0"/>
              <a:t> </a:t>
            </a:r>
            <a:r>
              <a:rPr lang="en-US" dirty="0" smtClean="0"/>
              <a:t>     - </a:t>
            </a:r>
            <a:r>
              <a:rPr lang="en-US" dirty="0" err="1" smtClean="0"/>
              <a:t>fier</a:t>
            </a:r>
            <a:r>
              <a:rPr lang="en-US" dirty="0" smtClean="0"/>
              <a:t> (Romania)</a:t>
            </a:r>
          </a:p>
        </p:txBody>
      </p:sp>
      <p:pic>
        <p:nvPicPr>
          <p:cNvPr id="1026" name="Picture 2" descr="http://st.depositphotos.com/1598598/3059/i/950/depositphotos_30594561-Symbol-for-the-chemical-element-i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9" y="3276600"/>
            <a:ext cx="4338347" cy="289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93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5003" y="1308677"/>
            <a:ext cx="8229600" cy="4974336"/>
          </a:xfrm>
        </p:spPr>
        <p:txBody>
          <a:bodyPr/>
          <a:lstStyle/>
          <a:p>
            <a:r>
              <a:rPr lang="en-US" dirty="0" smtClean="0"/>
              <a:t>John Dalton, an English Chemist, represented some elements with symbols in 1908. </a:t>
            </a:r>
            <a:r>
              <a:rPr lang="en-US" dirty="0" smtClean="0"/>
              <a:t> China also had a set of symbols that were used for identifying the  elements.</a:t>
            </a:r>
            <a:endParaRPr lang="en-US" dirty="0"/>
          </a:p>
        </p:txBody>
      </p:sp>
      <p:pic>
        <p:nvPicPr>
          <p:cNvPr id="17410" name="Picture 2" descr="http://www.sussexvt.k12.de.us/science/The%20History%20of%20the%20World%201500-1899/John%20Dalton's%20periodic%20tables_files/image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429000"/>
            <a:ext cx="5857875"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407932"/>
            <a:ext cx="2180340" cy="369332"/>
          </a:xfrm>
          <a:prstGeom prst="rect">
            <a:avLst/>
          </a:prstGeom>
          <a:noFill/>
        </p:spPr>
        <p:txBody>
          <a:bodyPr wrap="none" rtlCol="0">
            <a:spAutoFit/>
          </a:bodyPr>
          <a:lstStyle/>
          <a:p>
            <a:r>
              <a:rPr lang="en-US" dirty="0" smtClean="0"/>
              <a:t>Dalton’s Symbols</a:t>
            </a:r>
            <a:endParaRPr lang="en-US" dirty="0"/>
          </a:p>
        </p:txBody>
      </p:sp>
    </p:spTree>
    <p:extLst>
      <p:ext uri="{BB962C8B-B14F-4D97-AF65-F5344CB8AC3E}">
        <p14:creationId xmlns:p14="http://schemas.microsoft.com/office/powerpoint/2010/main" val="7839364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914400"/>
            <a:ext cx="8229600" cy="4325112"/>
          </a:xfrm>
        </p:spPr>
        <p:txBody>
          <a:bodyPr/>
          <a:lstStyle/>
          <a:p>
            <a:pPr>
              <a:defRPr/>
            </a:pPr>
            <a:r>
              <a:rPr lang="en-US" sz="2400" dirty="0">
                <a:solidFill>
                  <a:srgbClr val="FF0000"/>
                </a:solidFill>
                <a:latin typeface="+mj-lt"/>
              </a:rPr>
              <a:t>Sodium</a:t>
            </a:r>
            <a:r>
              <a:rPr lang="en-US" sz="2400" dirty="0">
                <a:solidFill>
                  <a:schemeClr val="tx1">
                    <a:lumMod val="85000"/>
                    <a:lumOff val="15000"/>
                  </a:schemeClr>
                </a:solidFill>
                <a:latin typeface="+mj-lt"/>
              </a:rPr>
              <a:t> comes from the word </a:t>
            </a:r>
            <a:r>
              <a:rPr lang="en-US" sz="2400" dirty="0" err="1">
                <a:solidFill>
                  <a:schemeClr val="tx1">
                    <a:lumMod val="85000"/>
                    <a:lumOff val="15000"/>
                  </a:schemeClr>
                </a:solidFill>
                <a:latin typeface="+mj-lt"/>
              </a:rPr>
              <a:t>sodanum</a:t>
            </a:r>
            <a:r>
              <a:rPr lang="en-US" sz="2400" dirty="0">
                <a:solidFill>
                  <a:schemeClr val="tx1">
                    <a:lumMod val="85000"/>
                    <a:lumOff val="15000"/>
                  </a:schemeClr>
                </a:solidFill>
                <a:latin typeface="+mj-lt"/>
              </a:rPr>
              <a:t>, a headache remedy, and it’s symbol (Na) comes from the Latin word </a:t>
            </a:r>
            <a:r>
              <a:rPr lang="en-US" sz="2400" i="1" dirty="0" err="1">
                <a:solidFill>
                  <a:schemeClr val="tx1">
                    <a:lumMod val="85000"/>
                    <a:lumOff val="15000"/>
                  </a:schemeClr>
                </a:solidFill>
                <a:latin typeface="+mj-lt"/>
              </a:rPr>
              <a:t>Natrium</a:t>
            </a:r>
            <a:r>
              <a:rPr lang="en-US" sz="2400" dirty="0">
                <a:solidFill>
                  <a:schemeClr val="tx1">
                    <a:lumMod val="85000"/>
                    <a:lumOff val="15000"/>
                  </a:schemeClr>
                </a:solidFill>
                <a:latin typeface="+mj-lt"/>
              </a:rPr>
              <a:t>.</a:t>
            </a:r>
          </a:p>
          <a:p>
            <a:pPr fontAlgn="auto">
              <a:buFont typeface="Wingdings" pitchFamily="2" charset="2"/>
              <a:buNone/>
              <a:defRPr/>
            </a:pPr>
            <a:endParaRPr lang="en-US" dirty="0">
              <a:solidFill>
                <a:schemeClr val="tx1">
                  <a:lumMod val="85000"/>
                  <a:lumOff val="15000"/>
                </a:schemeClr>
              </a:solidFill>
              <a:latin typeface="Comic Sans MS" pitchFamily="66" charset="0"/>
            </a:endParaRPr>
          </a:p>
        </p:txBody>
      </p:sp>
      <p:pic>
        <p:nvPicPr>
          <p:cNvPr id="471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336" y="2438400"/>
            <a:ext cx="2753664"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94819"/>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55572"/>
            <a:ext cx="2541587"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fade">
                                      <p:cBhvr>
                                        <p:cTn id="12" dur="500"/>
                                        <p:tgtEl>
                                          <p:spTgt spid="47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fade">
                                      <p:cBhvr>
                                        <p:cTn id="17"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5029200" cy="5010912"/>
          </a:xfrm>
        </p:spPr>
        <p:txBody>
          <a:bodyPr>
            <a:normAutofit fontScale="92500" lnSpcReduction="10000"/>
          </a:bodyPr>
          <a:lstStyle/>
          <a:p>
            <a:r>
              <a:rPr lang="en-US" dirty="0" smtClean="0"/>
              <a:t>Hydrogen comes from the Greek word for “water-former”.  </a:t>
            </a:r>
          </a:p>
          <a:p>
            <a:r>
              <a:rPr lang="en-US" dirty="0" smtClean="0"/>
              <a:t>Mercury was named after a Roman god but its symbol, Hg, comes from the Latin word meaning </a:t>
            </a:r>
            <a:r>
              <a:rPr lang="en-US" i="1" dirty="0" err="1" smtClean="0">
                <a:solidFill>
                  <a:srgbClr val="FF0000"/>
                </a:solidFill>
              </a:rPr>
              <a:t>h</a:t>
            </a:r>
            <a:r>
              <a:rPr lang="en-US" i="1" dirty="0" err="1" smtClean="0"/>
              <a:t>ydrar</a:t>
            </a:r>
            <a:r>
              <a:rPr lang="en-US" i="1" dirty="0" err="1" smtClean="0">
                <a:solidFill>
                  <a:srgbClr val="FF0000"/>
                </a:solidFill>
              </a:rPr>
              <a:t>g</a:t>
            </a:r>
            <a:r>
              <a:rPr lang="en-US" i="1" dirty="0" err="1" smtClean="0"/>
              <a:t>yrum</a:t>
            </a:r>
            <a:r>
              <a:rPr lang="en-US" dirty="0" smtClean="0"/>
              <a:t>. </a:t>
            </a:r>
          </a:p>
          <a:p>
            <a:endParaRPr lang="en-US" dirty="0"/>
          </a:p>
          <a:p>
            <a:r>
              <a:rPr lang="en-US" dirty="0" err="1" smtClean="0">
                <a:solidFill>
                  <a:srgbClr val="00B050"/>
                </a:solidFill>
              </a:rPr>
              <a:t>Impt</a:t>
            </a:r>
            <a:r>
              <a:rPr lang="en-US" dirty="0" smtClean="0">
                <a:solidFill>
                  <a:srgbClr val="00B050"/>
                </a:solidFill>
              </a:rPr>
              <a:t>: </a:t>
            </a:r>
            <a:r>
              <a:rPr lang="en-US" dirty="0" smtClean="0"/>
              <a:t>When writing the symbol down, the first letter is always capitalized and the second is in lower case. </a:t>
            </a:r>
            <a:r>
              <a:rPr lang="en-US" dirty="0" err="1" smtClean="0"/>
              <a:t>ie</a:t>
            </a:r>
            <a:r>
              <a:rPr lang="en-US" dirty="0" smtClean="0"/>
              <a:t>). Hg, Na, </a:t>
            </a:r>
            <a:r>
              <a:rPr lang="en-US" dirty="0" err="1" smtClean="0"/>
              <a:t>Ca</a:t>
            </a:r>
            <a:r>
              <a:rPr lang="en-US" dirty="0" smtClean="0"/>
              <a:t>, O</a:t>
            </a:r>
            <a:endParaRPr lang="en-US" dirty="0"/>
          </a:p>
        </p:txBody>
      </p:sp>
      <p:pic>
        <p:nvPicPr>
          <p:cNvPr id="2050" name="Picture 2" descr="http://upload.wikimedia.org/wikipedia/commons/9/99/Pouring_liquid_mercury_bioner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066800"/>
            <a:ext cx="344805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5105400"/>
            <a:ext cx="1114408" cy="369332"/>
          </a:xfrm>
          <a:prstGeom prst="rect">
            <a:avLst/>
          </a:prstGeom>
          <a:noFill/>
        </p:spPr>
        <p:txBody>
          <a:bodyPr wrap="none" rtlCol="0">
            <a:spAutoFit/>
          </a:bodyPr>
          <a:lstStyle/>
          <a:p>
            <a:r>
              <a:rPr lang="en-US" dirty="0" smtClean="0"/>
              <a:t>Mercury</a:t>
            </a:r>
            <a:endParaRPr lang="en-US" dirty="0"/>
          </a:p>
        </p:txBody>
      </p:sp>
    </p:spTree>
    <p:extLst>
      <p:ext uri="{BB962C8B-B14F-4D97-AF65-F5344CB8AC3E}">
        <p14:creationId xmlns:p14="http://schemas.microsoft.com/office/powerpoint/2010/main" val="330155681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819400"/>
            <a:ext cx="1600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4" name="Rectangle 2"/>
          <p:cNvSpPr>
            <a:spLocks noGrp="1" noChangeArrowheads="1"/>
          </p:cNvSpPr>
          <p:nvPr>
            <p:ph type="title"/>
          </p:nvPr>
        </p:nvSpPr>
        <p:spPr>
          <a:xfrm>
            <a:off x="15025" y="152400"/>
            <a:ext cx="7924800" cy="1143000"/>
          </a:xfrm>
        </p:spPr>
        <p:txBody>
          <a:bodyPr/>
          <a:lstStyle/>
          <a:p>
            <a:pPr fontAlgn="auto">
              <a:spcAft>
                <a:spcPts val="0"/>
              </a:spcAft>
              <a:defRPr/>
            </a:pPr>
            <a:r>
              <a:rPr lang="en-US" b="1" u="sng" dirty="0"/>
              <a:t>Chemical Formulas</a:t>
            </a:r>
          </a:p>
        </p:txBody>
      </p:sp>
      <p:sp>
        <p:nvSpPr>
          <p:cNvPr id="49155" name="Rectangle 3"/>
          <p:cNvSpPr>
            <a:spLocks noGrp="1" noChangeArrowheads="1"/>
          </p:cNvSpPr>
          <p:nvPr>
            <p:ph idx="1"/>
          </p:nvPr>
        </p:nvSpPr>
        <p:spPr>
          <a:xfrm>
            <a:off x="457200" y="1447800"/>
            <a:ext cx="8229600" cy="5562600"/>
          </a:xfrm>
        </p:spPr>
        <p:txBody>
          <a:bodyPr/>
          <a:lstStyle/>
          <a:p>
            <a:pPr>
              <a:lnSpc>
                <a:spcPct val="90000"/>
              </a:lnSpc>
              <a:defRPr/>
            </a:pPr>
            <a:r>
              <a:rPr lang="en-US" sz="2200" dirty="0">
                <a:latin typeface="+mj-lt"/>
              </a:rPr>
              <a:t>A </a:t>
            </a:r>
            <a:r>
              <a:rPr lang="en-US" sz="2200" dirty="0">
                <a:solidFill>
                  <a:srgbClr val="FF0000"/>
                </a:solidFill>
                <a:latin typeface="+mj-lt"/>
              </a:rPr>
              <a:t>chemical formula </a:t>
            </a:r>
            <a:r>
              <a:rPr lang="en-US" sz="2200" dirty="0">
                <a:latin typeface="+mj-lt"/>
              </a:rPr>
              <a:t>is the combination of symbols that represent a particular compound</a:t>
            </a:r>
            <a:r>
              <a:rPr lang="en-US" sz="2200" dirty="0" smtClean="0">
                <a:latin typeface="+mj-lt"/>
              </a:rPr>
              <a:t>.</a:t>
            </a:r>
          </a:p>
          <a:p>
            <a:pPr fontAlgn="auto">
              <a:lnSpc>
                <a:spcPct val="90000"/>
              </a:lnSpc>
              <a:buFont typeface="Wingdings" pitchFamily="2" charset="2"/>
              <a:buNone/>
              <a:defRPr/>
            </a:pPr>
            <a:endParaRPr lang="en-US" sz="2200" dirty="0">
              <a:latin typeface="+mj-lt"/>
            </a:endParaRPr>
          </a:p>
          <a:p>
            <a:pPr>
              <a:lnSpc>
                <a:spcPct val="90000"/>
              </a:lnSpc>
              <a:defRPr/>
            </a:pPr>
            <a:r>
              <a:rPr lang="en-US" sz="2200" dirty="0">
                <a:latin typeface="+mj-lt"/>
              </a:rPr>
              <a:t>The chemical formula indicates which elements are present in the compound and in what </a:t>
            </a:r>
            <a:r>
              <a:rPr lang="en-US" sz="2200" dirty="0" smtClean="0">
                <a:latin typeface="+mj-lt"/>
              </a:rPr>
              <a:t>amounts.</a:t>
            </a:r>
          </a:p>
          <a:p>
            <a:pPr fontAlgn="auto">
              <a:lnSpc>
                <a:spcPct val="90000"/>
              </a:lnSpc>
              <a:buFont typeface="Wingdings" pitchFamily="2" charset="2"/>
              <a:buNone/>
              <a:defRPr/>
            </a:pPr>
            <a:endParaRPr lang="en-US" dirty="0">
              <a:latin typeface="Comic Sans MS" pitchFamily="66" charset="0"/>
            </a:endParaRPr>
          </a:p>
          <a:p>
            <a:pPr fontAlgn="auto">
              <a:lnSpc>
                <a:spcPct val="90000"/>
              </a:lnSpc>
              <a:buFont typeface="Wingdings" pitchFamily="2" charset="2"/>
              <a:buNone/>
              <a:defRPr/>
            </a:pPr>
            <a:r>
              <a:rPr lang="en-US" sz="2400" dirty="0">
                <a:solidFill>
                  <a:schemeClr val="tx1">
                    <a:lumMod val="95000"/>
                    <a:lumOff val="5000"/>
                  </a:schemeClr>
                </a:solidFill>
                <a:latin typeface="+mj-lt"/>
              </a:rPr>
              <a:t>Ex. 1: </a:t>
            </a:r>
            <a:r>
              <a:rPr lang="en-US" sz="2400" b="1" u="sng" dirty="0">
                <a:solidFill>
                  <a:schemeClr val="tx1">
                    <a:lumMod val="85000"/>
                    <a:lumOff val="15000"/>
                  </a:schemeClr>
                </a:solidFill>
                <a:latin typeface="+mj-lt"/>
              </a:rPr>
              <a:t>Water molecule</a:t>
            </a:r>
            <a:r>
              <a:rPr lang="en-US" sz="2400" b="1" dirty="0">
                <a:solidFill>
                  <a:schemeClr val="tx1">
                    <a:lumMod val="85000"/>
                    <a:lumOff val="15000"/>
                  </a:schemeClr>
                </a:solidFill>
                <a:latin typeface="+mj-lt"/>
              </a:rPr>
              <a:t> </a:t>
            </a:r>
          </a:p>
          <a:p>
            <a:pPr fontAlgn="auto">
              <a:lnSpc>
                <a:spcPct val="90000"/>
              </a:lnSpc>
              <a:buFont typeface="Wingdings" pitchFamily="2" charset="2"/>
              <a:buNone/>
              <a:defRPr/>
            </a:pPr>
            <a:r>
              <a:rPr lang="en-US" sz="2400" b="1" dirty="0">
                <a:solidFill>
                  <a:srgbClr val="00B050"/>
                </a:solidFill>
                <a:latin typeface="+mj-lt"/>
              </a:rPr>
              <a:t>H</a:t>
            </a:r>
            <a:r>
              <a:rPr lang="en-US" sz="2400" b="1" baseline="-25000" dirty="0">
                <a:solidFill>
                  <a:srgbClr val="00B050"/>
                </a:solidFill>
                <a:latin typeface="+mj-lt"/>
              </a:rPr>
              <a:t>2</a:t>
            </a:r>
            <a:r>
              <a:rPr lang="en-US" sz="2400" b="1" dirty="0">
                <a:solidFill>
                  <a:srgbClr val="00B050"/>
                </a:solidFill>
                <a:latin typeface="+mj-lt"/>
              </a:rPr>
              <a:t>O: </a:t>
            </a:r>
            <a:r>
              <a:rPr lang="en-US" sz="2000" b="1" dirty="0">
                <a:latin typeface="+mj-lt"/>
              </a:rPr>
              <a:t>2 atoms of hydrogen, 1 atom of </a:t>
            </a:r>
            <a:r>
              <a:rPr lang="en-US" sz="2000" b="1" dirty="0" smtClean="0">
                <a:latin typeface="+mj-lt"/>
              </a:rPr>
              <a:t>oxygen</a:t>
            </a:r>
          </a:p>
          <a:p>
            <a:pPr fontAlgn="auto">
              <a:lnSpc>
                <a:spcPct val="90000"/>
              </a:lnSpc>
              <a:buFont typeface="Wingdings" pitchFamily="2" charset="2"/>
              <a:buNone/>
              <a:defRPr/>
            </a:pPr>
            <a:endParaRPr lang="en-US" sz="2800" dirty="0">
              <a:latin typeface="+mj-lt"/>
            </a:endParaRPr>
          </a:p>
          <a:p>
            <a:pPr fontAlgn="auto">
              <a:lnSpc>
                <a:spcPct val="90000"/>
              </a:lnSpc>
              <a:buFont typeface="Wingdings" pitchFamily="2" charset="2"/>
              <a:buNone/>
              <a:defRPr/>
            </a:pPr>
            <a:r>
              <a:rPr lang="en-US" sz="2400" dirty="0">
                <a:solidFill>
                  <a:schemeClr val="tx1">
                    <a:lumMod val="95000"/>
                    <a:lumOff val="5000"/>
                  </a:schemeClr>
                </a:solidFill>
                <a:latin typeface="+mj-lt"/>
              </a:rPr>
              <a:t>Ex. 2: </a:t>
            </a:r>
            <a:r>
              <a:rPr lang="en-US" sz="2400" b="1" u="sng" dirty="0">
                <a:solidFill>
                  <a:schemeClr val="tx1">
                    <a:lumMod val="85000"/>
                    <a:lumOff val="15000"/>
                  </a:schemeClr>
                </a:solidFill>
                <a:latin typeface="+mj-lt"/>
              </a:rPr>
              <a:t>Iron Oxide molecule</a:t>
            </a:r>
          </a:p>
          <a:p>
            <a:pPr fontAlgn="auto">
              <a:lnSpc>
                <a:spcPct val="90000"/>
              </a:lnSpc>
              <a:buFont typeface="Wingdings" pitchFamily="2" charset="2"/>
              <a:buNone/>
              <a:defRPr/>
            </a:pPr>
            <a:r>
              <a:rPr lang="en-US" sz="2400" b="1" dirty="0">
                <a:solidFill>
                  <a:srgbClr val="00B050"/>
                </a:solidFill>
                <a:latin typeface="+mj-lt"/>
              </a:rPr>
              <a:t>Fe</a:t>
            </a:r>
            <a:r>
              <a:rPr lang="en-US" sz="2400" b="1" baseline="-25000" dirty="0">
                <a:solidFill>
                  <a:srgbClr val="00B050"/>
                </a:solidFill>
                <a:latin typeface="+mj-lt"/>
              </a:rPr>
              <a:t>2</a:t>
            </a:r>
            <a:r>
              <a:rPr lang="en-US" sz="2400" b="1" dirty="0">
                <a:solidFill>
                  <a:srgbClr val="00B050"/>
                </a:solidFill>
                <a:latin typeface="+mj-lt"/>
              </a:rPr>
              <a:t>O</a:t>
            </a:r>
            <a:r>
              <a:rPr lang="en-US" sz="2400" b="1" baseline="-25000" dirty="0">
                <a:solidFill>
                  <a:srgbClr val="00B050"/>
                </a:solidFill>
                <a:latin typeface="+mj-lt"/>
              </a:rPr>
              <a:t>3</a:t>
            </a:r>
            <a:r>
              <a:rPr lang="en-US" sz="2400" b="1" dirty="0">
                <a:solidFill>
                  <a:srgbClr val="00B050"/>
                </a:solidFill>
                <a:latin typeface="+mj-lt"/>
              </a:rPr>
              <a:t>: </a:t>
            </a:r>
            <a:r>
              <a:rPr lang="en-US" sz="2000" b="1" dirty="0">
                <a:latin typeface="+mj-lt"/>
              </a:rPr>
              <a:t>2 atoms of iron, 3 atom of oxygen</a:t>
            </a:r>
          </a:p>
          <a:p>
            <a:pPr fontAlgn="auto">
              <a:lnSpc>
                <a:spcPct val="90000"/>
              </a:lnSpc>
              <a:buFont typeface="Wingdings" pitchFamily="2" charset="2"/>
              <a:buNone/>
              <a:defRPr/>
            </a:pPr>
            <a:endParaRPr lang="en-US" sz="2800"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fad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fade">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Chemical Formulas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38011"/>
            <a:ext cx="6180645"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1328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fontAlgn="auto">
              <a:spcAft>
                <a:spcPts val="0"/>
              </a:spcAft>
              <a:defRPr/>
            </a:pPr>
            <a:endParaRPr lang="en-US"/>
          </a:p>
        </p:txBody>
      </p:sp>
      <p:sp>
        <p:nvSpPr>
          <p:cNvPr id="61443" name="Rectangle 3"/>
          <p:cNvSpPr>
            <a:spLocks noGrp="1" noChangeArrowheads="1"/>
          </p:cNvSpPr>
          <p:nvPr>
            <p:ph idx="1"/>
          </p:nvPr>
        </p:nvSpPr>
        <p:spPr/>
        <p:txBody>
          <a:bodyPr/>
          <a:lstStyle/>
          <a:p>
            <a:pPr fontAlgn="auto">
              <a:buFont typeface="Arial" pitchFamily="34" charset="0"/>
              <a:buChar char="•"/>
              <a:defRPr/>
            </a:pPr>
            <a:endParaRPr lang="en-US"/>
          </a:p>
        </p:txBody>
      </p:sp>
      <p:pic>
        <p:nvPicPr>
          <p:cNvPr id="10244" name="Picture 4" descr="sci_dia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239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307</TotalTime>
  <Words>557</Words>
  <Application>Microsoft Office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Chemical Symbols and Formulas</vt:lpstr>
      <vt:lpstr>Chemical Symbols</vt:lpstr>
      <vt:lpstr>Chemical Symbols</vt:lpstr>
      <vt:lpstr>PowerPoint Presentation</vt:lpstr>
      <vt:lpstr>PowerPoint Presentation</vt:lpstr>
      <vt:lpstr>PowerPoint Presentation</vt:lpstr>
      <vt:lpstr>Chemical Formulas</vt:lpstr>
      <vt:lpstr>Examples of Chemical Formulas</vt:lpstr>
      <vt:lpstr>PowerPoint Presentation</vt:lpstr>
      <vt:lpstr>PowerPoint Presentation</vt:lpstr>
      <vt:lpstr>Classwork/Homework</vt:lpstr>
      <vt:lpstr>PowerPoint Presentation</vt:lpstr>
      <vt:lpstr>PowerPoint Presentation</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Buntain, Matthew     (ASD-W)</dc:creator>
  <cp:lastModifiedBy>Champion, Andrew    (ASD-W)</cp:lastModifiedBy>
  <cp:revision>25</cp:revision>
  <cp:lastPrinted>1601-01-01T00:00:00Z</cp:lastPrinted>
  <dcterms:created xsi:type="dcterms:W3CDTF">1601-01-01T00:00:00Z</dcterms:created>
  <dcterms:modified xsi:type="dcterms:W3CDTF">2014-03-25T11:59:56Z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